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277" r:id="rId3"/>
    <p:sldId id="280" r:id="rId4"/>
    <p:sldId id="310" r:id="rId5"/>
    <p:sldId id="311" r:id="rId6"/>
    <p:sldId id="312" r:id="rId7"/>
    <p:sldId id="281" r:id="rId8"/>
    <p:sldId id="282" r:id="rId9"/>
    <p:sldId id="283" r:id="rId10"/>
    <p:sldId id="284" r:id="rId11"/>
    <p:sldId id="308" r:id="rId12"/>
    <p:sldId id="285" r:id="rId13"/>
    <p:sldId id="309" r:id="rId14"/>
    <p:sldId id="287" r:id="rId15"/>
    <p:sldId id="288" r:id="rId16"/>
    <p:sldId id="289" r:id="rId17"/>
    <p:sldId id="290" r:id="rId18"/>
    <p:sldId id="291" r:id="rId19"/>
    <p:sldId id="292" r:id="rId20"/>
    <p:sldId id="293" r:id="rId21"/>
    <p:sldId id="286" r:id="rId22"/>
    <p:sldId id="294" r:id="rId23"/>
    <p:sldId id="295" r:id="rId24"/>
    <p:sldId id="296" r:id="rId25"/>
    <p:sldId id="297" r:id="rId26"/>
    <p:sldId id="298" r:id="rId27"/>
    <p:sldId id="299" r:id="rId28"/>
    <p:sldId id="300" r:id="rId29"/>
    <p:sldId id="301" r:id="rId30"/>
    <p:sldId id="30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029C4-18AE-4463-B1DA-0BD5D55ABEA9}"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86E7-7F71-4C4A-A0B1-D7351147D2BB}" type="slidenum">
              <a:rPr lang="en-US" smtClean="0"/>
              <a:t>‹#›</a:t>
            </a:fld>
            <a:endParaRPr lang="en-US"/>
          </a:p>
        </p:txBody>
      </p:sp>
    </p:spTree>
    <p:extLst>
      <p:ext uri="{BB962C8B-B14F-4D97-AF65-F5344CB8AC3E}">
        <p14:creationId xmlns:p14="http://schemas.microsoft.com/office/powerpoint/2010/main" val="32709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A69679-69D9-495A-AAA5-3C2EE5906DB8}"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425427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69679-69D9-495A-AAA5-3C2EE5906DB8}"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68873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69679-69D9-495A-AAA5-3C2EE5906DB8}"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82271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69679-69D9-495A-AAA5-3C2EE5906DB8}"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80667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69679-69D9-495A-AAA5-3C2EE5906DB8}"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414118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A69679-69D9-495A-AAA5-3C2EE5906DB8}"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7831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A69679-69D9-495A-AAA5-3C2EE5906DB8}"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892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A69679-69D9-495A-AAA5-3C2EE5906DB8}"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190673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69679-69D9-495A-AAA5-3C2EE5906DB8}"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120414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A69679-69D9-495A-AAA5-3C2EE5906DB8}"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139726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A69679-69D9-495A-AAA5-3C2EE5906DB8}"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54BC5-B099-439D-ADCD-F90AB559102C}" type="slidenum">
              <a:rPr lang="en-US" smtClean="0"/>
              <a:t>‹#›</a:t>
            </a:fld>
            <a:endParaRPr lang="en-US"/>
          </a:p>
        </p:txBody>
      </p:sp>
    </p:spTree>
    <p:extLst>
      <p:ext uri="{BB962C8B-B14F-4D97-AF65-F5344CB8AC3E}">
        <p14:creationId xmlns:p14="http://schemas.microsoft.com/office/powerpoint/2010/main" val="351024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69679-69D9-495A-AAA5-3C2EE5906DB8}" type="datetimeFigureOut">
              <a:rPr lang="en-US" smtClean="0"/>
              <a:t>12/10/2024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54BC5-B099-439D-ADCD-F90AB559102C}" type="slidenum">
              <a:rPr lang="en-US" smtClean="0"/>
              <a:t>‹#›</a:t>
            </a:fld>
            <a:endParaRPr lang="en-US"/>
          </a:p>
        </p:txBody>
      </p:sp>
    </p:spTree>
    <p:extLst>
      <p:ext uri="{BB962C8B-B14F-4D97-AF65-F5344CB8AC3E}">
        <p14:creationId xmlns:p14="http://schemas.microsoft.com/office/powerpoint/2010/main" val="79601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Software Configuration Management</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Configuration management is a term that is widely used, often as a synonym for </a:t>
            </a:r>
            <a:r>
              <a:rPr lang="en-US" dirty="0">
                <a:latin typeface="Times New Roman" panose="02020603050405020304" pitchFamily="18" charset="0"/>
                <a:cs typeface="Times New Roman" panose="02020603050405020304" pitchFamily="18" charset="0"/>
              </a:rPr>
              <a:t>version control.</a:t>
            </a:r>
            <a:endParaRPr lang="en-GB" dirty="0">
              <a:latin typeface="Times New Roman" panose="02020603050405020304" pitchFamily="18" charset="0"/>
              <a:cs typeface="Times New Roman" panose="02020603050405020304" pitchFamily="18" charset="0"/>
            </a:endParaRPr>
          </a:p>
          <a:p>
            <a:pPr>
              <a:lnSpc>
                <a:spcPct val="150000"/>
              </a:lnSpc>
            </a:pPr>
            <a:r>
              <a:rPr lang="en-GB" b="1" dirty="0">
                <a:latin typeface="Times New Roman" panose="02020603050405020304" pitchFamily="18" charset="0"/>
                <a:cs typeface="Times New Roman" panose="02020603050405020304" pitchFamily="18" charset="0"/>
              </a:rPr>
              <a:t>Configuration management </a:t>
            </a:r>
            <a:r>
              <a:rPr lang="en-GB" dirty="0">
                <a:latin typeface="Times New Roman" panose="02020603050405020304" pitchFamily="18" charset="0"/>
                <a:cs typeface="Times New Roman" panose="02020603050405020304" pitchFamily="18" charset="0"/>
              </a:rPr>
              <a:t>refers to the process by which all </a:t>
            </a:r>
            <a:r>
              <a:rPr lang="en-GB" dirty="0" err="1">
                <a:latin typeface="Times New Roman" panose="02020603050405020304" pitchFamily="18" charset="0"/>
                <a:cs typeface="Times New Roman" panose="02020603050405020304" pitchFamily="18" charset="0"/>
              </a:rPr>
              <a:t>artifacts</a:t>
            </a:r>
            <a:r>
              <a:rPr lang="en-GB" dirty="0">
                <a:latin typeface="Times New Roman" panose="02020603050405020304" pitchFamily="18" charset="0"/>
                <a:cs typeface="Times New Roman" panose="02020603050405020304" pitchFamily="18" charset="0"/>
              </a:rPr>
              <a:t> relevant to your project, and the relationships between them, are stored, retrieved, uniquely </a:t>
            </a:r>
            <a:r>
              <a:rPr lang="en-US" dirty="0">
                <a:latin typeface="Times New Roman" panose="02020603050405020304" pitchFamily="18" charset="0"/>
                <a:cs typeface="Times New Roman" panose="02020603050405020304" pitchFamily="18" charset="0"/>
              </a:rPr>
              <a:t>identified, and modified.</a:t>
            </a:r>
          </a:p>
          <a:p>
            <a:pPr>
              <a:lnSpc>
                <a:spcPct val="150000"/>
              </a:lnSpc>
            </a:pPr>
            <a:r>
              <a:rPr lang="en-GB" dirty="0">
                <a:latin typeface="Times New Roman" panose="02020603050405020304" pitchFamily="18" charset="0"/>
                <a:cs typeface="Times New Roman" panose="02020603050405020304" pitchFamily="18" charset="0"/>
              </a:rPr>
              <a:t>Your configuration management strategy will determine how you manage all of the changes that happen within your project.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46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597325"/>
            <a:ext cx="11089944" cy="5762531"/>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Check In Regularly to Trunk</a:t>
            </a:r>
          </a:p>
          <a:p>
            <a:pPr marL="0" indent="0">
              <a:buNone/>
            </a:pPr>
            <a:r>
              <a:rPr lang="en-US" b="1" dirty="0">
                <a:latin typeface="Times New Roman" panose="02020603050405020304" pitchFamily="18" charset="0"/>
                <a:cs typeface="Times New Roman" panose="02020603050405020304" pitchFamily="18" charset="0"/>
              </a:rPr>
              <a:t>Objective: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ensure continuous integration and maintain a functional, up-to-date version of the software.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Frequent Commits: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Commit incremental changes to the trunk (main branch) regularly.</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Avoid holding large changes; integrate small, tested changes frequently.</a:t>
            </a:r>
          </a:p>
          <a:p>
            <a:pPr marL="0" indent="0">
              <a:buNone/>
            </a:pPr>
            <a:r>
              <a:rPr lang="en-US" b="1" dirty="0">
                <a:latin typeface="Times New Roman" panose="02020603050405020304" pitchFamily="18" charset="0"/>
                <a:cs typeface="Times New Roman" panose="02020603050405020304" pitchFamily="18" charset="0"/>
              </a:rPr>
              <a:t>Benefits: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Prevents Merge Conflicts:</a:t>
            </a:r>
            <a:r>
              <a:rPr lang="en-US" dirty="0">
                <a:latin typeface="Times New Roman" panose="02020603050405020304" pitchFamily="18" charset="0"/>
                <a:cs typeface="Times New Roman" panose="02020603050405020304" pitchFamily="18" charset="0"/>
              </a:rPr>
              <a:t> Smaller, frequent updates reduce the risk of complex conflicts.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Ensures Integration:</a:t>
            </a:r>
            <a:r>
              <a:rPr lang="en-US" dirty="0">
                <a:latin typeface="Times New Roman" panose="02020603050405020304" pitchFamily="18" charset="0"/>
                <a:cs typeface="Times New Roman" panose="02020603050405020304" pitchFamily="18" charset="0"/>
              </a:rPr>
              <a:t> Problems are identified and fixed immediately.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Higher Quality:</a:t>
            </a:r>
            <a:r>
              <a:rPr lang="en-US" dirty="0">
                <a:latin typeface="Times New Roman" panose="02020603050405020304" pitchFamily="18" charset="0"/>
                <a:cs typeface="Times New Roman" panose="02020603050405020304" pitchFamily="18" charset="0"/>
              </a:rPr>
              <a:t> Continuous integration ensures the trunk is always in a working state.</a:t>
            </a:r>
          </a:p>
          <a:p>
            <a:endParaRPr lang="en-US" dirty="0"/>
          </a:p>
        </p:txBody>
      </p:sp>
    </p:spTree>
    <p:extLst>
      <p:ext uri="{BB962C8B-B14F-4D97-AF65-F5344CB8AC3E}">
        <p14:creationId xmlns:p14="http://schemas.microsoft.com/office/powerpoint/2010/main" val="401222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6292AB-F440-F8D5-FC11-01774334FF20}"/>
              </a:ext>
            </a:extLst>
          </p:cNvPr>
          <p:cNvSpPr>
            <a:spLocks noGrp="1"/>
          </p:cNvSpPr>
          <p:nvPr>
            <p:ph idx="1"/>
          </p:nvPr>
        </p:nvSpPr>
        <p:spPr>
          <a:xfrm>
            <a:off x="461963" y="265113"/>
            <a:ext cx="10891837" cy="5911850"/>
          </a:xfrm>
        </p:spPr>
        <p:txBody>
          <a:bodyPr/>
          <a:lstStyle/>
          <a:p>
            <a:pPr marL="0" indent="0">
              <a:buNone/>
            </a:pPr>
            <a:r>
              <a:rPr lang="en-US" sz="2600" b="1" dirty="0">
                <a:latin typeface="Times New Roman" panose="02020603050405020304" pitchFamily="18" charset="0"/>
                <a:cs typeface="Times New Roman" panose="02020603050405020304" pitchFamily="18" charset="0"/>
              </a:rPr>
              <a:t>Automated Testing:</a:t>
            </a:r>
          </a:p>
          <a:p>
            <a:r>
              <a:rPr lang="en-US" sz="2600" dirty="0">
                <a:latin typeface="Times New Roman" panose="02020603050405020304" pitchFamily="18" charset="0"/>
                <a:cs typeface="Times New Roman" panose="02020603050405020304" pitchFamily="18" charset="0"/>
              </a:rPr>
              <a:t>Continuous Integration (CI) servers run automated tests on the trunk after each check-in, ensuring stability.</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Example:</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When developing a new feature, break it into smaller chunks and commit changes after each functional step, such as completing the user interface or backend logic.</a:t>
            </a: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47434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0" y="515439"/>
            <a:ext cx="10653215" cy="5585109"/>
          </a:xfrm>
        </p:spPr>
        <p:txBody>
          <a:bodyPr>
            <a:normAutofit fontScale="92500" lnSpcReduction="20000"/>
          </a:bodyPr>
          <a:lstStyle/>
          <a:p>
            <a:pPr marL="0" indent="0">
              <a:lnSpc>
                <a:spcPct val="160000"/>
              </a:lnSpc>
              <a:buNone/>
            </a:pPr>
            <a:r>
              <a:rPr lang="en-US" b="1" i="1" dirty="0">
                <a:latin typeface="Times New Roman" panose="02020603050405020304" pitchFamily="18" charset="0"/>
                <a:cs typeface="Times New Roman" panose="02020603050405020304" pitchFamily="18" charset="0"/>
              </a:rPr>
              <a:t>Use Meaningful Commit Messages:- </a:t>
            </a:r>
          </a:p>
          <a:p>
            <a:pPr>
              <a:lnSpc>
                <a:spcPct val="160000"/>
              </a:lnSpc>
            </a:pPr>
            <a:r>
              <a:rPr lang="en-GB" dirty="0">
                <a:latin typeface="Times New Roman" panose="02020603050405020304" pitchFamily="18" charset="0"/>
                <a:cs typeface="Times New Roman" panose="02020603050405020304" pitchFamily="18" charset="0"/>
              </a:rPr>
              <a:t>Every version control system has the facility to add a description to your commit.</a:t>
            </a:r>
          </a:p>
          <a:p>
            <a:pPr>
              <a:lnSpc>
                <a:spcPct val="160000"/>
              </a:lnSpc>
            </a:pPr>
            <a:r>
              <a:rPr lang="en-GB" dirty="0">
                <a:latin typeface="Times New Roman" panose="02020603050405020304" pitchFamily="18" charset="0"/>
                <a:cs typeface="Times New Roman" panose="02020603050405020304" pitchFamily="18" charset="0"/>
              </a:rPr>
              <a:t>It is easy to omit these messages, and many people get into the bad habit of doing so. </a:t>
            </a:r>
          </a:p>
          <a:p>
            <a:pPr>
              <a:lnSpc>
                <a:spcPct val="160000"/>
              </a:lnSpc>
            </a:pPr>
            <a:r>
              <a:rPr lang="en-GB" dirty="0">
                <a:latin typeface="Times New Roman" panose="02020603050405020304" pitchFamily="18" charset="0"/>
                <a:cs typeface="Times New Roman" panose="02020603050405020304" pitchFamily="18" charset="0"/>
              </a:rPr>
              <a:t>The most important reason to write descriptive commit messages is so that, when the build breaks, you know who broke the build and why. </a:t>
            </a:r>
          </a:p>
          <a:p>
            <a:pPr>
              <a:lnSpc>
                <a:spcPct val="160000"/>
              </a:lnSpc>
            </a:pPr>
            <a:r>
              <a:rPr lang="en-GB" dirty="0">
                <a:latin typeface="Times New Roman" panose="02020603050405020304" pitchFamily="18" charset="0"/>
                <a:cs typeface="Times New Roman" panose="02020603050405020304" pitchFamily="18" charset="0"/>
              </a:rPr>
              <a:t>A commit message explaining what the person was doing when they committed that change can save you hours of debugging.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01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2C981-58A3-265E-2F08-6DBEFCE165A4}"/>
              </a:ext>
            </a:extLst>
          </p:cNvPr>
          <p:cNvSpPr>
            <a:spLocks noGrp="1"/>
          </p:cNvSpPr>
          <p:nvPr>
            <p:ph idx="1"/>
          </p:nvPr>
        </p:nvSpPr>
        <p:spPr>
          <a:xfrm>
            <a:off x="452284" y="216310"/>
            <a:ext cx="10704871" cy="6322142"/>
          </a:xfrm>
        </p:spPr>
        <p:txBody>
          <a:bodyPr/>
          <a:lstStyle/>
          <a:p>
            <a:pPr marL="0" indent="0" algn="ctr">
              <a:buNone/>
            </a:pPr>
            <a:r>
              <a:rPr lang="en-US" b="1" dirty="0"/>
              <a:t> Version Control Workflow</a:t>
            </a:r>
          </a:p>
          <a:p>
            <a:pPr marL="0" indent="0">
              <a:buNone/>
            </a:pPr>
            <a:endParaRPr lang="en-US" dirty="0"/>
          </a:p>
          <a:p>
            <a:pPr>
              <a:buFont typeface="+mj-lt"/>
              <a:buAutoNum type="arabicPeriod"/>
            </a:pPr>
            <a:r>
              <a:rPr lang="en-US" sz="2600" dirty="0">
                <a:latin typeface="Times New Roman" panose="02020603050405020304" pitchFamily="18" charset="0"/>
                <a:cs typeface="Times New Roman" panose="02020603050405020304" pitchFamily="18" charset="0"/>
              </a:rPr>
              <a:t>All team members commit changes to the trunk (main branch).</a:t>
            </a:r>
          </a:p>
          <a:p>
            <a:pPr>
              <a:buFont typeface="+mj-lt"/>
              <a:buAutoNum type="arabicPeriod"/>
            </a:pPr>
            <a:r>
              <a:rPr lang="en-US" sz="2600" dirty="0">
                <a:latin typeface="Times New Roman" panose="02020603050405020304" pitchFamily="18" charset="0"/>
                <a:cs typeface="Times New Roman" panose="02020603050405020304" pitchFamily="18" charset="0"/>
              </a:rPr>
              <a:t>CI server automatically builds and tests each commit.</a:t>
            </a:r>
          </a:p>
          <a:p>
            <a:pPr>
              <a:buFont typeface="+mj-lt"/>
              <a:buAutoNum type="arabicPeriod"/>
            </a:pPr>
            <a:r>
              <a:rPr lang="en-US" sz="2600" dirty="0">
                <a:latin typeface="Times New Roman" panose="02020603050405020304" pitchFamily="18" charset="0"/>
                <a:cs typeface="Times New Roman" panose="02020603050405020304" pitchFamily="18" charset="0"/>
              </a:rPr>
              <a:t>Any failed tests or integration issues are flagged immediately</a:t>
            </a:r>
            <a:r>
              <a:rPr lang="en-US" dirty="0"/>
              <a:t>.</a:t>
            </a:r>
          </a:p>
          <a:p>
            <a:pPr marL="0" indent="0">
              <a:buNone/>
            </a:pPr>
            <a:endParaRPr lang="en-US" dirty="0"/>
          </a:p>
          <a:p>
            <a:pPr marL="0" indent="0">
              <a:buNone/>
            </a:pPr>
            <a:r>
              <a:rPr lang="en-US" sz="2600" b="1" dirty="0">
                <a:latin typeface="Times New Roman" panose="02020603050405020304" pitchFamily="18" charset="0"/>
                <a:cs typeface="Times New Roman" panose="02020603050405020304" pitchFamily="18" charset="0"/>
              </a:rPr>
              <a:t>Example Workflow:</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Day 1:</a:t>
            </a:r>
            <a:r>
              <a:rPr lang="en-US" sz="2600" dirty="0">
                <a:latin typeface="Times New Roman" panose="02020603050405020304" pitchFamily="18" charset="0"/>
                <a:cs typeface="Times New Roman" panose="02020603050405020304" pitchFamily="18" charset="0"/>
              </a:rPr>
              <a:t> Tester commits updated test cases.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Day 2:</a:t>
            </a:r>
            <a:r>
              <a:rPr lang="en-US" sz="2600" dirty="0">
                <a:latin typeface="Times New Roman" panose="02020603050405020304" pitchFamily="18" charset="0"/>
                <a:cs typeface="Times New Roman" panose="02020603050405020304" pitchFamily="18" charset="0"/>
              </a:rPr>
              <a:t> Developer commits new feature code.</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Day 3:</a:t>
            </a:r>
            <a:r>
              <a:rPr lang="en-US" sz="2600" dirty="0">
                <a:latin typeface="Times New Roman" panose="02020603050405020304" pitchFamily="18" charset="0"/>
                <a:cs typeface="Times New Roman" panose="02020603050405020304" pitchFamily="18" charset="0"/>
              </a:rPr>
              <a:t> CI server identifies a configuration mismatch.</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Outcome:</a:t>
            </a:r>
            <a:r>
              <a:rPr lang="en-US" sz="2600" dirty="0">
                <a:latin typeface="Times New Roman" panose="02020603050405020304" pitchFamily="18" charset="0"/>
                <a:cs typeface="Times New Roman" panose="02020603050405020304" pitchFamily="18" charset="0"/>
              </a:rPr>
              <a:t> Issue fixed before deployment.</a:t>
            </a:r>
          </a:p>
          <a:p>
            <a:endParaRPr lang="en-IN" dirty="0"/>
          </a:p>
        </p:txBody>
      </p:sp>
    </p:spTree>
    <p:extLst>
      <p:ext uri="{BB962C8B-B14F-4D97-AF65-F5344CB8AC3E}">
        <p14:creationId xmlns:p14="http://schemas.microsoft.com/office/powerpoint/2010/main" val="2273986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Managing Dependencies</a:t>
            </a:r>
          </a:p>
        </p:txBody>
      </p:sp>
      <p:sp>
        <p:nvSpPr>
          <p:cNvPr id="3" name="Content Placeholder 2"/>
          <p:cNvSpPr>
            <a:spLocks noGrp="1"/>
          </p:cNvSpPr>
          <p:nvPr>
            <p:ph idx="1"/>
          </p:nvPr>
        </p:nvSpPr>
        <p:spPr>
          <a:xfrm>
            <a:off x="428766" y="1325562"/>
            <a:ext cx="11321955" cy="5088885"/>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The most common external dependencies within your application are the third party libraries it uses and the relationships between components or modules under development by other teams within your organization.</a:t>
            </a:r>
          </a:p>
          <a:p>
            <a:pPr>
              <a:lnSpc>
                <a:spcPct val="150000"/>
              </a:lnSpc>
            </a:pPr>
            <a:r>
              <a:rPr lang="en-US" b="1" i="1" dirty="0">
                <a:latin typeface="Times New Roman" panose="02020603050405020304" pitchFamily="18" charset="0"/>
                <a:cs typeface="Times New Roman" panose="02020603050405020304" pitchFamily="18" charset="0"/>
              </a:rPr>
              <a:t>Managing External Libraries:- </a:t>
            </a:r>
            <a:r>
              <a:rPr lang="en-GB" dirty="0">
                <a:latin typeface="Times New Roman" panose="02020603050405020304" pitchFamily="18" charset="0"/>
                <a:cs typeface="Times New Roman" panose="02020603050405020304" pitchFamily="18" charset="0"/>
              </a:rPr>
              <a:t>External libraries usually come in binary form, unless you’re using an interpreted language. Even with interpreted languages, external libraries are normally installed globally on your system by a package management system.</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47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8" y="501792"/>
            <a:ext cx="11171830" cy="5926303"/>
          </a:xfrm>
        </p:spPr>
        <p:txBody>
          <a:bodyPr>
            <a:normAutofit lnSpcReduction="10000"/>
          </a:bodyPr>
          <a:lstStyle/>
          <a:p>
            <a:pPr>
              <a:lnSpc>
                <a:spcPct val="150000"/>
              </a:lnSpc>
            </a:pPr>
            <a:r>
              <a:rPr lang="en-GB" dirty="0">
                <a:latin typeface="Times New Roman" panose="02020603050405020304" pitchFamily="18" charset="0"/>
                <a:cs typeface="Times New Roman" panose="02020603050405020304" pitchFamily="18" charset="0"/>
              </a:rPr>
              <a:t>It is better to keep copies of your external libraries somewhere locally.</a:t>
            </a:r>
          </a:p>
          <a:p>
            <a:pPr>
              <a:lnSpc>
                <a:spcPct val="150000"/>
              </a:lnSpc>
            </a:pPr>
            <a:r>
              <a:rPr lang="en-GB" dirty="0">
                <a:latin typeface="Times New Roman" panose="02020603050405020304" pitchFamily="18" charset="0"/>
                <a:cs typeface="Times New Roman" panose="02020603050405020304" pitchFamily="18" charset="0"/>
              </a:rPr>
              <a:t>This is essential if you have to follow compliance regulations, and it also makes getting started on a project </a:t>
            </a:r>
            <a:r>
              <a:rPr lang="en-US" dirty="0">
                <a:latin typeface="Times New Roman" panose="02020603050405020304" pitchFamily="18" charset="0"/>
                <a:cs typeface="Times New Roman" panose="02020603050405020304" pitchFamily="18" charset="0"/>
              </a:rPr>
              <a:t>faster.</a:t>
            </a:r>
          </a:p>
          <a:p>
            <a:pPr>
              <a:lnSpc>
                <a:spcPct val="150000"/>
              </a:lnSpc>
            </a:pPr>
            <a:r>
              <a:rPr lang="en-GB" dirty="0">
                <a:latin typeface="Times New Roman" panose="02020603050405020304" pitchFamily="18" charset="0"/>
                <a:cs typeface="Times New Roman" panose="02020603050405020304" pitchFamily="18" charset="0"/>
              </a:rPr>
              <a:t>we emphasize that your build system should always specify the exact version of the external libraries that you use.</a:t>
            </a:r>
          </a:p>
          <a:p>
            <a:pPr>
              <a:lnSpc>
                <a:spcPct val="150000"/>
              </a:lnSpc>
            </a:pPr>
            <a:r>
              <a:rPr lang="en-GB" dirty="0">
                <a:latin typeface="Times New Roman" panose="02020603050405020304" pitchFamily="18" charset="0"/>
                <a:cs typeface="Times New Roman" panose="02020603050405020304" pitchFamily="18" charset="0"/>
              </a:rPr>
              <a:t> If you don’t do this, you can’t reproduce </a:t>
            </a:r>
            <a:r>
              <a:rPr lang="en-US" dirty="0">
                <a:latin typeface="Times New Roman" panose="02020603050405020304" pitchFamily="18" charset="0"/>
                <a:cs typeface="Times New Roman" panose="02020603050405020304" pitchFamily="18" charset="0"/>
              </a:rPr>
              <a:t>your build.</a:t>
            </a:r>
          </a:p>
          <a:p>
            <a:pPr>
              <a:lnSpc>
                <a:spcPct val="150000"/>
              </a:lnSpc>
            </a:pPr>
            <a:r>
              <a:rPr lang="en-GB" dirty="0">
                <a:latin typeface="Times New Roman" panose="02020603050405020304" pitchFamily="18" charset="0"/>
                <a:cs typeface="Times New Roman" panose="02020603050405020304" pitchFamily="18" charset="0"/>
              </a:rPr>
              <a:t>Whether you keep external libraries in version control or not involves some trade-offs. It makes it much easier to correlate versions of your software with the versions of the libraries that were used to build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85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lnSpc>
                <a:spcPct val="100000"/>
              </a:lnSpc>
            </a:pPr>
            <a:r>
              <a:rPr lang="en-US" b="1" dirty="0">
                <a:latin typeface="Times New Roman" panose="02020603050405020304" pitchFamily="18" charset="0"/>
                <a:cs typeface="Times New Roman" panose="02020603050405020304" pitchFamily="18" charset="0"/>
              </a:rPr>
              <a:t>Managing Software Configuration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3331" y="1514900"/>
            <a:ext cx="10849969" cy="4899547"/>
          </a:xfrm>
        </p:spPr>
        <p:txBody>
          <a:bodyPr>
            <a:normAutofit fontScale="70000" lnSpcReduction="20000"/>
          </a:bodyPr>
          <a:lstStyle/>
          <a:p>
            <a:pPr>
              <a:lnSpc>
                <a:spcPct val="170000"/>
              </a:lnSpc>
            </a:pPr>
            <a:r>
              <a:rPr lang="en-GB" dirty="0">
                <a:latin typeface="Times New Roman" panose="02020603050405020304" pitchFamily="18" charset="0"/>
                <a:cs typeface="Times New Roman" panose="02020603050405020304" pitchFamily="18" charset="0"/>
              </a:rPr>
              <a:t>Configuration is one of the three key parts that comprise an application, along with its binaries and its data. </a:t>
            </a:r>
          </a:p>
          <a:p>
            <a:pPr>
              <a:lnSpc>
                <a:spcPct val="170000"/>
              </a:lnSpc>
            </a:pPr>
            <a:r>
              <a:rPr lang="en-GB" dirty="0">
                <a:latin typeface="Times New Roman" panose="02020603050405020304" pitchFamily="18" charset="0"/>
                <a:cs typeface="Times New Roman" panose="02020603050405020304" pitchFamily="18" charset="0"/>
              </a:rPr>
              <a:t>Configuration information can be used to change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software at build time, deploy time, and run time. </a:t>
            </a:r>
          </a:p>
          <a:p>
            <a:pPr>
              <a:lnSpc>
                <a:spcPct val="170000"/>
              </a:lnSpc>
            </a:pPr>
            <a:r>
              <a:rPr lang="en-GB" dirty="0">
                <a:latin typeface="Times New Roman" panose="02020603050405020304" pitchFamily="18" charset="0"/>
                <a:cs typeface="Times New Roman" panose="02020603050405020304" pitchFamily="18" charset="0"/>
              </a:rPr>
              <a:t>Delivery teams need to consider carefully what configuration options should be available, how to manage them throughout the application’s life, and how to ensure that configuration is managed consistently across components, applications, and technologies. </a:t>
            </a:r>
          </a:p>
          <a:p>
            <a:pPr>
              <a:lnSpc>
                <a:spcPct val="170000"/>
              </a:lnSpc>
            </a:pPr>
            <a:r>
              <a:rPr lang="en-GB" dirty="0">
                <a:latin typeface="Times New Roman" panose="02020603050405020304" pitchFamily="18" charset="0"/>
                <a:cs typeface="Times New Roman" panose="02020603050405020304" pitchFamily="18" charset="0"/>
              </a:rPr>
              <a:t>you should treat the configuration of your system in the same way you treat your code: Make it subject to proper management and </a:t>
            </a:r>
            <a:r>
              <a:rPr lang="en-US" dirty="0">
                <a:latin typeface="Times New Roman" panose="02020603050405020304" pitchFamily="18" charset="0"/>
                <a:cs typeface="Times New Roman" panose="02020603050405020304" pitchFamily="18" charset="0"/>
              </a:rPr>
              <a:t>testing.</a:t>
            </a:r>
          </a:p>
        </p:txBody>
      </p:sp>
    </p:spTree>
    <p:extLst>
      <p:ext uri="{BB962C8B-B14F-4D97-AF65-F5344CB8AC3E}">
        <p14:creationId xmlns:p14="http://schemas.microsoft.com/office/powerpoint/2010/main" val="164166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447201"/>
            <a:ext cx="10515600" cy="5899008"/>
          </a:xfrm>
        </p:spPr>
        <p:txBody>
          <a:bodyPr>
            <a:normAutofit fontScale="77500" lnSpcReduction="20000"/>
          </a:bodyPr>
          <a:lstStyle/>
          <a:p>
            <a:pPr>
              <a:lnSpc>
                <a:spcPct val="170000"/>
              </a:lnSpc>
            </a:pPr>
            <a:r>
              <a:rPr lang="en-US" b="1" dirty="0">
                <a:latin typeface="Times New Roman" panose="02020603050405020304" pitchFamily="18" charset="0"/>
                <a:cs typeface="Times New Roman" panose="02020603050405020304" pitchFamily="18" charset="0"/>
              </a:rPr>
              <a:t>Configuration and Flexibility</a:t>
            </a:r>
          </a:p>
          <a:p>
            <a:pPr>
              <a:lnSpc>
                <a:spcPct val="170000"/>
              </a:lnSpc>
            </a:pPr>
            <a:r>
              <a:rPr lang="en-US" dirty="0">
                <a:latin typeface="Times New Roman" panose="02020603050405020304" pitchFamily="18" charset="0"/>
                <a:cs typeface="Times New Roman" panose="02020603050405020304" pitchFamily="18" charset="0"/>
              </a:rPr>
              <a:t>Everyone wants flexible software. But flexibility </a:t>
            </a:r>
            <a:r>
              <a:rPr lang="en-GB" dirty="0">
                <a:latin typeface="Times New Roman" panose="02020603050405020304" pitchFamily="18" charset="0"/>
                <a:cs typeface="Times New Roman" panose="02020603050405020304" pitchFamily="18" charset="0"/>
              </a:rPr>
              <a:t>usually comes at a cost.</a:t>
            </a:r>
          </a:p>
          <a:p>
            <a:pPr>
              <a:lnSpc>
                <a:spcPct val="170000"/>
              </a:lnSpc>
            </a:pPr>
            <a:r>
              <a:rPr lang="en-US" dirty="0">
                <a:latin typeface="Times New Roman" panose="02020603050405020304" pitchFamily="18" charset="0"/>
                <a:cs typeface="Times New Roman" panose="02020603050405020304" pitchFamily="18" charset="0"/>
              </a:rPr>
              <a:t>Most applications </a:t>
            </a:r>
            <a:r>
              <a:rPr lang="en-GB" dirty="0">
                <a:latin typeface="Times New Roman" panose="02020603050405020304" pitchFamily="18" charset="0"/>
                <a:cs typeface="Times New Roman" panose="02020603050405020304" pitchFamily="18" charset="0"/>
              </a:rPr>
              <a:t>they are designed for a specific purpose, but within the bounds of that purpose they will usually have some ways in which their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can be modified.</a:t>
            </a:r>
          </a:p>
          <a:p>
            <a:pPr>
              <a:lnSpc>
                <a:spcPct val="170000"/>
              </a:lnSpc>
            </a:pPr>
            <a:r>
              <a:rPr lang="en-GB" dirty="0">
                <a:latin typeface="Times New Roman" panose="02020603050405020304" pitchFamily="18" charset="0"/>
                <a:cs typeface="Times New Roman" panose="02020603050405020304" pitchFamily="18" charset="0"/>
              </a:rPr>
              <a:t>The desire to achieve flexibility may lead to the common </a:t>
            </a:r>
            <a:r>
              <a:rPr lang="en-GB" dirty="0" err="1">
                <a:latin typeface="Times New Roman" panose="02020603050405020304" pitchFamily="18" charset="0"/>
                <a:cs typeface="Times New Roman" panose="02020603050405020304" pitchFamily="18" charset="0"/>
              </a:rPr>
              <a:t>antipattern</a:t>
            </a:r>
            <a:r>
              <a:rPr lang="en-GB" dirty="0">
                <a:latin typeface="Times New Roman" panose="02020603050405020304" pitchFamily="18" charset="0"/>
                <a:cs typeface="Times New Roman" panose="02020603050405020304" pitchFamily="18" charset="0"/>
              </a:rPr>
              <a:t> of “ultimate configurability” which is, all too frequently, stated as a requirement for software projects. </a:t>
            </a:r>
          </a:p>
          <a:p>
            <a:pPr>
              <a:lnSpc>
                <a:spcPct val="170000"/>
              </a:lnSpc>
            </a:pPr>
            <a:r>
              <a:rPr lang="en-GB" dirty="0">
                <a:latin typeface="Times New Roman" panose="02020603050405020304" pitchFamily="18" charset="0"/>
                <a:cs typeface="Times New Roman" panose="02020603050405020304" pitchFamily="18" charset="0"/>
              </a:rPr>
              <a:t>It is at best unhelpful, and at worst, this one requirement </a:t>
            </a:r>
            <a:r>
              <a:rPr lang="en-US" dirty="0">
                <a:latin typeface="Times New Roman" panose="02020603050405020304" pitchFamily="18" charset="0"/>
                <a:cs typeface="Times New Roman" panose="02020603050405020304" pitchFamily="18" charset="0"/>
              </a:rPr>
              <a:t>can kill a project.</a:t>
            </a:r>
          </a:p>
          <a:p>
            <a:pPr>
              <a:lnSpc>
                <a:spcPct val="170000"/>
              </a:lnSpc>
            </a:pPr>
            <a:r>
              <a:rPr lang="en-US" dirty="0">
                <a:latin typeface="Times New Roman" panose="02020603050405020304" pitchFamily="18" charset="0"/>
                <a:cs typeface="Times New Roman" panose="02020603050405020304" pitchFamily="18" charset="0"/>
              </a:rPr>
              <a:t>In short, While flexibility is desirable, it should be purposeful and limited to the application's scope. Avoid the trap of making everything configurable, as it can lead to excessive complexity, unhelpful features, and even project failure</a:t>
            </a:r>
            <a:r>
              <a:rPr lang="en-US" dirty="0"/>
              <a:t>.</a:t>
            </a:r>
            <a:endParaRPr lang="en-US" dirty="0">
              <a:latin typeface="Times New Roman" panose="02020603050405020304" pitchFamily="18" charset="0"/>
              <a:cs typeface="Times New Roman" panose="02020603050405020304" pitchFamily="18" charset="0"/>
            </a:endParaRPr>
          </a:p>
          <a:p>
            <a:pPr>
              <a:lnSpc>
                <a:spcPct val="170000"/>
              </a:lnSpc>
            </a:pPr>
            <a:endParaRPr lang="en-GB" dirty="0">
              <a:latin typeface="Times New Roman" panose="02020603050405020304" pitchFamily="18" charset="0"/>
              <a:cs typeface="Times New Roman" panose="02020603050405020304" pitchFamily="18" charset="0"/>
            </a:endParaRPr>
          </a:p>
          <a:p>
            <a:pPr>
              <a:lnSpc>
                <a:spcPct val="170000"/>
              </a:lnSpc>
            </a:pPr>
            <a:endParaRPr lang="en-US" dirty="0">
              <a:latin typeface="Times New Roman" panose="02020603050405020304" pitchFamily="18" charset="0"/>
              <a:cs typeface="Times New Roman" panose="02020603050405020304" pitchFamily="18" charset="0"/>
            </a:endParaRPr>
          </a:p>
          <a:p>
            <a:pPr>
              <a:lnSpc>
                <a:spcPct val="17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38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5" y="529088"/>
            <a:ext cx="10967113" cy="5885360"/>
          </a:xfrm>
        </p:spPr>
        <p:txBody>
          <a:bodyPr>
            <a:normAutofit fontScale="92500" lnSpcReduction="20000"/>
          </a:bodyPr>
          <a:lstStyle/>
          <a:p>
            <a:pPr>
              <a:lnSpc>
                <a:spcPct val="170000"/>
              </a:lnSpc>
            </a:pPr>
            <a:r>
              <a:rPr lang="en-GB" dirty="0">
                <a:latin typeface="Times New Roman" panose="02020603050405020304" pitchFamily="18" charset="0"/>
                <a:cs typeface="Times New Roman" panose="02020603050405020304" pitchFamily="18" charset="0"/>
              </a:rPr>
              <a:t>Configurable software is not always the cheaper solution it appears to be. It’s almost always better to focus on delivering the high-value functionality with little configuration and then add configuration options later when necessary.</a:t>
            </a:r>
          </a:p>
          <a:p>
            <a:pPr>
              <a:lnSpc>
                <a:spcPct val="170000"/>
              </a:lnSpc>
            </a:pPr>
            <a:r>
              <a:rPr lang="en-GB" dirty="0">
                <a:latin typeface="Times New Roman" panose="02020603050405020304" pitchFamily="18" charset="0"/>
                <a:cs typeface="Times New Roman" panose="02020603050405020304" pitchFamily="18" charset="0"/>
              </a:rPr>
              <a:t>Most configuration information is free-form and untested.</a:t>
            </a:r>
          </a:p>
          <a:p>
            <a:pPr>
              <a:lnSpc>
                <a:spcPct val="170000"/>
              </a:lnSpc>
            </a:pPr>
            <a:r>
              <a:rPr lang="en-GB" dirty="0">
                <a:latin typeface="Times New Roman" panose="02020603050405020304" pitchFamily="18" charset="0"/>
                <a:cs typeface="Times New Roman" panose="02020603050405020304" pitchFamily="18" charset="0"/>
              </a:rPr>
              <a:t>Configuration is not inherently evil. But it needs to be managed carefully and consistently. </a:t>
            </a:r>
          </a:p>
          <a:p>
            <a:pPr>
              <a:lnSpc>
                <a:spcPct val="170000"/>
              </a:lnSpc>
            </a:pPr>
            <a:r>
              <a:rPr lang="en-GB" dirty="0">
                <a:latin typeface="Times New Roman" panose="02020603050405020304" pitchFamily="18" charset="0"/>
                <a:cs typeface="Times New Roman" panose="02020603050405020304" pitchFamily="18" charset="0"/>
              </a:rPr>
              <a:t>Modern computer languages have evolved all sorts of characteristics and techniques to help them reduce errors. .</a:t>
            </a:r>
            <a:r>
              <a:rPr lang="en-US" dirty="0"/>
              <a:t> </a:t>
            </a:r>
            <a:r>
              <a:rPr lang="en-US" dirty="0">
                <a:latin typeface="Times New Roman" panose="02020603050405020304" pitchFamily="18" charset="0"/>
                <a:cs typeface="Times New Roman" panose="02020603050405020304" pitchFamily="18" charset="0"/>
              </a:rPr>
              <a:t>These protections are often absent in configuration files, making them more prone to mistakes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80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6"/>
            <a:ext cx="10515600" cy="5868537"/>
          </a:xfrm>
        </p:spPr>
        <p:txBody>
          <a:bodyPr>
            <a:normAutofit fontScale="85000" lnSpcReduction="20000"/>
          </a:bodyPr>
          <a:lstStyle/>
          <a:p>
            <a:pPr>
              <a:lnSpc>
                <a:spcPct val="150000"/>
              </a:lnSpc>
            </a:pPr>
            <a:r>
              <a:rPr lang="en-GB" dirty="0">
                <a:latin typeface="Times New Roman" panose="02020603050405020304" pitchFamily="18" charset="0"/>
                <a:cs typeface="Times New Roman" panose="02020603050405020304" pitchFamily="18" charset="0"/>
              </a:rPr>
              <a:t> In most cases, these protections do not exist for configuration information, and more often than not there are not even any tests in place to verify that your software has been configured correctly in testing and production environments.</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Deployment </a:t>
            </a:r>
            <a:r>
              <a:rPr lang="en-GB" dirty="0">
                <a:latin typeface="Times New Roman" panose="02020603050405020304" pitchFamily="18" charset="0"/>
                <a:cs typeface="Times New Roman" panose="02020603050405020304" pitchFamily="18" charset="0"/>
              </a:rPr>
              <a:t>smoke tests are one way to mitigate this problem and should always be used.</a:t>
            </a:r>
          </a:p>
          <a:p>
            <a:pPr>
              <a:lnSpc>
                <a:spcPct val="150000"/>
              </a:lnSpc>
            </a:pPr>
            <a:r>
              <a:rPr lang="en-US" dirty="0">
                <a:latin typeface="Times New Roman" panose="02020603050405020304" pitchFamily="18" charset="0"/>
                <a:cs typeface="Times New Roman" panose="02020603050405020304" pitchFamily="18" charset="0"/>
              </a:rPr>
              <a:t>Smoke tests focus only on the </a:t>
            </a:r>
            <a:r>
              <a:rPr lang="en-US" b="1" dirty="0">
                <a:latin typeface="Times New Roman" panose="02020603050405020304" pitchFamily="18" charset="0"/>
                <a:cs typeface="Times New Roman" panose="02020603050405020304" pitchFamily="18" charset="0"/>
              </a:rPr>
              <a:t>core functionalities</a:t>
            </a:r>
            <a:r>
              <a:rPr lang="en-US" dirty="0">
                <a:latin typeface="Times New Roman" panose="02020603050405020304" pitchFamily="18" charset="0"/>
                <a:cs typeface="Times New Roman" panose="02020603050405020304" pitchFamily="18" charset="0"/>
              </a:rPr>
              <a:t> of the software, not every single feature.</a:t>
            </a:r>
          </a:p>
          <a:p>
            <a:pPr>
              <a:lnSpc>
                <a:spcPct val="150000"/>
              </a:lnSpc>
            </a:pPr>
            <a:r>
              <a:rPr lang="en-US" dirty="0">
                <a:latin typeface="Times New Roman" panose="02020603050405020304" pitchFamily="18" charset="0"/>
                <a:cs typeface="Times New Roman" panose="02020603050405020304" pitchFamily="18" charset="0"/>
              </a:rPr>
              <a:t>These tests confirm that the main parts of the software are functioning properly and are ready for more detailed testing.</a:t>
            </a:r>
          </a:p>
          <a:p>
            <a:pPr>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smoke test for an e-commerce website might verify that users can log in, search for products, and add items to their cart</a:t>
            </a:r>
            <a:r>
              <a:rPr lang="en-US" dirty="0"/>
              <a:t>.</a:t>
            </a:r>
            <a:endParaRPr lang="en-GB" dirty="0">
              <a:latin typeface="Times New Roman" panose="02020603050405020304" pitchFamily="18" charset="0"/>
              <a:cs typeface="Times New Roman" panose="02020603050405020304" pitchFamily="18" charset="0"/>
            </a:endParaRPr>
          </a:p>
          <a:p>
            <a:pPr>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84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1" y="733805"/>
            <a:ext cx="10515600" cy="5585108"/>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 In Software Engineering, </a:t>
            </a:r>
            <a:r>
              <a:rPr lang="en-GB" b="1" dirty="0">
                <a:latin typeface="Times New Roman" panose="02020603050405020304" pitchFamily="18" charset="0"/>
                <a:cs typeface="Times New Roman" panose="02020603050405020304" pitchFamily="18" charset="0"/>
              </a:rPr>
              <a:t>Software Configuration Management</a:t>
            </a:r>
            <a:r>
              <a:rPr lang="en-GB" dirty="0">
                <a:latin typeface="Times New Roman" panose="02020603050405020304" pitchFamily="18" charset="0"/>
                <a:cs typeface="Times New Roman" panose="02020603050405020304" pitchFamily="18" charset="0"/>
              </a:rPr>
              <a:t>(SCM) is a process to systematically manage, organize, and control the changes in the documents, codes, and other entities during the Software Development Life Cycle. </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primary goal </a:t>
            </a:r>
            <a:r>
              <a:rPr lang="en-GB" dirty="0">
                <a:latin typeface="Times New Roman" panose="02020603050405020304" pitchFamily="18" charset="0"/>
                <a:cs typeface="Times New Roman" panose="02020603050405020304" pitchFamily="18" charset="0"/>
              </a:rPr>
              <a:t>is to increase productivity with minimal mistakes.</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objective</a:t>
            </a:r>
            <a:r>
              <a:rPr lang="en-GB" dirty="0">
                <a:latin typeface="Times New Roman" panose="02020603050405020304" pitchFamily="18" charset="0"/>
                <a:cs typeface="Times New Roman" panose="02020603050405020304" pitchFamily="18" charset="0"/>
              </a:rPr>
              <a:t> is to maintain software integrity and traceability throughout the software life cycle.</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9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8992" y="573208"/>
            <a:ext cx="10031104" cy="5622876"/>
          </a:xfrm>
          <a:prstGeom prst="rect">
            <a:avLst/>
          </a:prstGeom>
        </p:spPr>
      </p:pic>
    </p:spTree>
    <p:extLst>
      <p:ext uri="{BB962C8B-B14F-4D97-AF65-F5344CB8AC3E}">
        <p14:creationId xmlns:p14="http://schemas.microsoft.com/office/powerpoint/2010/main" val="367140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8" y="597327"/>
            <a:ext cx="10885227" cy="5653348"/>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Whatever mechanism you choose, it is recommended that, as far as practically possible, you should try and supply all configuration information for all the applications and environments in your organization through the same mechanism. </a:t>
            </a:r>
          </a:p>
          <a:p>
            <a:pPr>
              <a:lnSpc>
                <a:spcPct val="150000"/>
              </a:lnSpc>
            </a:pPr>
            <a:r>
              <a:rPr lang="en-US" dirty="0">
                <a:latin typeface="Times New Roman" panose="02020603050405020304" pitchFamily="18" charset="0"/>
                <a:cs typeface="Times New Roman" panose="02020603050405020304" pitchFamily="18" charset="0"/>
              </a:rPr>
              <a:t>While this may not always be feasible, when it is, it ensures that all configuration is managed in one centralized location, making it easier to update, track changes, version-control, and override if needed </a:t>
            </a:r>
          </a:p>
          <a:p>
            <a:pPr>
              <a:lnSpc>
                <a:spcPct val="150000"/>
              </a:lnSpc>
            </a:pPr>
            <a:r>
              <a:rPr lang="en-GB" dirty="0">
                <a:latin typeface="Times New Roman" panose="02020603050405020304" pitchFamily="18" charset="0"/>
                <a:cs typeface="Times New Roman" panose="02020603050405020304" pitchFamily="18" charset="0"/>
              </a:rPr>
              <a:t>In organizations where this practice isn’t followed, people regularly spend hours tracking down the source of some particular setting in one of their environments.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28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Managing Your Environments (build and deployment)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02471"/>
          </a:xfrm>
        </p:spPr>
        <p:txBody>
          <a:bodyPr>
            <a:normAutofit fontScale="85000" lnSpcReduction="20000"/>
          </a:bodyPr>
          <a:lstStyle/>
          <a:p>
            <a:pPr>
              <a:lnSpc>
                <a:spcPct val="160000"/>
              </a:lnSpc>
            </a:pPr>
            <a:r>
              <a:rPr lang="en-GB" dirty="0">
                <a:latin typeface="Times New Roman" panose="02020603050405020304" pitchFamily="18" charset="0"/>
                <a:cs typeface="Times New Roman" panose="02020603050405020304" pitchFamily="18" charset="0"/>
              </a:rPr>
              <a:t>No application is an island. </a:t>
            </a:r>
          </a:p>
          <a:p>
            <a:pPr>
              <a:lnSpc>
                <a:spcPct val="160000"/>
              </a:lnSpc>
            </a:pPr>
            <a:r>
              <a:rPr lang="en-GB" dirty="0">
                <a:latin typeface="Times New Roman" panose="02020603050405020304" pitchFamily="18" charset="0"/>
                <a:cs typeface="Times New Roman" panose="02020603050405020304" pitchFamily="18" charset="0"/>
              </a:rPr>
              <a:t>Every application depends on hardware, software, infrastructure, and external systems in order to work – </a:t>
            </a:r>
            <a:r>
              <a:rPr lang="en-GB" dirty="0" err="1">
                <a:latin typeface="Times New Roman" panose="02020603050405020304" pitchFamily="18" charset="0"/>
                <a:cs typeface="Times New Roman" panose="02020603050405020304" pitchFamily="18" charset="0"/>
              </a:rPr>
              <a:t>refered</a:t>
            </a:r>
            <a:r>
              <a:rPr lang="en-GB" dirty="0">
                <a:latin typeface="Times New Roman" panose="02020603050405020304" pitchFamily="18" charset="0"/>
                <a:cs typeface="Times New Roman" panose="02020603050405020304" pitchFamily="18" charset="0"/>
              </a:rPr>
              <a:t> as </a:t>
            </a:r>
            <a:r>
              <a:rPr lang="en-US" dirty="0">
                <a:latin typeface="Times New Roman" panose="02020603050405020304" pitchFamily="18" charset="0"/>
                <a:cs typeface="Times New Roman" panose="02020603050405020304" pitchFamily="18" charset="0"/>
              </a:rPr>
              <a:t>application’s environment.</a:t>
            </a:r>
          </a:p>
          <a:p>
            <a:pPr>
              <a:lnSpc>
                <a:spcPct val="160000"/>
              </a:lnSpc>
            </a:pPr>
            <a:r>
              <a:rPr lang="en-GB" dirty="0">
                <a:latin typeface="Times New Roman" panose="02020603050405020304" pitchFamily="18" charset="0"/>
                <a:cs typeface="Times New Roman" panose="02020603050405020304" pitchFamily="18" charset="0"/>
              </a:rPr>
              <a:t>The principle to bear in mind when managing the environment that your application runs in is that the configuration of that environment is as important as the configuration of the application.</a:t>
            </a:r>
          </a:p>
          <a:p>
            <a:pPr>
              <a:lnSpc>
                <a:spcPct val="160000"/>
              </a:lnSpc>
            </a:pPr>
            <a:r>
              <a:rPr lang="en-GB" dirty="0">
                <a:latin typeface="Times New Roman" panose="02020603050405020304" pitchFamily="18" charset="0"/>
                <a:cs typeface="Times New Roman" panose="02020603050405020304" pitchFamily="18" charset="0"/>
              </a:rPr>
              <a:t>For example, if your application depends on a messaging bus, the bus needs to be configured correctly or the application </a:t>
            </a:r>
            <a:r>
              <a:rPr lang="en-US" dirty="0">
                <a:latin typeface="Times New Roman" panose="02020603050405020304" pitchFamily="18" charset="0"/>
                <a:cs typeface="Times New Roman" panose="02020603050405020304" pitchFamily="18" charset="0"/>
              </a:rPr>
              <a:t>will not work.</a:t>
            </a:r>
          </a:p>
        </p:txBody>
      </p:sp>
    </p:spTree>
    <p:extLst>
      <p:ext uri="{BB962C8B-B14F-4D97-AF65-F5344CB8AC3E}">
        <p14:creationId xmlns:p14="http://schemas.microsoft.com/office/powerpoint/2010/main" val="136941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5" y="542734"/>
            <a:ext cx="10735101" cy="5871713"/>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The problems can be summed up as follows: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One small change can break the whole application or severely degrade its </a:t>
            </a:r>
            <a:r>
              <a:rPr lang="en-US" dirty="0">
                <a:latin typeface="Times New Roman" panose="02020603050405020304" pitchFamily="18" charset="0"/>
                <a:cs typeface="Times New Roman" panose="02020603050405020304" pitchFamily="18" charset="0"/>
              </a:rPr>
              <a:t>performance.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Once it is broken, finding the problem and fixing it takes an indeterminate amount of time and requires senior personnel.</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is extremely difficult to precisely reproduce manually configured </a:t>
            </a:r>
            <a:r>
              <a:rPr lang="en-US" dirty="0">
                <a:latin typeface="Times New Roman" panose="02020603050405020304" pitchFamily="18" charset="0"/>
                <a:cs typeface="Times New Roman" panose="02020603050405020304" pitchFamily="18" charset="0"/>
              </a:rPr>
              <a:t>environments for testing purposes.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collection of configuration information is very large.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is difficult to maintain such environments without the configuration, and hence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different nodes drifting apart.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678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1" y="761099"/>
            <a:ext cx="10515600" cy="5243915"/>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In order to reduce the cost and risk of managing environments, it is essential to turn our environments into mass-produced objects whose creation is repeatable and takes a predictable amount of time.</a:t>
            </a:r>
          </a:p>
          <a:p>
            <a:pPr>
              <a:lnSpc>
                <a:spcPct val="150000"/>
              </a:lnSpc>
            </a:pPr>
            <a:r>
              <a:rPr lang="en-GB" dirty="0">
                <a:latin typeface="Times New Roman" panose="02020603050405020304" pitchFamily="18" charset="0"/>
                <a:cs typeface="Times New Roman" panose="02020603050405020304" pitchFamily="18" charset="0"/>
              </a:rPr>
              <a:t>The key to managing environments is to make their creation a fully automated process. </a:t>
            </a:r>
          </a:p>
          <a:p>
            <a:pPr>
              <a:lnSpc>
                <a:spcPct val="150000"/>
              </a:lnSpc>
            </a:pPr>
            <a:r>
              <a:rPr lang="en-GB" dirty="0">
                <a:latin typeface="Times New Roman" panose="02020603050405020304" pitchFamily="18" charset="0"/>
                <a:cs typeface="Times New Roman" panose="02020603050405020304" pitchFamily="18" charset="0"/>
              </a:rPr>
              <a:t>It should always be cheaper to create a new environment than to repair </a:t>
            </a:r>
            <a:r>
              <a:rPr lang="en-US" dirty="0">
                <a:latin typeface="Times New Roman" panose="02020603050405020304" pitchFamily="18" charset="0"/>
                <a:cs typeface="Times New Roman" panose="02020603050405020304" pitchFamily="18" charset="0"/>
              </a:rPr>
              <a:t>an old one.</a:t>
            </a:r>
          </a:p>
        </p:txBody>
      </p:sp>
    </p:spTree>
    <p:extLst>
      <p:ext uri="{BB962C8B-B14F-4D97-AF65-F5344CB8AC3E}">
        <p14:creationId xmlns:p14="http://schemas.microsoft.com/office/powerpoint/2010/main" val="222020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8" y="419906"/>
            <a:ext cx="11035352" cy="6008190"/>
          </a:xfrm>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Being able to reproduce your environments is essential for several </a:t>
            </a:r>
            <a:r>
              <a:rPr lang="en-US" dirty="0">
                <a:latin typeface="Times New Roman" panose="02020603050405020304" pitchFamily="18" charset="0"/>
                <a:cs typeface="Times New Roman" panose="02020603050405020304" pitchFamily="18" charset="0"/>
              </a:rPr>
              <a:t>reasons:-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removes the problem of having random pieces of infrastructure around whose configuration is only understood by somebody who has left the organization and cannot be reached. When such things stop working, you can usually assume a significant downtime. This is a large and </a:t>
            </a:r>
            <a:r>
              <a:rPr lang="en-US" dirty="0">
                <a:latin typeface="Times New Roman" panose="02020603050405020304" pitchFamily="18" charset="0"/>
                <a:cs typeface="Times New Roman" panose="02020603050405020304" pitchFamily="18" charset="0"/>
              </a:rPr>
              <a:t>unnecessary risk.</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Fixing one of your environments can take many hours. It is always better to be able to rebuild it in a predictable amount of time so as to get back to </a:t>
            </a:r>
            <a:r>
              <a:rPr lang="en-US" dirty="0">
                <a:latin typeface="Times New Roman" panose="02020603050405020304" pitchFamily="18" charset="0"/>
                <a:cs typeface="Times New Roman" panose="02020603050405020304" pitchFamily="18" charset="0"/>
              </a:rPr>
              <a:t>a known good state.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It is essential to be able to create copies of production environments for testing purposes. In terms of software configuration, testing environments should be exact replicas of the production ones, so configuration problems </a:t>
            </a:r>
            <a:r>
              <a:rPr lang="en-US" dirty="0">
                <a:latin typeface="Times New Roman" panose="02020603050405020304" pitchFamily="18" charset="0"/>
                <a:cs typeface="Times New Roman" panose="02020603050405020304" pitchFamily="18" charset="0"/>
              </a:rPr>
              <a:t>can be found early.</a:t>
            </a:r>
          </a:p>
        </p:txBody>
      </p:sp>
    </p:spTree>
    <p:extLst>
      <p:ext uri="{BB962C8B-B14F-4D97-AF65-F5344CB8AC3E}">
        <p14:creationId xmlns:p14="http://schemas.microsoft.com/office/powerpoint/2010/main" val="2600806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97" y="460848"/>
            <a:ext cx="11035352" cy="5844417"/>
          </a:xfrm>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The kinds of environment configuration information you should be concerned </a:t>
            </a:r>
            <a:r>
              <a:rPr lang="en-US" dirty="0">
                <a:latin typeface="Times New Roman" panose="02020603050405020304" pitchFamily="18" charset="0"/>
                <a:cs typeface="Times New Roman" panose="02020603050405020304" pitchFamily="18" charset="0"/>
              </a:rPr>
              <a:t>about are: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various operating systems in your environment, including their versions, patch levels, and configuration settings.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additional software packages that need to be installed on each environment to support your application, including their versions and configuration.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networking topology required for your application to work.</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Any external services that your application depends upon, including their </a:t>
            </a:r>
            <a:r>
              <a:rPr lang="en-US" dirty="0">
                <a:latin typeface="Times New Roman" panose="02020603050405020304" pitchFamily="18" charset="0"/>
                <a:cs typeface="Times New Roman" panose="02020603050405020304" pitchFamily="18" charset="0"/>
              </a:rPr>
              <a:t>versions and configuration.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Any data or other state that is present in them (for example, production </a:t>
            </a:r>
            <a:r>
              <a:rPr lang="en-US" dirty="0">
                <a:latin typeface="Times New Roman" panose="02020603050405020304" pitchFamily="18" charset="0"/>
                <a:cs typeface="Times New Roman" panose="02020603050405020304" pitchFamily="18" charset="0"/>
              </a:rPr>
              <a:t>databases)</a:t>
            </a:r>
          </a:p>
        </p:txBody>
      </p:sp>
    </p:spTree>
    <p:extLst>
      <p:ext uri="{BB962C8B-B14F-4D97-AF65-F5344CB8AC3E}">
        <p14:creationId xmlns:p14="http://schemas.microsoft.com/office/powerpoint/2010/main" val="426229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7230"/>
            <a:ext cx="10515600" cy="5139733"/>
          </a:xfrm>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There are </a:t>
            </a:r>
            <a:r>
              <a:rPr lang="en-GB" b="1" dirty="0">
                <a:latin typeface="Times New Roman" panose="02020603050405020304" pitchFamily="18" charset="0"/>
                <a:cs typeface="Times New Roman" panose="02020603050405020304" pitchFamily="18" charset="0"/>
              </a:rPr>
              <a:t>two principles </a:t>
            </a:r>
            <a:r>
              <a:rPr lang="en-GB" dirty="0">
                <a:latin typeface="Times New Roman" panose="02020603050405020304" pitchFamily="18" charset="0"/>
                <a:cs typeface="Times New Roman" panose="02020603050405020304" pitchFamily="18" charset="0"/>
              </a:rPr>
              <a:t>that form the basis of an effective configuration management strategy: </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Keep binary files independent from configuration information, and </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keep all configuration information in one </a:t>
            </a:r>
            <a:r>
              <a:rPr lang="en-US" dirty="0">
                <a:latin typeface="Times New Roman" panose="02020603050405020304" pitchFamily="18" charset="0"/>
                <a:cs typeface="Times New Roman" panose="02020603050405020304" pitchFamily="18" charset="0"/>
              </a:rPr>
              <a:t>place.</a:t>
            </a:r>
          </a:p>
          <a:p>
            <a:pPr>
              <a:lnSpc>
                <a:spcPct val="150000"/>
              </a:lnSpc>
            </a:pPr>
            <a:r>
              <a:rPr lang="en-GB" dirty="0">
                <a:latin typeface="Times New Roman" panose="02020603050405020304" pitchFamily="18" charset="0"/>
                <a:cs typeface="Times New Roman" panose="02020603050405020304" pitchFamily="18" charset="0"/>
              </a:rPr>
              <a:t>Applying these fundamentals to every part of your system will pave the way to the point where creating new environments, upgrading parts of your system, and rolling out new configurations without making your system unavailable becomes a simple, automated process.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812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104" y="873457"/>
            <a:ext cx="10345003" cy="5459103"/>
          </a:xfrm>
        </p:spPr>
        <p:txBody>
          <a:bodyPr/>
          <a:lstStyle/>
          <a:p>
            <a:pPr>
              <a:lnSpc>
                <a:spcPct val="150000"/>
              </a:lnSpc>
            </a:pPr>
            <a:r>
              <a:rPr lang="en-GB" dirty="0">
                <a:latin typeface="Times New Roman" panose="02020603050405020304" pitchFamily="18" charset="0"/>
                <a:cs typeface="Times New Roman" panose="02020603050405020304" pitchFamily="18" charset="0"/>
              </a:rPr>
              <a:t>When evaluating third-party products and services, start by </a:t>
            </a:r>
            <a:r>
              <a:rPr lang="en-US" dirty="0">
                <a:latin typeface="Times New Roman" panose="02020603050405020304" pitchFamily="18" charset="0"/>
                <a:cs typeface="Times New Roman" panose="02020603050405020304" pitchFamily="18" charset="0"/>
              </a:rPr>
              <a:t>asking the following questions:</a:t>
            </a:r>
          </a:p>
          <a:p>
            <a:pPr marL="514350" indent="-514350">
              <a:lnSpc>
                <a:spcPct val="200000"/>
              </a:lnSpc>
              <a:buFont typeface="+mj-lt"/>
              <a:buAutoNum type="arabicPeriod"/>
            </a:pPr>
            <a:r>
              <a:rPr lang="en-US" dirty="0">
                <a:latin typeface="Times New Roman" panose="02020603050405020304" pitchFamily="18" charset="0"/>
                <a:cs typeface="Times New Roman" panose="02020603050405020304" pitchFamily="18" charset="0"/>
              </a:rPr>
              <a:t>Can we deploy it?</a:t>
            </a:r>
          </a:p>
          <a:p>
            <a:pPr marL="514350" indent="-514350">
              <a:lnSpc>
                <a:spcPct val="200000"/>
              </a:lnSpc>
              <a:buFont typeface="+mj-lt"/>
              <a:buAutoNum type="arabicPeriod"/>
            </a:pPr>
            <a:r>
              <a:rPr lang="en-GB" dirty="0">
                <a:latin typeface="Times New Roman" panose="02020603050405020304" pitchFamily="18" charset="0"/>
                <a:cs typeface="Times New Roman" panose="02020603050405020304" pitchFamily="18" charset="0"/>
              </a:rPr>
              <a:t>Can we version its configuration effectively?</a:t>
            </a:r>
          </a:p>
          <a:p>
            <a:pPr marL="514350" indent="-514350">
              <a:lnSpc>
                <a:spcPct val="200000"/>
              </a:lnSpc>
              <a:buFont typeface="+mj-lt"/>
              <a:buAutoNum type="arabicPeriod"/>
            </a:pPr>
            <a:r>
              <a:rPr lang="en-GB" dirty="0">
                <a:latin typeface="Times New Roman" panose="02020603050405020304" pitchFamily="18" charset="0"/>
                <a:cs typeface="Times New Roman" panose="02020603050405020304" pitchFamily="18" charset="0"/>
              </a:rPr>
              <a:t>How will it fit into our automated deployment strategy?</a:t>
            </a:r>
          </a:p>
          <a:p>
            <a:pPr marL="0" indent="0">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421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4" y="655093"/>
            <a:ext cx="10926170" cy="573205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Maintain a baseline representing the properly deployed state of your environment.</a:t>
            </a:r>
          </a:p>
          <a:p>
            <a:pPr>
              <a:lnSpc>
                <a:spcPct val="150000"/>
              </a:lnSpc>
            </a:pPr>
            <a:r>
              <a:rPr lang="en-US" dirty="0">
                <a:latin typeface="Times New Roman" panose="02020603050405020304" pitchFamily="18" charset="0"/>
                <a:cs typeface="Times New Roman" panose="02020603050405020304" pitchFamily="18" charset="0"/>
              </a:rPr>
              <a:t>Version control any changes to the environment and associate them with application versions for consistency.</a:t>
            </a:r>
          </a:p>
          <a:p>
            <a:pPr>
              <a:lnSpc>
                <a:spcPct val="150000"/>
              </a:lnSpc>
            </a:pPr>
            <a:r>
              <a:rPr lang="en-US" b="1" dirty="0">
                <a:latin typeface="Times New Roman" panose="02020603050405020304" pitchFamily="18" charset="0"/>
                <a:cs typeface="Times New Roman" panose="02020603050405020304" pitchFamily="18" charset="0"/>
              </a:rPr>
              <a:t>Best Practices:</a:t>
            </a:r>
          </a:p>
          <a:p>
            <a:pPr>
              <a:lnSpc>
                <a:spcPct val="150000"/>
              </a:lnSpc>
            </a:pPr>
            <a:r>
              <a:rPr lang="en-US" dirty="0">
                <a:latin typeface="Times New Roman" panose="02020603050405020304" pitchFamily="18" charset="0"/>
                <a:cs typeface="Times New Roman" panose="02020603050405020304" pitchFamily="18" charset="0"/>
              </a:rPr>
              <a:t>Treat environments like code: incrementally change, version control, and test continuously</a:t>
            </a:r>
          </a:p>
          <a:p>
            <a:pPr>
              <a:lnSpc>
                <a:spcPct val="150000"/>
              </a:lnSpc>
            </a:pPr>
            <a:r>
              <a:rPr lang="en-US" dirty="0">
                <a:latin typeface="Times New Roman" panose="02020603050405020304" pitchFamily="18" charset="0"/>
                <a:cs typeface="Times New Roman" panose="02020603050405020304" pitchFamily="18" charset="0"/>
              </a:rPr>
              <a:t>Perform integration and testing early and often</a:t>
            </a:r>
          </a:p>
        </p:txBody>
      </p:sp>
    </p:spTree>
    <p:extLst>
      <p:ext uri="{BB962C8B-B14F-4D97-AF65-F5344CB8AC3E}">
        <p14:creationId xmlns:p14="http://schemas.microsoft.com/office/powerpoint/2010/main" val="32836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45" y="460848"/>
            <a:ext cx="10707806" cy="5967247"/>
          </a:xfrm>
        </p:spPr>
        <p:txBody>
          <a:bodyPr>
            <a:normAutofit lnSpcReduction="10000"/>
          </a:bodyPr>
          <a:lstStyle/>
          <a:p>
            <a:pPr marL="0" indent="0">
              <a:buNone/>
            </a:pPr>
            <a:endParaRPr lang="en-US" dirty="0"/>
          </a:p>
          <a:p>
            <a:pPr marL="0" indent="0">
              <a:buNone/>
            </a:pPr>
            <a:r>
              <a:rPr lang="en-US" dirty="0"/>
              <a:t>Configuration management is the process of preparing and maintaining all necessary elements required to build, deploy, test, and release an application. This involves two key aspects:</a:t>
            </a:r>
          </a:p>
          <a:p>
            <a:pPr>
              <a:buFont typeface="+mj-lt"/>
              <a:buAutoNum type="arabicPeriod"/>
            </a:pPr>
            <a:r>
              <a:rPr lang="en-US" b="1" dirty="0"/>
              <a:t>Version Control and Dependency Management:</a:t>
            </a:r>
            <a:r>
              <a:rPr lang="en-US" dirty="0"/>
              <a:t> Ensuring all application code, related artifacts, and dependencies are organized, tracked, and versioned.</a:t>
            </a:r>
          </a:p>
          <a:p>
            <a:pPr>
              <a:buFont typeface="+mj-lt"/>
              <a:buAutoNum type="arabicPeriod"/>
            </a:pPr>
            <a:r>
              <a:rPr lang="en-US" b="1" dirty="0"/>
              <a:t>Environment Configuration Management:</a:t>
            </a:r>
            <a:r>
              <a:rPr lang="en-US" dirty="0"/>
              <a:t> Managing the complete environment in which the application runs, including software, hardware, infrastructure, and dependencies such as operating systems, application servers, databases, and other supporting tools or commercial off-the-shelf (COTS) software.</a:t>
            </a:r>
          </a:p>
          <a:p>
            <a:r>
              <a:rPr lang="en-US" dirty="0"/>
              <a:t>This approach ensures consistency, reliability, and repeatability across all stages of the software development lifecycle</a:t>
            </a:r>
          </a:p>
        </p:txBody>
      </p:sp>
    </p:spTree>
    <p:extLst>
      <p:ext uri="{BB962C8B-B14F-4D97-AF65-F5344CB8AC3E}">
        <p14:creationId xmlns:p14="http://schemas.microsoft.com/office/powerpoint/2010/main" val="1608458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8686800" cy="1143000"/>
          </a:xfrm>
        </p:spPr>
        <p:txBody>
          <a:bodyPr>
            <a:noAutofit/>
          </a:bodyPr>
          <a:lstStyle/>
          <a:p>
            <a:r>
              <a:rPr lang="en-US" sz="4000" b="1" dirty="0">
                <a:latin typeface="Times New Roman" panose="02020603050405020304" pitchFamily="18" charset="0"/>
                <a:cs typeface="Times New Roman" panose="02020603050405020304" pitchFamily="18" charset="0"/>
              </a:rPr>
              <a:t>Benefits of Configuration Management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0410" y="1193180"/>
            <a:ext cx="8458200" cy="5257800"/>
          </a:xfrm>
        </p:spPr>
        <p:txBody>
          <a:bodyPr>
            <a:normAutofit/>
          </a:bodyPr>
          <a:lstStyle/>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4C28F2-4871-D6F3-6792-98AF1A212C3B}"/>
              </a:ext>
            </a:extLst>
          </p:cNvPr>
          <p:cNvSpPr txBox="1"/>
          <p:nvPr/>
        </p:nvSpPr>
        <p:spPr>
          <a:xfrm>
            <a:off x="3048000" y="1748177"/>
            <a:ext cx="6096000" cy="3366563"/>
          </a:xfrm>
          <a:prstGeom prst="rect">
            <a:avLst/>
          </a:prstGeom>
          <a:noFill/>
        </p:spPr>
        <p:txBody>
          <a:bodyPr wrap="square">
            <a:spAutoFit/>
          </a:bodyPr>
          <a:lstStyle/>
          <a:p>
            <a:pPr>
              <a:lnSpc>
                <a:spcPct val="150000"/>
              </a:lnSpc>
              <a:buNone/>
            </a:pPr>
            <a:r>
              <a:rPr lang="en-US" dirty="0">
                <a:latin typeface="Times New Roman" panose="02020603050405020304" pitchFamily="18" charset="0"/>
                <a:cs typeface="Times New Roman" panose="02020603050405020304" pitchFamily="18" charset="0"/>
              </a:rPr>
              <a:t>Configuration Management provides the following benefits: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Allowing configuration to be version controlled</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Detecting and correcting configuration drift</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Treating infrastructure as flexible resource</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Facilitating automation</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Enabling automated scale-up and scale-out</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Providing environment consistency</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7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707CB-2606-E764-ECDD-9B80AB9CBF4A}"/>
              </a:ext>
            </a:extLst>
          </p:cNvPr>
          <p:cNvSpPr>
            <a:spLocks noGrp="1"/>
          </p:cNvSpPr>
          <p:nvPr>
            <p:ph idx="1"/>
          </p:nvPr>
        </p:nvSpPr>
        <p:spPr>
          <a:xfrm>
            <a:off x="452284" y="452284"/>
            <a:ext cx="10901516" cy="5909187"/>
          </a:xfrm>
        </p:spPr>
        <p:txBody>
          <a:bodyPr>
            <a:normAutofit lnSpcReduction="10000"/>
          </a:bodyPr>
          <a:lstStyle/>
          <a:p>
            <a:pPr marL="0" indent="0" algn="ctr">
              <a:buNone/>
            </a:pPr>
            <a:r>
              <a:rPr lang="en-IN" sz="4000" b="1" dirty="0"/>
              <a:t>Processes involved in SCM</a:t>
            </a:r>
            <a:endParaRPr lang="en-US" sz="4000" b="1" dirty="0"/>
          </a:p>
          <a:p>
            <a:pPr marL="0" indent="0">
              <a:buNone/>
            </a:pPr>
            <a:endParaRPr lang="en-US" b="1" dirty="0"/>
          </a:p>
          <a:p>
            <a:pPr marL="0" indent="0">
              <a:buNone/>
            </a:pPr>
            <a:r>
              <a:rPr lang="en-US" b="1" dirty="0"/>
              <a:t>Identification and Establishment</a:t>
            </a:r>
          </a:p>
          <a:p>
            <a:pPr marL="0" indent="0">
              <a:buNone/>
            </a:pPr>
            <a:r>
              <a:rPr lang="en-US" dirty="0"/>
              <a:t>Identifying the configuration </a:t>
            </a:r>
            <a:r>
              <a:rPr lang="en-US" dirty="0" err="1"/>
              <a:t>itemsfrom</a:t>
            </a:r>
            <a:r>
              <a:rPr lang="en-US" dirty="0"/>
              <a:t> products that compose baselines at given points intime(a base line is a set of mutually consistent Configuration Items, which has been formally reviewed and agreed upon, and serves as the basis of further development). Establishing relationship among items, creating a mechanism to manage multiple level of control and procedure for change management system.</a:t>
            </a:r>
          </a:p>
          <a:p>
            <a:pPr marL="0" indent="0">
              <a:buNone/>
            </a:pPr>
            <a:endParaRPr lang="en-US" dirty="0"/>
          </a:p>
          <a:p>
            <a:pPr marL="0" indent="0">
              <a:buNone/>
            </a:pPr>
            <a:r>
              <a:rPr lang="en-IN" b="1" dirty="0"/>
              <a:t>Version control</a:t>
            </a:r>
            <a:endParaRPr lang="en-US" b="1" dirty="0"/>
          </a:p>
          <a:p>
            <a:pPr marL="0" indent="0">
              <a:buNone/>
            </a:pPr>
            <a:r>
              <a:rPr lang="en-US" dirty="0"/>
              <a:t>Creating versions/specifications of the existing product to build new products from the help of SCM system.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00053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191DB3-48A8-EC24-FA22-9A1BD06CC2D1}"/>
              </a:ext>
            </a:extLst>
          </p:cNvPr>
          <p:cNvSpPr>
            <a:spLocks noGrp="1"/>
          </p:cNvSpPr>
          <p:nvPr>
            <p:ph idx="1"/>
          </p:nvPr>
        </p:nvSpPr>
        <p:spPr>
          <a:xfrm>
            <a:off x="550863" y="520700"/>
            <a:ext cx="10802937" cy="6175068"/>
          </a:xfrm>
        </p:spPr>
        <p:txBody>
          <a:bodyPr>
            <a:normAutofit/>
          </a:bodyPr>
          <a:lstStyle/>
          <a:p>
            <a:pPr marL="0" indent="0">
              <a:buNone/>
            </a:pPr>
            <a:r>
              <a:rPr lang="en-IN" b="1" dirty="0"/>
              <a:t>Change control</a:t>
            </a:r>
          </a:p>
          <a:p>
            <a:pPr marL="0" indent="0">
              <a:buNone/>
            </a:pPr>
            <a:r>
              <a:rPr lang="en-US" dirty="0"/>
              <a:t>A change request (CR) is submitted and evaluated to assess technical merit, potential side effects, overall impact on other configuration objects and system functions, and the projected cost of the change. The results of the evaluation are presented as a change report, which is used by a change control board (CCB) —a person or group who makes a final decision on the status and priority of the change. An engineering change Request(ECR) is generated for each approved change.</a:t>
            </a:r>
          </a:p>
          <a:p>
            <a:pPr marL="0" indent="0">
              <a:buNone/>
            </a:pPr>
            <a:r>
              <a:rPr lang="en-IN" b="1" dirty="0"/>
              <a:t>Configuration auditing</a:t>
            </a:r>
          </a:p>
          <a:p>
            <a:pPr marL="0" indent="0">
              <a:buNone/>
            </a:pPr>
            <a:r>
              <a:rPr lang="en-US" dirty="0"/>
              <a:t> A software configuration audit </a:t>
            </a:r>
            <a:r>
              <a:rPr lang="en-US" dirty="0" err="1"/>
              <a:t>complementstheformal</a:t>
            </a:r>
            <a:r>
              <a:rPr lang="en-US" dirty="0"/>
              <a:t> technical review of the process and product. It focuses </a:t>
            </a:r>
            <a:r>
              <a:rPr lang="en-US" dirty="0" err="1"/>
              <a:t>onthetechnicalcorrectness</a:t>
            </a:r>
            <a:r>
              <a:rPr lang="en-US" dirty="0"/>
              <a:t> of the configuration object that has been modified. </a:t>
            </a:r>
            <a:r>
              <a:rPr lang="en-US" dirty="0" err="1"/>
              <a:t>Theauditconfirms</a:t>
            </a:r>
            <a:r>
              <a:rPr lang="en-US" dirty="0"/>
              <a:t> the completeness, correctness and consistency of items </a:t>
            </a:r>
            <a:r>
              <a:rPr lang="en-US" dirty="0" err="1"/>
              <a:t>intheSCMsystem</a:t>
            </a:r>
            <a:r>
              <a:rPr lang="en-US" dirty="0"/>
              <a:t> and track action items from the audit to closure.</a:t>
            </a:r>
            <a:endParaRPr lang="en-US" b="1" dirty="0"/>
          </a:p>
        </p:txBody>
      </p:sp>
    </p:spTree>
    <p:extLst>
      <p:ext uri="{BB962C8B-B14F-4D97-AF65-F5344CB8AC3E}">
        <p14:creationId xmlns:p14="http://schemas.microsoft.com/office/powerpoint/2010/main" val="292200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4E202-0CA6-549C-F914-DCBE7F837793}"/>
              </a:ext>
            </a:extLst>
          </p:cNvPr>
          <p:cNvSpPr>
            <a:spLocks noGrp="1"/>
          </p:cNvSpPr>
          <p:nvPr>
            <p:ph idx="1"/>
          </p:nvPr>
        </p:nvSpPr>
        <p:spPr>
          <a:xfrm>
            <a:off x="481781" y="412954"/>
            <a:ext cx="10872019" cy="6056671"/>
          </a:xfrm>
        </p:spPr>
        <p:txBody>
          <a:bodyPr/>
          <a:lstStyle/>
          <a:p>
            <a:pPr marL="0" indent="0">
              <a:buNone/>
            </a:pPr>
            <a:r>
              <a:rPr lang="en-IN" b="1" dirty="0"/>
              <a:t>Reporting</a:t>
            </a:r>
          </a:p>
          <a:p>
            <a:pPr marL="0" indent="0">
              <a:buNone/>
            </a:pPr>
            <a:endParaRPr lang="en-IN" b="1" dirty="0"/>
          </a:p>
          <a:p>
            <a:pPr marL="0" indent="0">
              <a:buNone/>
            </a:pPr>
            <a:r>
              <a:rPr lang="en-IN" dirty="0"/>
              <a:t>Providing accurate status and current configuration data to developers, tester, end users, customers and stakeholders through admin guides, user guides, FAQs, Release notes, Memos, Installation Guide, Configuration guide etc .</a:t>
            </a:r>
            <a:endParaRPr lang="en-IN" b="1" dirty="0"/>
          </a:p>
        </p:txBody>
      </p:sp>
    </p:spTree>
    <p:extLst>
      <p:ext uri="{BB962C8B-B14F-4D97-AF65-F5344CB8AC3E}">
        <p14:creationId xmlns:p14="http://schemas.microsoft.com/office/powerpoint/2010/main" val="250709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Using Version Control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8615" y="1473958"/>
            <a:ext cx="11027391" cy="4703005"/>
          </a:xfrm>
        </p:spPr>
        <p:txBody>
          <a:bodyPr>
            <a:normAutofit fontScale="92500"/>
          </a:bodyPr>
          <a:lstStyle/>
          <a:p>
            <a:pPr>
              <a:lnSpc>
                <a:spcPct val="150000"/>
              </a:lnSpc>
            </a:pPr>
            <a:r>
              <a:rPr lang="en-GB" b="1" dirty="0">
                <a:latin typeface="Times New Roman" panose="02020603050405020304" pitchFamily="18" charset="0"/>
                <a:cs typeface="Times New Roman" panose="02020603050405020304" pitchFamily="18" charset="0"/>
              </a:rPr>
              <a:t>Version control systems</a:t>
            </a:r>
            <a:r>
              <a:rPr lang="en-GB" dirty="0">
                <a:latin typeface="Times New Roman" panose="02020603050405020304" pitchFamily="18" charset="0"/>
                <a:cs typeface="Times New Roman" panose="02020603050405020304" pitchFamily="18" charset="0"/>
              </a:rPr>
              <a:t>, also known as </a:t>
            </a:r>
            <a:r>
              <a:rPr lang="en-GB" b="1" dirty="0">
                <a:latin typeface="Times New Roman" panose="02020603050405020304" pitchFamily="18" charset="0"/>
                <a:cs typeface="Times New Roman" panose="02020603050405020304" pitchFamily="18" charset="0"/>
              </a:rPr>
              <a:t>source control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source code management systems</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revision control systems</a:t>
            </a:r>
            <a:r>
              <a:rPr lang="en-GB" dirty="0">
                <a:latin typeface="Times New Roman" panose="02020603050405020304" pitchFamily="18" charset="0"/>
                <a:cs typeface="Times New Roman" panose="02020603050405020304" pitchFamily="18" charset="0"/>
              </a:rPr>
              <a:t>, are a mechanism for keeping multiple versions of your files, so that when you modify a file you can still access the previous </a:t>
            </a:r>
            <a:r>
              <a:rPr lang="en-US" dirty="0">
                <a:latin typeface="Times New Roman" panose="02020603050405020304" pitchFamily="18" charset="0"/>
                <a:cs typeface="Times New Roman" panose="02020603050405020304" pitchFamily="18" charset="0"/>
              </a:rPr>
              <a:t>revisions.</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aim</a:t>
            </a:r>
            <a:r>
              <a:rPr lang="en-GB" dirty="0">
                <a:latin typeface="Times New Roman" panose="02020603050405020304" pitchFamily="18" charset="0"/>
                <a:cs typeface="Times New Roman" panose="02020603050405020304" pitchFamily="18" charset="0"/>
              </a:rPr>
              <a:t> of a version control system is twofold: </a:t>
            </a:r>
            <a:r>
              <a:rPr lang="en-GB" b="1" dirty="0">
                <a:latin typeface="Times New Roman" panose="02020603050405020304" pitchFamily="18" charset="0"/>
                <a:cs typeface="Times New Roman" panose="02020603050405020304" pitchFamily="18" charset="0"/>
              </a:rPr>
              <a:t>First</a:t>
            </a:r>
            <a:r>
              <a:rPr lang="en-GB" dirty="0">
                <a:latin typeface="Times New Roman" panose="02020603050405020304" pitchFamily="18" charset="0"/>
                <a:cs typeface="Times New Roman" panose="02020603050405020304" pitchFamily="18" charset="0"/>
              </a:rPr>
              <a:t>, it retains, and provides access to, every version of every file that has ever been stored in it.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Second</a:t>
            </a:r>
            <a:r>
              <a:rPr lang="en-US" dirty="0">
                <a:latin typeface="Times New Roman" panose="02020603050405020304" pitchFamily="18" charset="0"/>
                <a:cs typeface="Times New Roman" panose="02020603050405020304" pitchFamily="18" charset="0"/>
              </a:rPr>
              <a:t>, it allows </a:t>
            </a:r>
            <a:r>
              <a:rPr lang="en-GB" dirty="0">
                <a:latin typeface="Times New Roman" panose="02020603050405020304" pitchFamily="18" charset="0"/>
                <a:cs typeface="Times New Roman" panose="02020603050405020304" pitchFamily="18" charset="0"/>
              </a:rPr>
              <a:t>teams that may be distributed across space and time to collaborate.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81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352" y="399654"/>
            <a:ext cx="11076296" cy="5899008"/>
          </a:xfrm>
        </p:spPr>
        <p:txBody>
          <a:bodyPr>
            <a:normAutofit lnSpcReduction="10000"/>
          </a:bodyPr>
          <a:lstStyle/>
          <a:p>
            <a:pPr marL="0" indent="0">
              <a:lnSpc>
                <a:spcPct val="150000"/>
              </a:lnSpc>
              <a:buNone/>
            </a:pPr>
            <a:r>
              <a:rPr lang="en-GB" b="1" i="1" dirty="0">
                <a:latin typeface="Times New Roman" panose="02020603050405020304" pitchFamily="18" charset="0"/>
                <a:cs typeface="Times New Roman" panose="02020603050405020304" pitchFamily="18" charset="0"/>
              </a:rPr>
              <a:t>Keep Absolutely Everything in Version Control :- </a:t>
            </a:r>
          </a:p>
          <a:p>
            <a:pPr>
              <a:lnSpc>
                <a:spcPct val="150000"/>
              </a:lnSpc>
            </a:pPr>
            <a:r>
              <a:rPr lang="en-GB" dirty="0">
                <a:latin typeface="Times New Roman" panose="02020603050405020304" pitchFamily="18" charset="0"/>
                <a:cs typeface="Times New Roman" panose="02020603050405020304" pitchFamily="18" charset="0"/>
              </a:rPr>
              <a:t>The objective is to have everything that can possibly change at any point in the life of the project stored in a controlled manner. </a:t>
            </a:r>
          </a:p>
          <a:p>
            <a:pPr>
              <a:lnSpc>
                <a:spcPct val="150000"/>
              </a:lnSpc>
            </a:pPr>
            <a:r>
              <a:rPr lang="en-GB" dirty="0">
                <a:latin typeface="Times New Roman" panose="02020603050405020304" pitchFamily="18" charset="0"/>
                <a:cs typeface="Times New Roman" panose="02020603050405020304" pitchFamily="18" charset="0"/>
              </a:rPr>
              <a:t>This allows you to recover an exact snapshot of the state of the entire system, from development environment to production environment, at any point in the project’s history. </a:t>
            </a:r>
          </a:p>
          <a:p>
            <a:pPr>
              <a:lnSpc>
                <a:spcPct val="150000"/>
              </a:lnSpc>
            </a:pPr>
            <a:r>
              <a:rPr lang="en-GB" dirty="0">
                <a:latin typeface="Times New Roman" panose="02020603050405020304" pitchFamily="18" charset="0"/>
                <a:cs typeface="Times New Roman" panose="02020603050405020304" pitchFamily="18" charset="0"/>
              </a:rPr>
              <a:t>It is even helpful to keep the configuration files for the development team’s development environments in version control since it makes it easy for everyone on the team to use the same settings. </a:t>
            </a:r>
          </a:p>
        </p:txBody>
      </p:sp>
    </p:spTree>
    <p:extLst>
      <p:ext uri="{BB962C8B-B14F-4D97-AF65-F5344CB8AC3E}">
        <p14:creationId xmlns:p14="http://schemas.microsoft.com/office/powerpoint/2010/main" val="221613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95" y="392610"/>
            <a:ext cx="11021706" cy="6008189"/>
          </a:xfrm>
        </p:spPr>
        <p:txBody>
          <a:bodyPr/>
          <a:lstStyle/>
          <a:p>
            <a:pPr>
              <a:lnSpc>
                <a:spcPct val="150000"/>
              </a:lnSpc>
            </a:pPr>
            <a:r>
              <a:rPr lang="en-GB" dirty="0">
                <a:latin typeface="Times New Roman" panose="02020603050405020304" pitchFamily="18" charset="0"/>
                <a:cs typeface="Times New Roman" panose="02020603050405020304" pitchFamily="18" charset="0"/>
              </a:rPr>
              <a:t>Analysts should store requirements documents. </a:t>
            </a:r>
          </a:p>
          <a:p>
            <a:pPr>
              <a:lnSpc>
                <a:spcPct val="150000"/>
              </a:lnSpc>
            </a:pPr>
            <a:r>
              <a:rPr lang="en-GB" dirty="0">
                <a:latin typeface="Times New Roman" panose="02020603050405020304" pitchFamily="18" charset="0"/>
                <a:cs typeface="Times New Roman" panose="02020603050405020304" pitchFamily="18" charset="0"/>
              </a:rPr>
              <a:t>Testers should keep their test scripts and procedures in version control. </a:t>
            </a:r>
          </a:p>
          <a:p>
            <a:pPr>
              <a:lnSpc>
                <a:spcPct val="150000"/>
              </a:lnSpc>
            </a:pPr>
            <a:r>
              <a:rPr lang="en-GB" dirty="0">
                <a:latin typeface="Times New Roman" panose="02020603050405020304" pitchFamily="18" charset="0"/>
                <a:cs typeface="Times New Roman" panose="02020603050405020304" pitchFamily="18" charset="0"/>
              </a:rPr>
              <a:t>Project managers should save their release plans, progress charts, and risk logs here.</a:t>
            </a:r>
          </a:p>
          <a:p>
            <a:pPr>
              <a:lnSpc>
                <a:spcPct val="150000"/>
              </a:lnSpc>
            </a:pPr>
            <a:r>
              <a:rPr lang="en-GB" dirty="0">
                <a:latin typeface="Times New Roman" panose="02020603050405020304" pitchFamily="18" charset="0"/>
                <a:cs typeface="Times New Roman" panose="02020603050405020304" pitchFamily="18" charset="0"/>
              </a:rPr>
              <a:t>In short, every member of the team should store any document or file related to the project in </a:t>
            </a:r>
            <a:r>
              <a:rPr lang="en-US" dirty="0">
                <a:latin typeface="Times New Roman" panose="02020603050405020304" pitchFamily="18" charset="0"/>
                <a:cs typeface="Times New Roman" panose="02020603050405020304" pitchFamily="18" charset="0"/>
              </a:rPr>
              <a:t>version control.</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84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2295</TotalTime>
  <Words>2524</Words>
  <Application>Microsoft Office PowerPoint</Application>
  <PresentationFormat>Widescreen</PresentationFormat>
  <Paragraphs>146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Software Configuration Management</vt:lpstr>
      <vt:lpstr>PowerPoint Presentation</vt:lpstr>
      <vt:lpstr>PowerPoint Presentation</vt:lpstr>
      <vt:lpstr>PowerPoint Presentation</vt:lpstr>
      <vt:lpstr>PowerPoint Presentation</vt:lpstr>
      <vt:lpstr>PowerPoint Presentation</vt:lpstr>
      <vt:lpstr>Using Version Control</vt:lpstr>
      <vt:lpstr>PowerPoint Presentation</vt:lpstr>
      <vt:lpstr>PowerPoint Presentation</vt:lpstr>
      <vt:lpstr>PowerPoint Presentation</vt:lpstr>
      <vt:lpstr>PowerPoint Presentation</vt:lpstr>
      <vt:lpstr>PowerPoint Presentation</vt:lpstr>
      <vt:lpstr>PowerPoint Presentation</vt:lpstr>
      <vt:lpstr>Managing Dependencies</vt:lpstr>
      <vt:lpstr>PowerPoint Presentation</vt:lpstr>
      <vt:lpstr>Managing Software Configuration</vt:lpstr>
      <vt:lpstr>PowerPoint Presentation</vt:lpstr>
      <vt:lpstr>PowerPoint Presentation</vt:lpstr>
      <vt:lpstr>PowerPoint Presentation</vt:lpstr>
      <vt:lpstr>PowerPoint Presentation</vt:lpstr>
      <vt:lpstr>PowerPoint Presentation</vt:lpstr>
      <vt:lpstr>Managing Your Environments (build and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Configuration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AND CONTINUOUS DELIVERY</dc:title>
  <dc:creator>SAMUELCEDRICMIRANDA</dc:creator>
  <cp:lastModifiedBy>Dr Sminesh C N</cp:lastModifiedBy>
  <cp:revision>99</cp:revision>
  <dcterms:created xsi:type="dcterms:W3CDTF">2021-02-19T17:48:52Z</dcterms:created>
  <dcterms:modified xsi:type="dcterms:W3CDTF">2024-12-10T06:37:53Z</dcterms:modified>
</cp:coreProperties>
</file>