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07B22-7F34-4B52-A40B-1A39EFC0837F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1494A-B567-4F4E-9DF9-FF84EE2611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5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1494A-B567-4F4E-9DF9-FF84EE2611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1494A-B567-4F4E-9DF9-FF84EE2611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7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FFD6-B96B-4D12-B663-D00880AF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21F32-DDF9-457C-A201-E46837170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CBCC-22A1-4B7E-A91E-410AF23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94C8-E410-4023-A53D-E3563C3E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4FEBD-C003-4C76-BAB3-647EB2C1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9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BB1F-2BD0-4F22-AD81-4439CE9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4CEAE-C469-4A23-ABB0-3A22453A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8591-E95F-46D5-A840-6E37650E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0E4E0-6037-465A-A3DB-668FA90C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E343-6422-4D6C-A159-65400EBB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441D7-9C53-479C-9265-DE7D0558F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24D69-9FF4-4A78-A351-A0A416B8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035B-5D12-4AB9-BC2B-317AB2F5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0595-87E8-457C-96D9-DD2A0CD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E7CC-805B-4594-B68D-9380BB3F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D58-B929-4301-A66D-0C67CD49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284B-28EB-41A2-9C12-F2043DFA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ACA-9E2F-4D3B-9BDF-41B0862A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8FF8-4F73-49EF-9221-E95A1CA5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B99A-977B-4D2B-85EE-481CF102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5F99-32F9-4559-978A-97DBE7C5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3C82-5E6D-48E7-8120-F4B94DA8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05B8-B3EE-432D-BE79-AAC34428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C0680-B6D9-4FFE-A29B-274A8BCF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9859-8040-439D-A0C1-063C83B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3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1BA7-5F9B-413B-A4E2-CEA64676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461C-EA1D-4E50-9B5B-75A06CE54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F3AA5-EFE1-4B89-8472-673E61BB3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48718-C831-4BD5-A29B-A2C433FD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8D566-BC52-46F5-BCAB-4D386320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ACB45-37DF-45D5-8681-7F897CFC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C63F-EE39-4AA5-A805-33777A05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2A7C-2DAB-4CC4-9381-441FF2AD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D3B9D-6088-4B70-B209-2DB3F9B6D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F05C6-51BA-4C47-8237-55752E506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7FAF2-6C59-47EA-8931-BE014FCA0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0F3AC-DFAE-4153-92F8-A287FE47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58C77-73FB-4841-B8DF-0604D1A9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6A875-07E3-408F-8382-2066DE1E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94C4-1B3F-4DD6-AC10-06532AC4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352BD-5F25-461B-826B-FD578E44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3B7B4-5657-4FA4-8A66-80614145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A622A-1DD8-4C85-AE80-6C2EF81D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4DF43-E4C7-4E2C-80CC-8A9437B9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D3F45-D12A-43FB-9C35-71EC793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B8247-F3D2-45D8-9E06-842B3353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DE87-EE6E-42E5-809C-4B2D327B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568A-787A-4C6D-9275-F6668D70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F947-584E-4F26-B1C1-63882C120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5AAE0-AF4D-4E2B-9105-F0E7F678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C205B-EDEE-457C-82AE-DA59E7E9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8DC97-A471-4769-A620-D92D97A5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3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576-2C8D-449B-9F9B-E076F5AB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9B632-D5BC-4A2F-9E38-662E9F799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812E-4483-4E33-8962-EE02671ED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C34E-CBEB-40EA-BAAE-437F0E6A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0DBE3-023F-442F-A722-628B3D05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EFCC4-D352-4749-99EA-EE940A2F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3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E131F-3CB8-4A30-8B67-B3F3CB86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BBEEA-6F1D-46C7-8290-BEFEBFCA2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DEDF-5E5D-4F80-A219-2FBC4045C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32D4-F1E9-41F2-BD16-D1639E2523D9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E131-8974-45B2-932D-E4C861805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C556-2DE6-43AC-AA36-E0EFA1B3A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33FF-C413-4E8F-8681-F60E3722D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2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790F-083D-46DD-9F9A-27862B6B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928" y="640082"/>
            <a:ext cx="9455991" cy="4784674"/>
          </a:xfrm>
          <a:noFill/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Dynamics of trust between project-based firms and suppliers</a:t>
            </a:r>
          </a:p>
        </p:txBody>
      </p:sp>
      <p:pic>
        <p:nvPicPr>
          <p:cNvPr id="5" name="Picture 4" descr="A picture containing text, sign, clipart, vector graphics&#10;&#10;Description automatically generated">
            <a:extLst>
              <a:ext uri="{FF2B5EF4-FFF2-40B4-BE49-F238E27FC236}">
                <a16:creationId xmlns:a16="http://schemas.microsoft.com/office/drawing/2014/main" id="{E4DF4ECA-DDFE-4375-8318-263F2EDFAC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" r="-1" b="-1"/>
          <a:stretch/>
        </p:blipFill>
        <p:spPr>
          <a:xfrm>
            <a:off x="0" y="-102741"/>
            <a:ext cx="1828800" cy="2054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6BD82-8CA3-437D-A661-99FFF60DB0CE}"/>
              </a:ext>
            </a:extLst>
          </p:cNvPr>
          <p:cNvSpPr txBox="1"/>
          <p:nvPr/>
        </p:nvSpPr>
        <p:spPr>
          <a:xfrm>
            <a:off x="328773" y="5774076"/>
            <a:ext cx="1122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14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095C-BDAD-4F07-A402-56C49AB5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D5E4-C91A-4C00-B6F4-2E1B7C25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4"/>
            <a:ext cx="10515600" cy="488241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Relational arrangements at multiple levels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115D7-A42C-4332-BAF1-792CB830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77" y="1690688"/>
            <a:ext cx="7352413" cy="49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451E-0A76-4E5F-9104-452CE173B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176"/>
            <a:ext cx="10515600" cy="5570788"/>
          </a:xfrm>
        </p:spPr>
        <p:txBody>
          <a:bodyPr>
            <a:normAutofit/>
          </a:bodyPr>
          <a:lstStyle/>
          <a:p>
            <a:r>
              <a:rPr lang="en-US" sz="2400" dirty="0"/>
              <a:t>Ontological security </a:t>
            </a:r>
          </a:p>
          <a:p>
            <a:pPr marL="0" indent="0">
              <a:buNone/>
            </a:pPr>
            <a:r>
              <a:rPr lang="en-US" sz="2000" dirty="0"/>
              <a:t>Creating and recreating a sense of continuity in experiences through discursive and reflexive learning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Trust in structures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Forming trust-related rules and resources.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Structuring perceived trustworthiness as shared interpretative schemes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Structuring trust-related norms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Structuring trust as means of resource allocation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297F2-54DA-4655-886C-BDAAB1D83207}"/>
              </a:ext>
            </a:extLst>
          </p:cNvPr>
          <p:cNvSpPr txBox="1"/>
          <p:nvPr/>
        </p:nvSpPr>
        <p:spPr>
          <a:xfrm>
            <a:off x="400691" y="5815172"/>
            <a:ext cx="1115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311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E7D1-5695-42DC-A8E4-C2C10222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820"/>
            <a:ext cx="10515600" cy="5509143"/>
          </a:xfrm>
        </p:spPr>
        <p:txBody>
          <a:bodyPr/>
          <a:lstStyle/>
          <a:p>
            <a:r>
              <a:rPr lang="en-US" sz="2400" dirty="0"/>
              <a:t>Trust in interactions </a:t>
            </a:r>
          </a:p>
          <a:p>
            <a:pPr marL="0" indent="0">
              <a:buNone/>
            </a:pPr>
            <a:r>
              <a:rPr lang="en-US" sz="2000" dirty="0"/>
              <a:t>	Performing trust and trustworthy behaviour through two-way communication, maintaining balanced power relation and relational control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Balanced power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Tow-way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Relational control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B019A-7953-4AAE-8B93-81ED8CB82B75}"/>
              </a:ext>
            </a:extLst>
          </p:cNvPr>
          <p:cNvSpPr txBox="1"/>
          <p:nvPr/>
        </p:nvSpPr>
        <p:spPr>
          <a:xfrm>
            <a:off x="400691" y="5815172"/>
            <a:ext cx="1115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828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ADC7-7856-4481-A3F3-EB6FAD5E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2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8780-FF5C-429A-92FF-D86F6540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current research shows that the combination between trust-enabling structures and interaction drives trust dynamics.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Furthermore, the study implies that consistency between structures and interactions, as well as throughout different levels of project settings, is required to reproduce and establish confidence in subsequent encounters.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emphasizes the need of developing ties between the company and project levels in order to create and sustain a common atmosphere of trust in project management.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EC676-A7F1-48FE-B178-9796D3BB4AED}"/>
              </a:ext>
            </a:extLst>
          </p:cNvPr>
          <p:cNvSpPr txBox="1"/>
          <p:nvPr/>
        </p:nvSpPr>
        <p:spPr>
          <a:xfrm>
            <a:off x="400691" y="5815172"/>
            <a:ext cx="1115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9535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02-E76E-48E2-9F68-286EE852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4DCD-4EBA-4323-97A5-E3CA3E6E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dynamics of inter-organizational trust in project contexts, namely the interaction between project-based business and supplier, were investigated in this study.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Additional research can be carried out to focus on trust dynamics in other project-based industries to promote analytical generalization of the concepts presented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4801-ED35-4B73-BA0B-C9F9B882EADA}"/>
              </a:ext>
            </a:extLst>
          </p:cNvPr>
          <p:cNvSpPr txBox="1"/>
          <p:nvPr/>
        </p:nvSpPr>
        <p:spPr>
          <a:xfrm>
            <a:off x="400691" y="5815172"/>
            <a:ext cx="1115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976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F78B-69B7-4BEF-8623-02C733DD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766"/>
            <a:ext cx="10515600" cy="3937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9600" dirty="0">
                <a:latin typeface="+mj-lt"/>
              </a:rPr>
              <a:t> </a:t>
            </a:r>
            <a:r>
              <a:rPr lang="en-US" sz="9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YOU !!</a:t>
            </a:r>
          </a:p>
        </p:txBody>
      </p:sp>
    </p:spTree>
    <p:extLst>
      <p:ext uri="{BB962C8B-B14F-4D97-AF65-F5344CB8AC3E}">
        <p14:creationId xmlns:p14="http://schemas.microsoft.com/office/powerpoint/2010/main" val="233455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EFD0-28EA-4C4A-80DC-9AFFB684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8D2D-0D38-4D4D-9BFF-852B8BBA7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5162"/>
          </a:xfrm>
        </p:spPr>
        <p:txBody>
          <a:bodyPr/>
          <a:lstStyle/>
          <a:p>
            <a:r>
              <a:rPr lang="en-US" dirty="0"/>
              <a:t>Inter-organisational projects focus on relationships and their dynamics.</a:t>
            </a:r>
          </a:p>
          <a:p>
            <a:r>
              <a:rPr lang="en-US" dirty="0"/>
              <a:t>Trust is key factor for success.</a:t>
            </a:r>
          </a:p>
          <a:p>
            <a:r>
              <a:rPr lang="en-US" dirty="0"/>
              <a:t>Relationship and trust are not static.</a:t>
            </a:r>
          </a:p>
          <a:p>
            <a:r>
              <a:rPr lang="en-US" dirty="0"/>
              <a:t>Structuration theory.</a:t>
            </a:r>
          </a:p>
          <a:p>
            <a:r>
              <a:rPr lang="en-US" dirty="0"/>
              <a:t>Dynamically reproduce and develop trust.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8766B-0CB6-4B35-9D15-D54AF734A9D5}"/>
              </a:ext>
            </a:extLst>
          </p:cNvPr>
          <p:cNvSpPr txBox="1"/>
          <p:nvPr/>
        </p:nvSpPr>
        <p:spPr>
          <a:xfrm>
            <a:off x="328773" y="5774076"/>
            <a:ext cx="1122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383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31D9-703F-46E0-B6F2-6C8101A5C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0" y="750013"/>
            <a:ext cx="9507020" cy="1004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accent1"/>
                </a:solidFill>
              </a:rPr>
              <a:t>Theoretical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41DD2-AB60-4533-BE16-4878246EF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980" y="1754313"/>
            <a:ext cx="9507020" cy="35034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Inter-organizational trust and relationships in project studies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foundations and dynamics of trust: a structural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BFB16-C7BA-41F3-B8D0-3EA0F526C5C8}"/>
              </a:ext>
            </a:extLst>
          </p:cNvPr>
          <p:cNvSpPr txBox="1"/>
          <p:nvPr/>
        </p:nvSpPr>
        <p:spPr>
          <a:xfrm>
            <a:off x="328773" y="5774076"/>
            <a:ext cx="1122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134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CD23-A618-4E5B-96E2-038A9D6D3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0" y="416561"/>
            <a:ext cx="10139680" cy="1183640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chemeClr val="accent1"/>
                </a:solidFill>
              </a:rPr>
              <a:t>Inter-organizational trust and relationships in project studies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210E5-2223-450C-88C3-627D1EDC8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20" y="1600201"/>
            <a:ext cx="10139680" cy="37287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relationship can be interpersonal or inter organizational.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Relationships are temporary.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Relational contracting.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Trust must be present in different levels of organizations.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Sleeping relationships.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Managing relationships between project firms and supplier.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know very little about trust.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D3144-F5DF-4A02-9522-D97D0C69017E}"/>
              </a:ext>
            </a:extLst>
          </p:cNvPr>
          <p:cNvSpPr txBox="1"/>
          <p:nvPr/>
        </p:nvSpPr>
        <p:spPr>
          <a:xfrm>
            <a:off x="328773" y="5774076"/>
            <a:ext cx="1122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760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FD31-8845-492B-B8D4-AC80744F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4902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solidFill>
                  <a:schemeClr val="accent1"/>
                </a:solidFill>
              </a:rPr>
              <a:t>The foundations and dynamics of trust: a structural view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D93B-C7AE-4885-957A-36069983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9"/>
            <a:ext cx="10515600" cy="4274048"/>
          </a:xfrm>
        </p:spPr>
        <p:txBody>
          <a:bodyPr/>
          <a:lstStyle/>
          <a:p>
            <a:r>
              <a:rPr lang="en-US" dirty="0"/>
              <a:t>Ontological security</a:t>
            </a:r>
          </a:p>
          <a:p>
            <a:r>
              <a:rPr lang="en-US" dirty="0"/>
              <a:t>Understanding the reproduction and development of trust is necessary.</a:t>
            </a:r>
          </a:p>
          <a:p>
            <a:r>
              <a:rPr lang="en-US" dirty="0"/>
              <a:t>Strategic partner suggests a particular form of relationship.</a:t>
            </a:r>
          </a:p>
          <a:p>
            <a:r>
              <a:rPr lang="en-US" dirty="0"/>
              <a:t>Structures of domination.</a:t>
            </a:r>
          </a:p>
          <a:p>
            <a:r>
              <a:rPr lang="en-US" dirty="0"/>
              <a:t>Dimensions of action include communication, power and norms.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913B0-6F88-4C98-A10D-2C52D6DE6B34}"/>
              </a:ext>
            </a:extLst>
          </p:cNvPr>
          <p:cNvSpPr txBox="1"/>
          <p:nvPr/>
        </p:nvSpPr>
        <p:spPr>
          <a:xfrm>
            <a:off x="328773" y="5774076"/>
            <a:ext cx="1122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871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5085-2E8A-4756-81A4-7799E265E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966" y="256855"/>
            <a:ext cx="10257034" cy="106594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accent1"/>
                </a:solidFill>
              </a:rPr>
              <a:t>Methodology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4A28B-EDCB-4F28-A48D-BF2F0DB4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966" y="1322799"/>
            <a:ext cx="10257034" cy="39863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Research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background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Analysis strategy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Analysis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8F970-97FA-4EA1-A540-F3AFEB8D38C2}"/>
              </a:ext>
            </a:extLst>
          </p:cNvPr>
          <p:cNvSpPr txBox="1"/>
          <p:nvPr/>
        </p:nvSpPr>
        <p:spPr>
          <a:xfrm>
            <a:off x="400691" y="5815172"/>
            <a:ext cx="1115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366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FD37F1-CEEE-4B3D-A1C9-7C05F39C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077" y="1"/>
            <a:ext cx="7089709" cy="5257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249395-7553-4A3E-8A81-5F479B17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87" y="113016"/>
            <a:ext cx="11907748" cy="57021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l"/>
            <a:r>
              <a:rPr lang="en-US" sz="2000" dirty="0"/>
              <a:t>Road Ltd. Main contractor</a:t>
            </a:r>
          </a:p>
          <a:p>
            <a:pPr algn="l"/>
            <a:r>
              <a:rPr lang="en-US" sz="2000" dirty="0"/>
              <a:t>Surface ltd. Sub contractor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C8635-93AE-4E7C-BAB9-C9EEFD23D4BC}"/>
              </a:ext>
            </a:extLst>
          </p:cNvPr>
          <p:cNvSpPr txBox="1"/>
          <p:nvPr/>
        </p:nvSpPr>
        <p:spPr>
          <a:xfrm>
            <a:off x="400691" y="5815172"/>
            <a:ext cx="1115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471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AC0F-514E-42A4-B7AC-59E17A32F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91" y="519608"/>
            <a:ext cx="10267309" cy="82630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accent1"/>
                </a:solidFill>
              </a:rPr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2970A-0A8E-4171-A9E7-58AB820C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691" y="1345915"/>
            <a:ext cx="10267309" cy="39118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was collected from both parties in real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Semi structured interviews were conducted.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focus was on the detailed relationship within the focal project in the shadow of past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993A-9EF3-4ED1-9D17-E1F88B3CEE67}"/>
              </a:ext>
            </a:extLst>
          </p:cNvPr>
          <p:cNvSpPr txBox="1"/>
          <p:nvPr/>
        </p:nvSpPr>
        <p:spPr>
          <a:xfrm>
            <a:off x="400691" y="5815172"/>
            <a:ext cx="1115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A6C3B-8EDA-4774-AF29-D5883B05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4" y="3170164"/>
            <a:ext cx="11318697" cy="22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4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87C4-EF9C-4A56-B5B0-E4C48DA8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83" y="267129"/>
            <a:ext cx="10462517" cy="100686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accent1"/>
                </a:solidFill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7031-1A7C-4146-98ED-ACEF6A4C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83" y="1273997"/>
            <a:ext cx="10462517" cy="398380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Analysis strategy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Iterative process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Scope of original research project is limited to longitudinal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Analysis Process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Constructing a Chronological history of case.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Themes were uncovered that influenced trust at different stages of project.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First order themes.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Second order themes.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42610-C698-414C-95F3-BF3D85B56A91}"/>
              </a:ext>
            </a:extLst>
          </p:cNvPr>
          <p:cNvSpPr txBox="1"/>
          <p:nvPr/>
        </p:nvSpPr>
        <p:spPr>
          <a:xfrm>
            <a:off x="400691" y="5815172"/>
            <a:ext cx="1115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978"/>
                </a:solidFill>
                <a:latin typeface="Times New Roman" pitchFamily="18" charset="0"/>
              </a:rPr>
              <a:t>Towards the dynamics of trust in the relationship between project-based firms and suppliers. © 2019 Cengage. International Journal of Project Management 39 (2021) 32–44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717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835</Words>
  <Application>Microsoft Office PowerPoint</Application>
  <PresentationFormat>Widescreen</PresentationFormat>
  <Paragraphs>103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Office Theme</vt:lpstr>
      <vt:lpstr>Dynamics of trust between project-based firms and suppliers</vt:lpstr>
      <vt:lpstr>Objective</vt:lpstr>
      <vt:lpstr>Theoretical Background</vt:lpstr>
      <vt:lpstr>Inter-organizational trust and relationships in project studies </vt:lpstr>
      <vt:lpstr>The foundations and dynamics of trust: a structural view </vt:lpstr>
      <vt:lpstr>Methodology and methods</vt:lpstr>
      <vt:lpstr>PowerPoint Presentation</vt:lpstr>
      <vt:lpstr>Data Collection</vt:lpstr>
      <vt:lpstr>Data Analysis</vt:lpstr>
      <vt:lpstr>Findings</vt:lpstr>
      <vt:lpstr>PowerPoint Presentation</vt:lpstr>
      <vt:lpstr>PowerPoint Presentation</vt:lpstr>
      <vt:lpstr>Discussion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Saga,Jaya Kumar</dc:creator>
  <cp:lastModifiedBy>Billakanti,Alekya</cp:lastModifiedBy>
  <cp:revision>65</cp:revision>
  <dcterms:created xsi:type="dcterms:W3CDTF">2021-05-22T17:09:13Z</dcterms:created>
  <dcterms:modified xsi:type="dcterms:W3CDTF">2021-05-26T18:19:10Z</dcterms:modified>
</cp:coreProperties>
</file>