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f0a0c4796_5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f0a0c4796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1f0a0c4796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1f0a0c479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b373d2c6d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3b373d2c6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M5 prime model is a type of regression tree that can be used to model complex relationships between input and output variables. It is based on the M5 algorithm developed by Quinlan (1992), but with some modifications to improve its accuracy and simplicity. The M5 prime model consists of two steps: first, it builds a decision tree that splits the data into subsets based on the values of the input variables; second, it generates a linear regression model for each leaf node of the tree that predicts the output variable based on a weighted combination of the input variables12.</a:t>
            </a:r>
            <a:endParaRPr/>
          </a:p>
          <a:p>
            <a:pPr marL="0" lvl="0" indent="0" algn="l" rtl="0">
              <a:spcBef>
                <a:spcPts val="0"/>
              </a:spcBef>
              <a:spcAft>
                <a:spcPts val="0"/>
              </a:spcAft>
              <a:buNone/>
            </a:pPr>
            <a:endParaRPr/>
          </a:p>
          <a:p>
            <a:pPr marL="0" lvl="0" indent="0" algn="l" rtl="0">
              <a:spcBef>
                <a:spcPts val="0"/>
              </a:spcBef>
              <a:spcAft>
                <a:spcPts val="0"/>
              </a:spcAft>
              <a:buNone/>
            </a:pPr>
            <a:r>
              <a:rPr lang="en"/>
              <a:t>The methodology of the M5 prime model involves the following steps12:</a:t>
            </a:r>
            <a:endParaRPr/>
          </a:p>
          <a:p>
            <a:pPr marL="0" lvl="0" indent="0" algn="l" rtl="0">
              <a:spcBef>
                <a:spcPts val="0"/>
              </a:spcBef>
              <a:spcAft>
                <a:spcPts val="0"/>
              </a:spcAft>
              <a:buNone/>
            </a:pPr>
            <a:endParaRPr/>
          </a:p>
          <a:p>
            <a:pPr marL="0" lvl="0" indent="0" algn="l" rtl="0">
              <a:spcBef>
                <a:spcPts val="0"/>
              </a:spcBef>
              <a:spcAft>
                <a:spcPts val="0"/>
              </a:spcAft>
              <a:buNone/>
            </a:pPr>
            <a:r>
              <a:rPr lang="en"/>
              <a:t>Splitting criterion: The M5 prime model uses the standard deviation reduction (SDR) as the splitting criterion to select the best attribute and value for splitting a node. The SDR measures how much the standard deviation of the output variable is reduced after splitting a node into two branches. The attribute and value that maximize the SDR are chosen as the splitting point.</a:t>
            </a:r>
            <a:endParaRPr/>
          </a:p>
          <a:p>
            <a:pPr marL="0" lvl="0" indent="0" algn="l" rtl="0">
              <a:spcBef>
                <a:spcPts val="0"/>
              </a:spcBef>
              <a:spcAft>
                <a:spcPts val="0"/>
              </a:spcAft>
              <a:buNone/>
            </a:pPr>
            <a:r>
              <a:rPr lang="en"/>
              <a:t>Pruning: The M5 prime model uses a pruning technique to reduce the size and complexity of the decision tree. Pruning involves removing some branches or nodes of the tree that do not contribute much to the accuracy of the model. The pruning process starts from the bottom of the tree and moves upwards, comparing the error of each node with its parent node. If the error of a node is not significantly higher than its parent node, then the node is pruned and replaced by its parent node.</a:t>
            </a:r>
            <a:endParaRPr/>
          </a:p>
          <a:p>
            <a:pPr marL="0" lvl="0" indent="0" algn="l" rtl="0">
              <a:spcBef>
                <a:spcPts val="0"/>
              </a:spcBef>
              <a:spcAft>
                <a:spcPts val="0"/>
              </a:spcAft>
              <a:buNone/>
            </a:pPr>
            <a:r>
              <a:rPr lang="en"/>
              <a:t>Smoothing: The M5 prime model uses a smoothing technique to improve the accuracy and generalization ability of the linear regression models at each leaf node. Smoothing involves adjusting the coefficients of the regression models based on their neighboring models in the tree. The smoothing process starts from the top of the tree and moves downwards, updating the coefficients of each model by taking a weighted average of its own coefficients and those of its parent model.</a:t>
            </a:r>
            <a:endParaRPr/>
          </a:p>
          <a:p>
            <a:pPr marL="0" lvl="0" indent="0" algn="l" rtl="0">
              <a:spcBef>
                <a:spcPts val="0"/>
              </a:spcBef>
              <a:spcAft>
                <a:spcPts val="0"/>
              </a:spcAft>
              <a:buNone/>
            </a:pPr>
            <a:r>
              <a:rPr lang="en"/>
              <a:t>The M5 prime model has been applied to various domains such as engineering, hydrology, ecology, and economics. It has been shown to perform well in predicting nonlinear and noisy data sets12345.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b373d2c6d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3b373d2c6d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f0386964e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f0386964e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f0386964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f0386964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f0386964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f0386964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b373d2c6d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3b373d2c6d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3b373d2c6d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3b373d2c6d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c532a810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c532a81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b373d2c6d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3b373d2c6d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b373d2c6d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b373d2c6d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NPX - The frequency of the protein's occurrence</a:t>
            </a:r>
            <a:endParaRPr/>
          </a:p>
          <a:p>
            <a:pPr marL="0" lvl="0" indent="0" algn="l" rtl="0">
              <a:spcBef>
                <a:spcPts val="0"/>
              </a:spcBef>
              <a:spcAft>
                <a:spcPts val="0"/>
              </a:spcAft>
              <a:buNone/>
            </a:pPr>
            <a:r>
              <a:rPr lang="en"/>
              <a:t>PeptideAbundance - The frequency of the amino acid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b373d2c6d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b373d2c6d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Missing values are data points that are not recorded or available for some reason. They can be due to human errors, technical issues, or intentional omissions.</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Outliers are data points that are significantly different from the rest of the data. They can be due to measurement errors, natural variations, or anomalies.</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To identify missing values and outliers in your data sets, you can use descriptive statistics, such as mean, median, mode, standard deviation, range, or interquartile range. You can also use graphical methods, such as histograms, box plots, scatter plots, or heat maps.</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For numerical data, one common method for replacing missing values is using their corresponding column arithmetic average. This means calculating the mean of all the available values in the same column and using it as a substitute for the missing values.</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This method is simple and easy to implement, but it has some drawbacks. It can reduce the variability of the data, introduce biases, or affect the distribution of the data.</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Another method for replacing missing values for numerical data is using regression or interpolation techniques. These methods use the relationship between variables to estimate the missing values based on other available values.</a:t>
            </a:r>
            <a:endParaRPr sz="1200">
              <a:solidFill>
                <a:srgbClr val="111111"/>
              </a:solidFill>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These methods are more complex and require more assumptions, but they can preserve the variability and distribution of the data better than using the arithmetic average.</a:t>
            </a:r>
            <a:endParaRPr sz="1200">
              <a:solidFill>
                <a:srgbClr val="111111"/>
              </a:solidFill>
              <a:latin typeface="Roboto"/>
              <a:ea typeface="Roboto"/>
              <a:cs typeface="Roboto"/>
              <a:sym typeface="Roboto"/>
            </a:endParaRPr>
          </a:p>
          <a:p>
            <a:pPr marL="457200" lvl="0" indent="0" algn="l" rtl="0">
              <a:lnSpc>
                <a:spcPct val="115000"/>
              </a:lnSpc>
              <a:spcBef>
                <a:spcPts val="0"/>
              </a:spcBef>
              <a:spcAft>
                <a:spcPts val="0"/>
              </a:spcAft>
              <a:buNone/>
            </a:pPr>
            <a:endParaRPr sz="1200">
              <a:solidFill>
                <a:srgbClr val="11111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1f0a0c4796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1f0a0c479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f0a0c479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f0a0c479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f0a0c4796_5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1f0a0c4796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1f0a0c4796_5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1f0a0c4796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mpetitions/amp-parkinsons-disease-progression-prediction/over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61975" y="1065225"/>
            <a:ext cx="5381700" cy="1719600"/>
          </a:xfrm>
          <a:prstGeom prst="rect">
            <a:avLst/>
          </a:prstGeom>
        </p:spPr>
        <p:txBody>
          <a:bodyPr spcFirstLastPara="1" wrap="square" lIns="91425" tIns="91425" rIns="91425" bIns="91425" anchor="ctr" anchorCtr="0">
            <a:normAutofit fontScale="90000"/>
          </a:bodyPr>
          <a:lstStyle/>
          <a:p>
            <a:pPr marL="0" lvl="0" indent="0" algn="ctr" rtl="0">
              <a:lnSpc>
                <a:spcPct val="115000"/>
              </a:lnSpc>
              <a:spcBef>
                <a:spcPts val="2400"/>
              </a:spcBef>
              <a:spcAft>
                <a:spcPts val="0"/>
              </a:spcAft>
              <a:buNone/>
            </a:pPr>
            <a:r>
              <a:rPr lang="en" sz="3188" b="1">
                <a:latin typeface="Arial"/>
                <a:ea typeface="Arial"/>
                <a:cs typeface="Arial"/>
                <a:sym typeface="Arial"/>
              </a:rPr>
              <a:t>AMP®-Parkinson's Disease Progression Prediction</a:t>
            </a:r>
            <a:endParaRPr sz="3188" b="1">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1297500" y="393750"/>
            <a:ext cx="36822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Data Preprocessing + EDA (Cont.)</a:t>
            </a:r>
            <a:endParaRPr/>
          </a:p>
        </p:txBody>
      </p:sp>
      <p:sp>
        <p:nvSpPr>
          <p:cNvPr id="205" name="Google Shape;205;p22"/>
          <p:cNvSpPr txBox="1">
            <a:spLocks noGrp="1"/>
          </p:cNvSpPr>
          <p:nvPr>
            <p:ph type="body" idx="1"/>
          </p:nvPr>
        </p:nvSpPr>
        <p:spPr>
          <a:xfrm>
            <a:off x="1234325" y="1567550"/>
            <a:ext cx="3503700" cy="2601900"/>
          </a:xfrm>
          <a:prstGeom prst="rect">
            <a:avLst/>
          </a:prstGeom>
        </p:spPr>
        <p:txBody>
          <a:bodyPr spcFirstLastPara="1" wrap="square" lIns="91425" tIns="91425" rIns="91425" bIns="91425" anchor="t" anchorCtr="0">
            <a:normAutofit/>
          </a:bodyPr>
          <a:lstStyle/>
          <a:p>
            <a:pPr marL="228600" lvl="0" indent="-196850" algn="l" rtl="0">
              <a:spcBef>
                <a:spcPts val="0"/>
              </a:spcBef>
              <a:spcAft>
                <a:spcPts val="0"/>
              </a:spcAft>
              <a:buSzPts val="1300"/>
              <a:buChar char="●"/>
            </a:pPr>
            <a:r>
              <a:rPr lang="en"/>
              <a:t>Histograms shows that number of visits are different from all 3 datasets clinical, petite, and protein.</a:t>
            </a:r>
            <a:endParaRPr/>
          </a:p>
          <a:p>
            <a:pPr marL="228600" lvl="0" indent="-196850" algn="l" rtl="0">
              <a:spcBef>
                <a:spcPts val="0"/>
              </a:spcBef>
              <a:spcAft>
                <a:spcPts val="0"/>
              </a:spcAft>
              <a:buSzPts val="1300"/>
              <a:buChar char="●"/>
            </a:pPr>
            <a:r>
              <a:rPr lang="en"/>
              <a:t>This needs to be considered while performing merging</a:t>
            </a:r>
            <a:endParaRPr/>
          </a:p>
          <a:p>
            <a:pPr marL="457200" lvl="0" indent="0" algn="l" rtl="0">
              <a:spcBef>
                <a:spcPts val="1200"/>
              </a:spcBef>
              <a:spcAft>
                <a:spcPts val="1200"/>
              </a:spcAft>
              <a:buNone/>
            </a:pPr>
            <a:endParaRPr/>
          </a:p>
        </p:txBody>
      </p:sp>
      <p:pic>
        <p:nvPicPr>
          <p:cNvPr id="206" name="Google Shape;206;p22"/>
          <p:cNvPicPr preferRelativeResize="0"/>
          <p:nvPr/>
        </p:nvPicPr>
        <p:blipFill>
          <a:blip r:embed="rId3">
            <a:alphaModFix/>
          </a:blip>
          <a:stretch>
            <a:fillRect/>
          </a:stretch>
        </p:blipFill>
        <p:spPr>
          <a:xfrm>
            <a:off x="6033550" y="139775"/>
            <a:ext cx="2747000" cy="2241150"/>
          </a:xfrm>
          <a:prstGeom prst="rect">
            <a:avLst/>
          </a:prstGeom>
          <a:noFill/>
          <a:ln>
            <a:noFill/>
          </a:ln>
        </p:spPr>
      </p:pic>
      <p:pic>
        <p:nvPicPr>
          <p:cNvPr id="207" name="Google Shape;207;p22"/>
          <p:cNvPicPr preferRelativeResize="0"/>
          <p:nvPr/>
        </p:nvPicPr>
        <p:blipFill>
          <a:blip r:embed="rId4">
            <a:alphaModFix/>
          </a:blip>
          <a:stretch>
            <a:fillRect/>
          </a:stretch>
        </p:blipFill>
        <p:spPr>
          <a:xfrm>
            <a:off x="6228346" y="2793487"/>
            <a:ext cx="2747000" cy="2197613"/>
          </a:xfrm>
          <a:prstGeom prst="rect">
            <a:avLst/>
          </a:prstGeom>
          <a:noFill/>
          <a:ln>
            <a:noFill/>
          </a:ln>
        </p:spPr>
      </p:pic>
      <p:pic>
        <p:nvPicPr>
          <p:cNvPr id="208" name="Google Shape;208;p22"/>
          <p:cNvPicPr preferRelativeResize="0"/>
          <p:nvPr/>
        </p:nvPicPr>
        <p:blipFill>
          <a:blip r:embed="rId5">
            <a:alphaModFix/>
          </a:blip>
          <a:stretch>
            <a:fillRect/>
          </a:stretch>
        </p:blipFill>
        <p:spPr>
          <a:xfrm>
            <a:off x="3002800" y="2783725"/>
            <a:ext cx="2747000" cy="22171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Data Preprocessing + EDA (Cont.)</a:t>
            </a:r>
            <a:endParaRPr/>
          </a:p>
        </p:txBody>
      </p:sp>
      <p:sp>
        <p:nvSpPr>
          <p:cNvPr id="214" name="Google Shape;21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28600" lvl="0" indent="-196850" algn="l" rtl="0">
              <a:spcBef>
                <a:spcPts val="0"/>
              </a:spcBef>
              <a:spcAft>
                <a:spcPts val="0"/>
              </a:spcAft>
              <a:buSzPts val="1300"/>
              <a:buChar char="●"/>
            </a:pPr>
            <a:r>
              <a:rPr lang="en"/>
              <a:t>Plotting distribution plots + boxplots + correlation matrix after removing outliers</a:t>
            </a:r>
            <a:endParaRPr/>
          </a:p>
        </p:txBody>
      </p:sp>
      <p:pic>
        <p:nvPicPr>
          <p:cNvPr id="215" name="Google Shape;215;p23"/>
          <p:cNvPicPr preferRelativeResize="0"/>
          <p:nvPr/>
        </p:nvPicPr>
        <p:blipFill>
          <a:blip r:embed="rId3">
            <a:alphaModFix/>
          </a:blip>
          <a:stretch>
            <a:fillRect/>
          </a:stretch>
        </p:blipFill>
        <p:spPr>
          <a:xfrm>
            <a:off x="322705" y="2038725"/>
            <a:ext cx="2682725" cy="2671076"/>
          </a:xfrm>
          <a:prstGeom prst="rect">
            <a:avLst/>
          </a:prstGeom>
          <a:noFill/>
          <a:ln>
            <a:noFill/>
          </a:ln>
        </p:spPr>
      </p:pic>
      <p:pic>
        <p:nvPicPr>
          <p:cNvPr id="216" name="Google Shape;216;p23"/>
          <p:cNvPicPr preferRelativeResize="0"/>
          <p:nvPr/>
        </p:nvPicPr>
        <p:blipFill>
          <a:blip r:embed="rId4">
            <a:alphaModFix/>
          </a:blip>
          <a:stretch>
            <a:fillRect/>
          </a:stretch>
        </p:blipFill>
        <p:spPr>
          <a:xfrm>
            <a:off x="3212050" y="2019141"/>
            <a:ext cx="2682725" cy="2710247"/>
          </a:xfrm>
          <a:prstGeom prst="rect">
            <a:avLst/>
          </a:prstGeom>
          <a:noFill/>
          <a:ln>
            <a:noFill/>
          </a:ln>
        </p:spPr>
      </p:pic>
      <p:pic>
        <p:nvPicPr>
          <p:cNvPr id="217" name="Google Shape;217;p23"/>
          <p:cNvPicPr preferRelativeResize="0"/>
          <p:nvPr/>
        </p:nvPicPr>
        <p:blipFill>
          <a:blip r:embed="rId5">
            <a:alphaModFix/>
          </a:blip>
          <a:stretch>
            <a:fillRect/>
          </a:stretch>
        </p:blipFill>
        <p:spPr>
          <a:xfrm>
            <a:off x="6101400" y="2160869"/>
            <a:ext cx="2993750" cy="235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1145325" y="393750"/>
            <a:ext cx="7038900" cy="6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Methodology</a:t>
            </a:r>
            <a:endParaRPr sz="3000"/>
          </a:p>
        </p:txBody>
      </p:sp>
      <p:sp>
        <p:nvSpPr>
          <p:cNvPr id="223" name="Google Shape;223;p24"/>
          <p:cNvSpPr txBox="1">
            <a:spLocks noGrp="1"/>
          </p:cNvSpPr>
          <p:nvPr>
            <p:ph type="body" idx="1"/>
          </p:nvPr>
        </p:nvSpPr>
        <p:spPr>
          <a:xfrm>
            <a:off x="1072825" y="1063050"/>
            <a:ext cx="7532700" cy="3920700"/>
          </a:xfrm>
          <a:prstGeom prst="rect">
            <a:avLst/>
          </a:prstGeom>
        </p:spPr>
        <p:txBody>
          <a:bodyPr spcFirstLastPara="1" wrap="square" lIns="91425" tIns="91425" rIns="91425" bIns="91425" anchor="t" anchorCtr="0">
            <a:normAutofit/>
          </a:bodyPr>
          <a:lstStyle/>
          <a:p>
            <a:pPr marL="114300" lvl="0" indent="-196850" algn="l" rtl="0">
              <a:lnSpc>
                <a:spcPct val="95000"/>
              </a:lnSpc>
              <a:spcBef>
                <a:spcPts val="0"/>
              </a:spcBef>
              <a:spcAft>
                <a:spcPts val="0"/>
              </a:spcAft>
              <a:buClr>
                <a:srgbClr val="D1D5DB"/>
              </a:buClr>
              <a:buSzPts val="1300"/>
              <a:buChar char="●"/>
            </a:pPr>
            <a:r>
              <a:rPr lang="en" b="1" u="sng">
                <a:solidFill>
                  <a:srgbClr val="D1D5DB"/>
                </a:solidFill>
              </a:rPr>
              <a:t>LSTM Model:</a:t>
            </a:r>
            <a:endParaRPr b="1" u="sng">
              <a:solidFill>
                <a:srgbClr val="D1D5DB"/>
              </a:solidFill>
            </a:endParaRPr>
          </a:p>
          <a:p>
            <a:pPr marL="114300" lvl="0" indent="0" algn="l" rtl="0">
              <a:lnSpc>
                <a:spcPct val="95000"/>
              </a:lnSpc>
              <a:spcBef>
                <a:spcPts val="1200"/>
              </a:spcBef>
              <a:spcAft>
                <a:spcPts val="0"/>
              </a:spcAft>
              <a:buSzPts val="688"/>
              <a:buNone/>
            </a:pPr>
            <a:r>
              <a:rPr lang="en">
                <a:solidFill>
                  <a:srgbClr val="D1D5DB"/>
                </a:solidFill>
              </a:rPr>
              <a:t>We used an LSTM model to predict MDS-UPDR scores based on the preprocessed data. The LSTM model was trained on sequential data, where each patient's previous MDS-UPDR scores were used to predict the next score. We used a sliding window approach to create sequences of fixed length from the data.</a:t>
            </a:r>
            <a:endParaRPr>
              <a:solidFill>
                <a:srgbClr val="D1D5DB"/>
              </a:solidFill>
            </a:endParaRPr>
          </a:p>
          <a:p>
            <a:pPr marL="114300" lvl="0" indent="-196850" algn="l" rtl="0">
              <a:lnSpc>
                <a:spcPct val="95000"/>
              </a:lnSpc>
              <a:spcBef>
                <a:spcPts val="1200"/>
              </a:spcBef>
              <a:spcAft>
                <a:spcPts val="0"/>
              </a:spcAft>
              <a:buClr>
                <a:srgbClr val="D1D5DB"/>
              </a:buClr>
              <a:buSzPts val="1300"/>
              <a:buChar char="●"/>
            </a:pPr>
            <a:r>
              <a:rPr lang="en" b="1" u="sng">
                <a:solidFill>
                  <a:srgbClr val="D1D5DB"/>
                </a:solidFill>
              </a:rPr>
              <a:t>LightGBM Model:</a:t>
            </a:r>
            <a:endParaRPr b="1" u="sng">
              <a:solidFill>
                <a:srgbClr val="D1D5DB"/>
              </a:solidFill>
            </a:endParaRPr>
          </a:p>
          <a:p>
            <a:pPr marL="114300" lvl="0" indent="0" algn="l" rtl="0">
              <a:lnSpc>
                <a:spcPct val="95000"/>
              </a:lnSpc>
              <a:spcBef>
                <a:spcPts val="1500"/>
              </a:spcBef>
              <a:spcAft>
                <a:spcPts val="0"/>
              </a:spcAft>
              <a:buSzPts val="688"/>
              <a:buNone/>
            </a:pPr>
            <a:r>
              <a:rPr lang="en">
                <a:solidFill>
                  <a:srgbClr val="D1D5DB"/>
                </a:solidFill>
              </a:rPr>
              <a:t>We then used a LightGBM model to further refine the LSTM predictions. The LightGBM model was trained on the same data used for the LSTM model, along with other relevant patient features. This allowed us to capture additional patterns and relationships in the data that the LSTM model may have missed.</a:t>
            </a:r>
            <a:endParaRPr>
              <a:solidFill>
                <a:srgbClr val="D1D5DB"/>
              </a:solidFill>
            </a:endParaRPr>
          </a:p>
          <a:p>
            <a:pPr marL="114300" lvl="0" indent="-196850" algn="l" rtl="0">
              <a:lnSpc>
                <a:spcPct val="95000"/>
              </a:lnSpc>
              <a:spcBef>
                <a:spcPts val="1500"/>
              </a:spcBef>
              <a:spcAft>
                <a:spcPts val="0"/>
              </a:spcAft>
              <a:buClr>
                <a:srgbClr val="D1D5DB"/>
              </a:buClr>
              <a:buSzPts val="1300"/>
              <a:buChar char="●"/>
            </a:pPr>
            <a:r>
              <a:rPr lang="en" b="1" u="sng">
                <a:solidFill>
                  <a:srgbClr val="D1D5DB"/>
                </a:solidFill>
              </a:rPr>
              <a:t>M5 Prime:</a:t>
            </a:r>
            <a:endParaRPr b="1" u="sng">
              <a:solidFill>
                <a:srgbClr val="D1D5DB"/>
              </a:solidFill>
            </a:endParaRPr>
          </a:p>
          <a:p>
            <a:pPr marL="114300" lvl="0" indent="0" algn="l" rtl="0">
              <a:lnSpc>
                <a:spcPct val="95000"/>
              </a:lnSpc>
              <a:spcBef>
                <a:spcPts val="1500"/>
              </a:spcBef>
              <a:spcAft>
                <a:spcPts val="1500"/>
              </a:spcAft>
              <a:buSzPts val="688"/>
              <a:buNone/>
            </a:pPr>
            <a:r>
              <a:rPr lang="en">
                <a:solidFill>
                  <a:srgbClr val="D1D5DB"/>
                </a:solidFill>
              </a:rPr>
              <a:t>Regression tree built on M5 Algorithm developed by Quinlan (1992). Each leaf node is used to generated a linear regression model. Steps include: Splitting criterion, pruning, smoothing. It has been known to perform well in predicting nonlinear and noisy datasets.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Results</a:t>
            </a:r>
            <a:endParaRPr sz="3000"/>
          </a:p>
        </p:txBody>
      </p:sp>
      <p:sp>
        <p:nvSpPr>
          <p:cNvPr id="229" name="Google Shape;229;p25"/>
          <p:cNvSpPr txBox="1">
            <a:spLocks noGrp="1"/>
          </p:cNvSpPr>
          <p:nvPr>
            <p:ph type="body" idx="1"/>
          </p:nvPr>
        </p:nvSpPr>
        <p:spPr>
          <a:xfrm>
            <a:off x="1297500" y="1073375"/>
            <a:ext cx="7038900" cy="3405300"/>
          </a:xfrm>
          <a:prstGeom prst="rect">
            <a:avLst/>
          </a:prstGeom>
        </p:spPr>
        <p:txBody>
          <a:bodyPr spcFirstLastPara="1" wrap="square" lIns="91425" tIns="91425" rIns="91425" bIns="91425" anchor="t" anchorCtr="0">
            <a:normAutofit/>
          </a:bodyPr>
          <a:lstStyle/>
          <a:p>
            <a:pPr marL="228600" lvl="0" indent="-196850" algn="l" rtl="0">
              <a:lnSpc>
                <a:spcPct val="150000"/>
              </a:lnSpc>
              <a:spcBef>
                <a:spcPts val="1000"/>
              </a:spcBef>
              <a:spcAft>
                <a:spcPts val="0"/>
              </a:spcAft>
              <a:buClr>
                <a:srgbClr val="D1D5DB"/>
              </a:buClr>
              <a:buSzPts val="1300"/>
              <a:buChar char="●"/>
            </a:pPr>
            <a:r>
              <a:rPr lang="en">
                <a:solidFill>
                  <a:srgbClr val="D1D5DB"/>
                </a:solidFill>
              </a:rPr>
              <a:t>We chose UPDRS3 as the target variable due to its highest number of unique values (58) among the UPDRS scores.</a:t>
            </a:r>
            <a:endParaRPr>
              <a:solidFill>
                <a:srgbClr val="D1D5DB"/>
              </a:solidFill>
            </a:endParaRPr>
          </a:p>
          <a:p>
            <a:pPr marL="228600" lvl="0" indent="-196850" algn="l" rtl="0">
              <a:lnSpc>
                <a:spcPct val="150000"/>
              </a:lnSpc>
              <a:spcBef>
                <a:spcPts val="0"/>
              </a:spcBef>
              <a:spcAft>
                <a:spcPts val="0"/>
              </a:spcAft>
              <a:buClr>
                <a:srgbClr val="D1D5DB"/>
              </a:buClr>
              <a:buSzPts val="1300"/>
              <a:buChar char="●"/>
            </a:pPr>
            <a:r>
              <a:rPr lang="en">
                <a:solidFill>
                  <a:srgbClr val="D1D5DB"/>
                </a:solidFill>
              </a:rPr>
              <a:t>We trained the data using LSTM, LightGBM, and M5 Prime models.</a:t>
            </a:r>
            <a:endParaRPr>
              <a:solidFill>
                <a:srgbClr val="D1D5DB"/>
              </a:solidFill>
            </a:endParaRPr>
          </a:p>
          <a:p>
            <a:pPr marL="0" lvl="0" indent="0" algn="l" rtl="0">
              <a:spcBef>
                <a:spcPts val="0"/>
              </a:spcBef>
              <a:spcAft>
                <a:spcPts val="1200"/>
              </a:spcAft>
              <a:buNone/>
            </a:pPr>
            <a:endParaRPr/>
          </a:p>
        </p:txBody>
      </p:sp>
      <p:pic>
        <p:nvPicPr>
          <p:cNvPr id="230" name="Google Shape;230;p25"/>
          <p:cNvPicPr preferRelativeResize="0"/>
          <p:nvPr/>
        </p:nvPicPr>
        <p:blipFill>
          <a:blip r:embed="rId3">
            <a:alphaModFix/>
          </a:blip>
          <a:stretch>
            <a:fillRect/>
          </a:stretch>
        </p:blipFill>
        <p:spPr>
          <a:xfrm>
            <a:off x="1297500" y="2160895"/>
            <a:ext cx="3256976" cy="2423675"/>
          </a:xfrm>
          <a:prstGeom prst="rect">
            <a:avLst/>
          </a:prstGeom>
          <a:noFill/>
          <a:ln>
            <a:noFill/>
          </a:ln>
        </p:spPr>
      </p:pic>
      <p:pic>
        <p:nvPicPr>
          <p:cNvPr id="231" name="Google Shape;231;p25"/>
          <p:cNvPicPr preferRelativeResize="0"/>
          <p:nvPr/>
        </p:nvPicPr>
        <p:blipFill>
          <a:blip r:embed="rId4">
            <a:alphaModFix/>
          </a:blip>
          <a:stretch>
            <a:fillRect/>
          </a:stretch>
        </p:blipFill>
        <p:spPr>
          <a:xfrm>
            <a:off x="4607900" y="2160900"/>
            <a:ext cx="3997574" cy="114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137725" y="452125"/>
            <a:ext cx="7038900" cy="446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000" b="1">
                <a:solidFill>
                  <a:srgbClr val="D1D5DB"/>
                </a:solidFill>
                <a:latin typeface="Arial"/>
                <a:ea typeface="Arial"/>
                <a:cs typeface="Arial"/>
                <a:sym typeface="Arial"/>
              </a:rPr>
              <a:t>LSTM_Model performance</a:t>
            </a:r>
            <a:endParaRPr sz="3300" b="1"/>
          </a:p>
        </p:txBody>
      </p:sp>
      <p:sp>
        <p:nvSpPr>
          <p:cNvPr id="237" name="Google Shape;237;p26"/>
          <p:cNvSpPr txBox="1">
            <a:spLocks noGrp="1"/>
          </p:cNvSpPr>
          <p:nvPr>
            <p:ph type="body" idx="1"/>
          </p:nvPr>
        </p:nvSpPr>
        <p:spPr>
          <a:xfrm>
            <a:off x="1297500" y="898525"/>
            <a:ext cx="7038900" cy="3580200"/>
          </a:xfrm>
          <a:prstGeom prst="rect">
            <a:avLst/>
          </a:prstGeom>
        </p:spPr>
        <p:txBody>
          <a:bodyPr spcFirstLastPara="1" wrap="square" lIns="91425" tIns="91425" rIns="91425" bIns="91425" anchor="t" anchorCtr="0">
            <a:normAutofit/>
          </a:bodyPr>
          <a:lstStyle/>
          <a:p>
            <a:pPr marL="114300" lvl="0" indent="-196850" algn="l" rtl="0">
              <a:lnSpc>
                <a:spcPct val="90000"/>
              </a:lnSpc>
              <a:spcBef>
                <a:spcPts val="500"/>
              </a:spcBef>
              <a:spcAft>
                <a:spcPts val="0"/>
              </a:spcAft>
              <a:buClr>
                <a:srgbClr val="D1D5DB"/>
              </a:buClr>
              <a:buSzPts val="1300"/>
              <a:buChar char="●"/>
            </a:pPr>
            <a:r>
              <a:rPr lang="en">
                <a:solidFill>
                  <a:srgbClr val="D1D5DB"/>
                </a:solidFill>
              </a:rPr>
              <a:t>Train_time = approximately 8 hours</a:t>
            </a:r>
            <a:endParaRPr>
              <a:solidFill>
                <a:srgbClr val="D1D5DB"/>
              </a:solidFill>
            </a:endParaRPr>
          </a:p>
          <a:p>
            <a:pPr marL="114300" lvl="0" indent="-196850" algn="l" rtl="0">
              <a:lnSpc>
                <a:spcPct val="90000"/>
              </a:lnSpc>
              <a:spcBef>
                <a:spcPts val="0"/>
              </a:spcBef>
              <a:spcAft>
                <a:spcPts val="0"/>
              </a:spcAft>
              <a:buClr>
                <a:srgbClr val="D1D5DB"/>
              </a:buClr>
              <a:buSzPts val="1300"/>
              <a:buChar char="●"/>
            </a:pPr>
            <a:r>
              <a:rPr lang="en">
                <a:solidFill>
                  <a:srgbClr val="D1D5DB"/>
                </a:solidFill>
              </a:rPr>
              <a:t>RMSE = 14.75</a:t>
            </a:r>
            <a:endParaRPr>
              <a:solidFill>
                <a:srgbClr val="D1D5DB"/>
              </a:solidFill>
            </a:endParaRPr>
          </a:p>
          <a:p>
            <a:pPr marL="114300" lvl="0" indent="-196850" algn="l" rtl="0">
              <a:lnSpc>
                <a:spcPct val="90000"/>
              </a:lnSpc>
              <a:spcBef>
                <a:spcPts val="0"/>
              </a:spcBef>
              <a:spcAft>
                <a:spcPts val="0"/>
              </a:spcAft>
              <a:buClr>
                <a:srgbClr val="D1D5DB"/>
              </a:buClr>
              <a:buSzPts val="1300"/>
              <a:buChar char="●"/>
            </a:pPr>
            <a:r>
              <a:rPr lang="en">
                <a:solidFill>
                  <a:srgbClr val="D1D5DB"/>
                </a:solidFill>
              </a:rPr>
              <a:t>MAE = 12.11</a:t>
            </a:r>
            <a:endParaRPr>
              <a:solidFill>
                <a:srgbClr val="D1D5DB"/>
              </a:solidFill>
            </a:endParaRPr>
          </a:p>
          <a:p>
            <a:pPr marL="114300" lvl="0" indent="-196850" algn="l" rtl="0">
              <a:lnSpc>
                <a:spcPct val="90000"/>
              </a:lnSpc>
              <a:spcBef>
                <a:spcPts val="0"/>
              </a:spcBef>
              <a:spcAft>
                <a:spcPts val="0"/>
              </a:spcAft>
              <a:buClr>
                <a:srgbClr val="D1D5DB"/>
              </a:buClr>
              <a:buSzPts val="1300"/>
              <a:buChar char="●"/>
            </a:pPr>
            <a:r>
              <a:rPr lang="en">
                <a:solidFill>
                  <a:srgbClr val="D1D5DB"/>
                </a:solidFill>
              </a:rPr>
              <a:t>r2_score = 0.0289</a:t>
            </a:r>
            <a:endParaRPr>
              <a:solidFill>
                <a:srgbClr val="D1D5DB"/>
              </a:solidFill>
            </a:endParaRPr>
          </a:p>
          <a:p>
            <a:pPr marL="0" lvl="0" indent="0" algn="l" rtl="0">
              <a:lnSpc>
                <a:spcPct val="90000"/>
              </a:lnSpc>
              <a:spcBef>
                <a:spcPts val="1000"/>
              </a:spcBef>
              <a:spcAft>
                <a:spcPts val="0"/>
              </a:spcAft>
              <a:buNone/>
            </a:pPr>
            <a:r>
              <a:rPr lang="en" sz="1100" b="1">
                <a:solidFill>
                  <a:srgbClr val="D1D5DB"/>
                </a:solidFill>
                <a:latin typeface="Arial"/>
                <a:ea typeface="Arial"/>
                <a:cs typeface="Arial"/>
                <a:sym typeface="Arial"/>
              </a:rPr>
              <a:t>Validation loss on train data</a:t>
            </a:r>
            <a:r>
              <a:rPr lang="en" sz="1100">
                <a:solidFill>
                  <a:srgbClr val="D1D5DB"/>
                </a:solidFill>
                <a:latin typeface="Arial"/>
                <a:ea typeface="Arial"/>
                <a:cs typeface="Arial"/>
                <a:sym typeface="Arial"/>
              </a:rPr>
              <a:t>                                                                         </a:t>
            </a:r>
            <a:r>
              <a:rPr lang="en" sz="1100" b="1">
                <a:solidFill>
                  <a:srgbClr val="D1D5DB"/>
                </a:solidFill>
                <a:latin typeface="Arial"/>
                <a:ea typeface="Arial"/>
                <a:cs typeface="Arial"/>
                <a:sym typeface="Arial"/>
              </a:rPr>
              <a:t> Predictions on test data</a:t>
            </a:r>
            <a:endParaRPr sz="1100" b="1">
              <a:solidFill>
                <a:srgbClr val="D1D5DB"/>
              </a:solidFill>
              <a:latin typeface="Arial"/>
              <a:ea typeface="Arial"/>
              <a:cs typeface="Arial"/>
              <a:sym typeface="Arial"/>
            </a:endParaRPr>
          </a:p>
          <a:p>
            <a:pPr marL="0" lvl="0" indent="0" algn="l" rtl="0">
              <a:spcBef>
                <a:spcPts val="0"/>
              </a:spcBef>
              <a:spcAft>
                <a:spcPts val="1200"/>
              </a:spcAft>
              <a:buNone/>
            </a:pPr>
            <a:endParaRPr/>
          </a:p>
        </p:txBody>
      </p:sp>
      <p:pic>
        <p:nvPicPr>
          <p:cNvPr id="238" name="Google Shape;238;p26"/>
          <p:cNvPicPr preferRelativeResize="0"/>
          <p:nvPr/>
        </p:nvPicPr>
        <p:blipFill>
          <a:blip r:embed="rId3">
            <a:alphaModFix/>
          </a:blip>
          <a:stretch>
            <a:fillRect/>
          </a:stretch>
        </p:blipFill>
        <p:spPr>
          <a:xfrm>
            <a:off x="664275" y="2143975"/>
            <a:ext cx="3969449" cy="2398425"/>
          </a:xfrm>
          <a:prstGeom prst="rect">
            <a:avLst/>
          </a:prstGeom>
          <a:noFill/>
          <a:ln>
            <a:noFill/>
          </a:ln>
        </p:spPr>
      </p:pic>
      <p:pic>
        <p:nvPicPr>
          <p:cNvPr id="239" name="Google Shape;239;p26"/>
          <p:cNvPicPr preferRelativeResize="0"/>
          <p:nvPr/>
        </p:nvPicPr>
        <p:blipFill>
          <a:blip r:embed="rId4">
            <a:alphaModFix/>
          </a:blip>
          <a:stretch>
            <a:fillRect/>
          </a:stretch>
        </p:blipFill>
        <p:spPr>
          <a:xfrm>
            <a:off x="4794332" y="2143975"/>
            <a:ext cx="3864392" cy="2398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1155950" y="238575"/>
            <a:ext cx="7038900" cy="5433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000" b="1">
                <a:solidFill>
                  <a:srgbClr val="D1D5DB"/>
                </a:solidFill>
                <a:latin typeface="Arial"/>
                <a:ea typeface="Arial"/>
                <a:cs typeface="Arial"/>
                <a:sym typeface="Arial"/>
              </a:rPr>
              <a:t>LightGB Model performance</a:t>
            </a:r>
            <a:endParaRPr sz="2000" b="1"/>
          </a:p>
        </p:txBody>
      </p:sp>
      <p:sp>
        <p:nvSpPr>
          <p:cNvPr id="245" name="Google Shape;245;p27"/>
          <p:cNvSpPr txBox="1">
            <a:spLocks noGrp="1"/>
          </p:cNvSpPr>
          <p:nvPr>
            <p:ph type="body" idx="1"/>
          </p:nvPr>
        </p:nvSpPr>
        <p:spPr>
          <a:xfrm>
            <a:off x="1155950" y="781975"/>
            <a:ext cx="7723200" cy="4153200"/>
          </a:xfrm>
          <a:prstGeom prst="rect">
            <a:avLst/>
          </a:prstGeom>
        </p:spPr>
        <p:txBody>
          <a:bodyPr spcFirstLastPara="1" wrap="square" lIns="91425" tIns="91425" rIns="91425" bIns="91425" anchor="t" anchorCtr="0">
            <a:normAutofit/>
          </a:bodyPr>
          <a:lstStyle/>
          <a:p>
            <a:pPr marL="228600" lvl="0" indent="-196850" algn="l" rtl="0">
              <a:lnSpc>
                <a:spcPct val="90000"/>
              </a:lnSpc>
              <a:spcBef>
                <a:spcPts val="500"/>
              </a:spcBef>
              <a:spcAft>
                <a:spcPts val="0"/>
              </a:spcAft>
              <a:buClr>
                <a:srgbClr val="D1D5DB"/>
              </a:buClr>
              <a:buSzPts val="1300"/>
              <a:buChar char="●"/>
            </a:pPr>
            <a:r>
              <a:rPr lang="en">
                <a:solidFill>
                  <a:srgbClr val="D1D5DB"/>
                </a:solidFill>
              </a:rPr>
              <a:t>Train_time = 2mins</a:t>
            </a:r>
            <a:endParaRPr>
              <a:solidFill>
                <a:srgbClr val="D1D5DB"/>
              </a:solidFill>
            </a:endParaRPr>
          </a:p>
          <a:p>
            <a:pPr marL="228600" lvl="0" indent="-196850" algn="l" rtl="0">
              <a:lnSpc>
                <a:spcPct val="90000"/>
              </a:lnSpc>
              <a:spcBef>
                <a:spcPts val="0"/>
              </a:spcBef>
              <a:spcAft>
                <a:spcPts val="0"/>
              </a:spcAft>
              <a:buClr>
                <a:srgbClr val="D1D5DB"/>
              </a:buClr>
              <a:buSzPts val="1300"/>
              <a:buChar char="●"/>
            </a:pPr>
            <a:r>
              <a:rPr lang="en">
                <a:solidFill>
                  <a:srgbClr val="D1D5DB"/>
                </a:solidFill>
              </a:rPr>
              <a:t>RMSE = 13.4</a:t>
            </a:r>
            <a:endParaRPr>
              <a:solidFill>
                <a:srgbClr val="D1D5DB"/>
              </a:solidFill>
            </a:endParaRPr>
          </a:p>
          <a:p>
            <a:pPr marL="228600" lvl="0" indent="-196850" algn="l" rtl="0">
              <a:lnSpc>
                <a:spcPct val="90000"/>
              </a:lnSpc>
              <a:spcBef>
                <a:spcPts val="0"/>
              </a:spcBef>
              <a:spcAft>
                <a:spcPts val="0"/>
              </a:spcAft>
              <a:buClr>
                <a:srgbClr val="D1D5DB"/>
              </a:buClr>
              <a:buSzPts val="1300"/>
              <a:buChar char="●"/>
            </a:pPr>
            <a:r>
              <a:rPr lang="en">
                <a:solidFill>
                  <a:srgbClr val="D1D5DB"/>
                </a:solidFill>
              </a:rPr>
              <a:t>MAE = 11.29</a:t>
            </a:r>
            <a:endParaRPr>
              <a:solidFill>
                <a:srgbClr val="D1D5DB"/>
              </a:solidFill>
            </a:endParaRPr>
          </a:p>
          <a:p>
            <a:pPr marL="228600" lvl="0" indent="-196850" algn="l" rtl="0">
              <a:lnSpc>
                <a:spcPct val="90000"/>
              </a:lnSpc>
              <a:spcBef>
                <a:spcPts val="0"/>
              </a:spcBef>
              <a:spcAft>
                <a:spcPts val="0"/>
              </a:spcAft>
              <a:buClr>
                <a:srgbClr val="D1D5DB"/>
              </a:buClr>
              <a:buSzPts val="1300"/>
              <a:buChar char="●"/>
            </a:pPr>
            <a:r>
              <a:rPr lang="en">
                <a:solidFill>
                  <a:srgbClr val="D1D5DB"/>
                </a:solidFill>
              </a:rPr>
              <a:t>r2_score = 0.0719</a:t>
            </a:r>
            <a:endParaRPr>
              <a:solidFill>
                <a:srgbClr val="D1D5DB"/>
              </a:solidFill>
            </a:endParaRPr>
          </a:p>
          <a:p>
            <a:pPr marL="0" lvl="0" indent="0" algn="l" rtl="0">
              <a:lnSpc>
                <a:spcPct val="90000"/>
              </a:lnSpc>
              <a:spcBef>
                <a:spcPts val="1000"/>
              </a:spcBef>
              <a:spcAft>
                <a:spcPts val="0"/>
              </a:spcAft>
              <a:buNone/>
            </a:pPr>
            <a:r>
              <a:rPr lang="en" sz="1100">
                <a:solidFill>
                  <a:srgbClr val="D1D5DB"/>
                </a:solidFill>
                <a:latin typeface="Arial"/>
                <a:ea typeface="Arial"/>
                <a:cs typeface="Arial"/>
                <a:sym typeface="Arial"/>
              </a:rPr>
              <a:t>                        </a:t>
            </a:r>
            <a:r>
              <a:rPr lang="en" sz="1100" b="1">
                <a:solidFill>
                  <a:srgbClr val="D1D5DB"/>
                </a:solidFill>
                <a:latin typeface="Arial"/>
                <a:ea typeface="Arial"/>
                <a:cs typeface="Arial"/>
                <a:sym typeface="Arial"/>
              </a:rPr>
              <a:t>Predictions on train data</a:t>
            </a:r>
            <a:r>
              <a:rPr lang="en" sz="1100">
                <a:solidFill>
                  <a:srgbClr val="D1D5DB"/>
                </a:solidFill>
                <a:latin typeface="Arial"/>
                <a:ea typeface="Arial"/>
                <a:cs typeface="Arial"/>
                <a:sym typeface="Arial"/>
              </a:rPr>
              <a:t>                                                           </a:t>
            </a:r>
            <a:r>
              <a:rPr lang="en" sz="1100" b="1">
                <a:solidFill>
                  <a:srgbClr val="D1D5DB"/>
                </a:solidFill>
                <a:latin typeface="Arial"/>
                <a:ea typeface="Arial"/>
                <a:cs typeface="Arial"/>
                <a:sym typeface="Arial"/>
              </a:rPr>
              <a:t>Predictions on test data</a:t>
            </a:r>
            <a:endParaRPr b="1"/>
          </a:p>
        </p:txBody>
      </p:sp>
      <p:pic>
        <p:nvPicPr>
          <p:cNvPr id="246" name="Google Shape;246;p27"/>
          <p:cNvPicPr preferRelativeResize="0"/>
          <p:nvPr/>
        </p:nvPicPr>
        <p:blipFill>
          <a:blip r:embed="rId3">
            <a:alphaModFix/>
          </a:blip>
          <a:stretch>
            <a:fillRect/>
          </a:stretch>
        </p:blipFill>
        <p:spPr>
          <a:xfrm>
            <a:off x="1155975" y="1987283"/>
            <a:ext cx="3673350" cy="2757581"/>
          </a:xfrm>
          <a:prstGeom prst="rect">
            <a:avLst/>
          </a:prstGeom>
          <a:noFill/>
          <a:ln>
            <a:noFill/>
          </a:ln>
        </p:spPr>
      </p:pic>
      <p:pic>
        <p:nvPicPr>
          <p:cNvPr id="247" name="Google Shape;247;p27"/>
          <p:cNvPicPr preferRelativeResize="0"/>
          <p:nvPr/>
        </p:nvPicPr>
        <p:blipFill>
          <a:blip r:embed="rId4">
            <a:alphaModFix/>
          </a:blip>
          <a:stretch>
            <a:fillRect/>
          </a:stretch>
        </p:blipFill>
        <p:spPr>
          <a:xfrm>
            <a:off x="4865500" y="1987275"/>
            <a:ext cx="4119924" cy="27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126800" y="437450"/>
            <a:ext cx="6801600" cy="3882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000" b="1">
                <a:solidFill>
                  <a:srgbClr val="D1D5DB"/>
                </a:solidFill>
                <a:latin typeface="Arial"/>
                <a:ea typeface="Arial"/>
                <a:cs typeface="Arial"/>
                <a:sym typeface="Arial"/>
              </a:rPr>
              <a:t>M5 Prime Model performance</a:t>
            </a:r>
            <a:endParaRPr sz="2000" b="1"/>
          </a:p>
        </p:txBody>
      </p:sp>
      <p:sp>
        <p:nvSpPr>
          <p:cNvPr id="253" name="Google Shape;253;p28"/>
          <p:cNvSpPr txBox="1">
            <a:spLocks noGrp="1"/>
          </p:cNvSpPr>
          <p:nvPr>
            <p:ph type="body" idx="1"/>
          </p:nvPr>
        </p:nvSpPr>
        <p:spPr>
          <a:xfrm>
            <a:off x="1126800" y="825650"/>
            <a:ext cx="7358400" cy="4317900"/>
          </a:xfrm>
          <a:prstGeom prst="rect">
            <a:avLst/>
          </a:prstGeom>
        </p:spPr>
        <p:txBody>
          <a:bodyPr spcFirstLastPara="1" wrap="square" lIns="91425" tIns="91425" rIns="91425" bIns="91425" anchor="t" anchorCtr="0">
            <a:normAutofit/>
          </a:bodyPr>
          <a:lstStyle/>
          <a:p>
            <a:pPr marL="228600" lvl="0" indent="-196850" algn="l" rtl="0">
              <a:lnSpc>
                <a:spcPct val="90000"/>
              </a:lnSpc>
              <a:spcBef>
                <a:spcPts val="500"/>
              </a:spcBef>
              <a:spcAft>
                <a:spcPts val="0"/>
              </a:spcAft>
              <a:buClr>
                <a:srgbClr val="D1D5DB"/>
              </a:buClr>
              <a:buSzPts val="1300"/>
              <a:buChar char="●"/>
            </a:pPr>
            <a:r>
              <a:rPr lang="en">
                <a:solidFill>
                  <a:srgbClr val="D1D5DB"/>
                </a:solidFill>
              </a:rPr>
              <a:t>Train_time = 48mins</a:t>
            </a:r>
            <a:endParaRPr>
              <a:solidFill>
                <a:srgbClr val="D1D5DB"/>
              </a:solidFill>
            </a:endParaRPr>
          </a:p>
          <a:p>
            <a:pPr marL="228600" lvl="0" indent="-196850" algn="l" rtl="0">
              <a:lnSpc>
                <a:spcPct val="90000"/>
              </a:lnSpc>
              <a:spcBef>
                <a:spcPts val="0"/>
              </a:spcBef>
              <a:spcAft>
                <a:spcPts val="0"/>
              </a:spcAft>
              <a:buClr>
                <a:srgbClr val="D1D5DB"/>
              </a:buClr>
              <a:buSzPts val="1300"/>
              <a:buChar char="●"/>
            </a:pPr>
            <a:r>
              <a:rPr lang="en">
                <a:solidFill>
                  <a:srgbClr val="D1D5DB"/>
                </a:solidFill>
              </a:rPr>
              <a:t>MSE = 15.18</a:t>
            </a:r>
            <a:endParaRPr>
              <a:solidFill>
                <a:srgbClr val="D1D5DB"/>
              </a:solidFill>
            </a:endParaRPr>
          </a:p>
          <a:p>
            <a:pPr marL="228600" lvl="0" indent="-196850" algn="l" rtl="0">
              <a:lnSpc>
                <a:spcPct val="90000"/>
              </a:lnSpc>
              <a:spcBef>
                <a:spcPts val="0"/>
              </a:spcBef>
              <a:spcAft>
                <a:spcPts val="0"/>
              </a:spcAft>
              <a:buClr>
                <a:srgbClr val="D1D5DB"/>
              </a:buClr>
              <a:buSzPts val="1300"/>
              <a:buChar char="●"/>
            </a:pPr>
            <a:r>
              <a:rPr lang="en">
                <a:solidFill>
                  <a:srgbClr val="D1D5DB"/>
                </a:solidFill>
              </a:rPr>
              <a:t>r2_score = 0.92</a:t>
            </a:r>
            <a:endParaRPr sz="1100">
              <a:solidFill>
                <a:srgbClr val="D1D5DB"/>
              </a:solidFill>
              <a:latin typeface="Arial"/>
              <a:ea typeface="Arial"/>
              <a:cs typeface="Arial"/>
              <a:sym typeface="Arial"/>
            </a:endParaRPr>
          </a:p>
          <a:p>
            <a:pPr marL="0" lvl="0" indent="0" algn="l" rtl="0">
              <a:spcBef>
                <a:spcPts val="0"/>
              </a:spcBef>
              <a:spcAft>
                <a:spcPts val="1200"/>
              </a:spcAft>
              <a:buNone/>
            </a:pPr>
            <a:r>
              <a:rPr lang="en" sz="1100" b="1">
                <a:solidFill>
                  <a:srgbClr val="D1D5DB"/>
                </a:solidFill>
                <a:latin typeface="Arial"/>
                <a:ea typeface="Arial"/>
                <a:cs typeface="Arial"/>
                <a:sym typeface="Arial"/>
              </a:rPr>
              <a:t>       </a:t>
            </a:r>
            <a:r>
              <a:rPr lang="en" sz="1100">
                <a:solidFill>
                  <a:srgbClr val="D1D5DB"/>
                </a:solidFill>
                <a:latin typeface="Arial"/>
                <a:ea typeface="Arial"/>
                <a:cs typeface="Arial"/>
                <a:sym typeface="Arial"/>
              </a:rPr>
              <a:t>     </a:t>
            </a:r>
            <a:r>
              <a:rPr lang="en" sz="1600">
                <a:solidFill>
                  <a:srgbClr val="000000"/>
                </a:solidFill>
                <a:latin typeface="Arial"/>
                <a:ea typeface="Arial"/>
                <a:cs typeface="Arial"/>
                <a:sym typeface="Arial"/>
              </a:rPr>
              <a:t>                                                                   </a:t>
            </a:r>
            <a:endParaRPr/>
          </a:p>
        </p:txBody>
      </p:sp>
      <p:pic>
        <p:nvPicPr>
          <p:cNvPr id="254" name="Google Shape;254;p28"/>
          <p:cNvPicPr preferRelativeResize="0"/>
          <p:nvPr/>
        </p:nvPicPr>
        <p:blipFill>
          <a:blip r:embed="rId3">
            <a:alphaModFix/>
          </a:blip>
          <a:stretch>
            <a:fillRect/>
          </a:stretch>
        </p:blipFill>
        <p:spPr>
          <a:xfrm>
            <a:off x="1126800" y="2055175"/>
            <a:ext cx="2455791" cy="2996050"/>
          </a:xfrm>
          <a:prstGeom prst="rect">
            <a:avLst/>
          </a:prstGeom>
          <a:noFill/>
          <a:ln>
            <a:noFill/>
          </a:ln>
        </p:spPr>
      </p:pic>
      <p:pic>
        <p:nvPicPr>
          <p:cNvPr id="255" name="Google Shape;255;p28"/>
          <p:cNvPicPr preferRelativeResize="0"/>
          <p:nvPr/>
        </p:nvPicPr>
        <p:blipFill>
          <a:blip r:embed="rId4">
            <a:alphaModFix/>
          </a:blip>
          <a:stretch>
            <a:fillRect/>
          </a:stretch>
        </p:blipFill>
        <p:spPr>
          <a:xfrm>
            <a:off x="4606139" y="2055175"/>
            <a:ext cx="3730262" cy="2996050"/>
          </a:xfrm>
          <a:prstGeom prst="rect">
            <a:avLst/>
          </a:prstGeom>
          <a:noFill/>
          <a:ln>
            <a:noFill/>
          </a:ln>
        </p:spPr>
      </p:pic>
      <p:sp>
        <p:nvSpPr>
          <p:cNvPr id="256" name="Google Shape;256;p28"/>
          <p:cNvSpPr txBox="1"/>
          <p:nvPr/>
        </p:nvSpPr>
        <p:spPr>
          <a:xfrm>
            <a:off x="5457575" y="1701175"/>
            <a:ext cx="2739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D1D5DB"/>
                </a:solidFill>
                <a:latin typeface="Lato"/>
                <a:ea typeface="Lato"/>
                <a:cs typeface="Lato"/>
                <a:sym typeface="Lato"/>
              </a:rPr>
              <a:t>Predictions on test data</a:t>
            </a:r>
            <a:endParaRPr sz="1100" b="1">
              <a:solidFill>
                <a:srgbClr val="D1D5DB"/>
              </a:solidFill>
              <a:latin typeface="Lato"/>
              <a:ea typeface="Lato"/>
              <a:cs typeface="Lato"/>
              <a:sym typeface="Lato"/>
            </a:endParaRPr>
          </a:p>
        </p:txBody>
      </p:sp>
      <p:sp>
        <p:nvSpPr>
          <p:cNvPr id="257" name="Google Shape;257;p28"/>
          <p:cNvSpPr txBox="1"/>
          <p:nvPr/>
        </p:nvSpPr>
        <p:spPr>
          <a:xfrm>
            <a:off x="1213350" y="1701175"/>
            <a:ext cx="2282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lt1"/>
                </a:solidFill>
                <a:latin typeface="Lato"/>
                <a:ea typeface="Lato"/>
                <a:cs typeface="Lato"/>
                <a:sym typeface="Lato"/>
              </a:rPr>
              <a:t>Predictions on train data</a:t>
            </a:r>
            <a:endParaRPr sz="1100" b="1">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Conclusions</a:t>
            </a:r>
            <a:endParaRPr sz="3000"/>
          </a:p>
        </p:txBody>
      </p:sp>
      <p:sp>
        <p:nvSpPr>
          <p:cNvPr id="263" name="Google Shape;263;p29"/>
          <p:cNvSpPr txBox="1">
            <a:spLocks noGrp="1"/>
          </p:cNvSpPr>
          <p:nvPr>
            <p:ph type="body" idx="1"/>
          </p:nvPr>
        </p:nvSpPr>
        <p:spPr>
          <a:xfrm>
            <a:off x="1297500" y="1015100"/>
            <a:ext cx="7038900" cy="3854400"/>
          </a:xfrm>
          <a:prstGeom prst="rect">
            <a:avLst/>
          </a:prstGeom>
        </p:spPr>
        <p:txBody>
          <a:bodyPr spcFirstLastPara="1" wrap="square" lIns="91425" tIns="91425" rIns="91425" bIns="91425" anchor="t" anchorCtr="0">
            <a:noAutofit/>
          </a:bodyPr>
          <a:lstStyle/>
          <a:p>
            <a:pPr marL="114300" lvl="0" indent="-196850" algn="l" rtl="0">
              <a:lnSpc>
                <a:spcPct val="150000"/>
              </a:lnSpc>
              <a:spcBef>
                <a:spcPts val="1000"/>
              </a:spcBef>
              <a:spcAft>
                <a:spcPts val="0"/>
              </a:spcAft>
              <a:buClr>
                <a:srgbClr val="D1D5DB"/>
              </a:buClr>
              <a:buSzPts val="1300"/>
              <a:buFont typeface="Arial"/>
              <a:buChar char="●"/>
            </a:pPr>
            <a:r>
              <a:rPr lang="en">
                <a:solidFill>
                  <a:srgbClr val="D1D5DB"/>
                </a:solidFill>
              </a:rPr>
              <a:t>Based on the given performance metrics, it appears that the M5 Prime model has the best overall performance, with the highest r2_score of 0.92, indicating that it explains 92% of the variance in the data. The LightGB model has the next best performance with an r2_score of 0.0719, while the LSTM model performs the worst with an r2_score of 0.0289.</a:t>
            </a:r>
            <a:endParaRPr>
              <a:solidFill>
                <a:srgbClr val="D1D5DB"/>
              </a:solidFill>
            </a:endParaRPr>
          </a:p>
          <a:p>
            <a:pPr marL="114300" lvl="0" indent="-196850" algn="l" rtl="0">
              <a:lnSpc>
                <a:spcPct val="150000"/>
              </a:lnSpc>
              <a:spcBef>
                <a:spcPts val="1200"/>
              </a:spcBef>
              <a:spcAft>
                <a:spcPts val="0"/>
              </a:spcAft>
              <a:buClr>
                <a:srgbClr val="D1D5DB"/>
              </a:buClr>
              <a:buSzPts val="1300"/>
              <a:buFont typeface="Arial"/>
              <a:buChar char="●"/>
            </a:pPr>
            <a:r>
              <a:rPr lang="en">
                <a:solidFill>
                  <a:srgbClr val="D1D5DB"/>
                </a:solidFill>
              </a:rPr>
              <a:t>It is also worth noting that the LightGB model has a significantly faster training time (2 minutes) compared to the LSTM model (approximately 8 hours), which may be an important consideration depending on the specific use case and available computational resources.</a:t>
            </a:r>
            <a:endParaRPr>
              <a:solidFill>
                <a:srgbClr val="D1D5DB"/>
              </a:solidFill>
            </a:endParaRPr>
          </a:p>
          <a:p>
            <a:pPr marL="114300" lvl="0" indent="-196850" algn="l" rtl="0">
              <a:lnSpc>
                <a:spcPct val="150000"/>
              </a:lnSpc>
              <a:spcBef>
                <a:spcPts val="1000"/>
              </a:spcBef>
              <a:spcAft>
                <a:spcPts val="0"/>
              </a:spcAft>
              <a:buClr>
                <a:srgbClr val="D1D5DB"/>
              </a:buClr>
              <a:buSzPts val="1300"/>
              <a:buFont typeface="Arial"/>
              <a:buChar char="●"/>
            </a:pPr>
            <a:r>
              <a:rPr lang="en">
                <a:solidFill>
                  <a:srgbClr val="D1D5DB"/>
                </a:solidFill>
              </a:rPr>
              <a:t>In conclusion, based on the provided metrics, the </a:t>
            </a:r>
            <a:r>
              <a:rPr lang="en" u="sng">
                <a:solidFill>
                  <a:srgbClr val="D1D5DB"/>
                </a:solidFill>
              </a:rPr>
              <a:t>M5 Prime model</a:t>
            </a:r>
            <a:r>
              <a:rPr lang="en">
                <a:solidFill>
                  <a:srgbClr val="D1D5DB"/>
                </a:solidFill>
              </a:rPr>
              <a:t> is the best-performing model, followed by the LightGB model, and the LSTM model performs the worst.</a:t>
            </a:r>
            <a:endParaRPr>
              <a:solidFill>
                <a:srgbClr val="D1D5DB"/>
              </a:solidFill>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3439150" y="1559800"/>
            <a:ext cx="5381700" cy="1719600"/>
          </a:xfrm>
          <a:prstGeom prst="rect">
            <a:avLst/>
          </a:prstGeom>
        </p:spPr>
        <p:txBody>
          <a:bodyPr spcFirstLastPara="1" wrap="square" lIns="91425" tIns="91425" rIns="91425" bIns="91425" anchor="ctr" anchorCtr="0">
            <a:normAutofit fontScale="90000"/>
          </a:bodyPr>
          <a:lstStyle/>
          <a:p>
            <a:pPr marL="0" lvl="0" indent="0" algn="ctr" rtl="0">
              <a:lnSpc>
                <a:spcPct val="115000"/>
              </a:lnSpc>
              <a:spcBef>
                <a:spcPts val="2400"/>
              </a:spcBef>
              <a:spcAft>
                <a:spcPts val="0"/>
              </a:spcAft>
              <a:buNone/>
            </a:pPr>
            <a:r>
              <a:rPr lang="en" sz="6000" b="1">
                <a:latin typeface="Arial"/>
                <a:ea typeface="Arial"/>
                <a:cs typeface="Arial"/>
                <a:sym typeface="Arial"/>
              </a:rPr>
              <a:t>THANK YOU!!!</a:t>
            </a:r>
            <a:endParaRPr sz="6000" b="1">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45325" y="3481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Agenda</a:t>
            </a:r>
            <a:endParaRPr sz="3000"/>
          </a:p>
        </p:txBody>
      </p:sp>
      <p:sp>
        <p:nvSpPr>
          <p:cNvPr id="141" name="Google Shape;141;p14"/>
          <p:cNvSpPr/>
          <p:nvPr/>
        </p:nvSpPr>
        <p:spPr>
          <a:xfrm>
            <a:off x="1297500" y="1133550"/>
            <a:ext cx="1730700" cy="143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Introduction</a:t>
            </a:r>
            <a:endParaRPr sz="2000"/>
          </a:p>
        </p:txBody>
      </p:sp>
      <p:sp>
        <p:nvSpPr>
          <p:cNvPr id="142" name="Google Shape;142;p14"/>
          <p:cNvSpPr/>
          <p:nvPr/>
        </p:nvSpPr>
        <p:spPr>
          <a:xfrm>
            <a:off x="4029250" y="1133550"/>
            <a:ext cx="1730700" cy="143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Data Background</a:t>
            </a:r>
            <a:endParaRPr sz="2000"/>
          </a:p>
        </p:txBody>
      </p:sp>
      <p:sp>
        <p:nvSpPr>
          <p:cNvPr id="143" name="Google Shape;143;p14"/>
          <p:cNvSpPr/>
          <p:nvPr/>
        </p:nvSpPr>
        <p:spPr>
          <a:xfrm>
            <a:off x="6761000" y="1133550"/>
            <a:ext cx="1730700" cy="143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t>Data Preprocessing + EDA</a:t>
            </a:r>
            <a:endParaRPr sz="2400"/>
          </a:p>
        </p:txBody>
      </p:sp>
      <p:sp>
        <p:nvSpPr>
          <p:cNvPr id="144" name="Google Shape;144;p14"/>
          <p:cNvSpPr/>
          <p:nvPr/>
        </p:nvSpPr>
        <p:spPr>
          <a:xfrm>
            <a:off x="2637300" y="3165900"/>
            <a:ext cx="1730700" cy="143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Results</a:t>
            </a:r>
            <a:endParaRPr sz="2100"/>
          </a:p>
        </p:txBody>
      </p:sp>
      <p:sp>
        <p:nvSpPr>
          <p:cNvPr id="145" name="Google Shape;145;p14"/>
          <p:cNvSpPr/>
          <p:nvPr/>
        </p:nvSpPr>
        <p:spPr>
          <a:xfrm>
            <a:off x="5422350" y="3165900"/>
            <a:ext cx="1730700" cy="143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t>Methodology</a:t>
            </a:r>
            <a:endParaRPr sz="1900"/>
          </a:p>
        </p:txBody>
      </p:sp>
      <p:sp>
        <p:nvSpPr>
          <p:cNvPr id="146" name="Google Shape;146;p14"/>
          <p:cNvSpPr/>
          <p:nvPr/>
        </p:nvSpPr>
        <p:spPr>
          <a:xfrm>
            <a:off x="3203275" y="1696750"/>
            <a:ext cx="648900" cy="35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5936025" y="1696750"/>
            <a:ext cx="648900" cy="35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10800000">
            <a:off x="4570725" y="3706200"/>
            <a:ext cx="648900" cy="35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rot="10800000">
            <a:off x="7219400" y="2693575"/>
            <a:ext cx="708900" cy="14229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
          <p:cNvSpPr txBox="1">
            <a:spLocks noGrp="1"/>
          </p:cNvSpPr>
          <p:nvPr>
            <p:ph type="title"/>
          </p:nvPr>
        </p:nvSpPr>
        <p:spPr>
          <a:xfrm>
            <a:off x="1145350" y="160600"/>
            <a:ext cx="7038900" cy="64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Introduction</a:t>
            </a:r>
            <a:endParaRPr sz="3000"/>
          </a:p>
        </p:txBody>
      </p:sp>
      <p:sp>
        <p:nvSpPr>
          <p:cNvPr id="155" name="Google Shape;155;p15"/>
          <p:cNvSpPr txBox="1">
            <a:spLocks noGrp="1"/>
          </p:cNvSpPr>
          <p:nvPr>
            <p:ph type="body" idx="1"/>
          </p:nvPr>
        </p:nvSpPr>
        <p:spPr>
          <a:xfrm>
            <a:off x="1297500" y="749500"/>
            <a:ext cx="7038900" cy="39909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b="1" u="sng"/>
              <a:t>Data Source:</a:t>
            </a:r>
            <a:r>
              <a:rPr lang="en"/>
              <a:t> </a:t>
            </a:r>
            <a:r>
              <a:rPr lang="en" u="sng">
                <a:solidFill>
                  <a:schemeClr val="hlink"/>
                </a:solidFill>
                <a:hlinkClick r:id="rId3"/>
              </a:rPr>
              <a:t>https://www.kaggle.com/competitions/amp-parkinsons-disease-progression-prediction/overview</a:t>
            </a:r>
            <a:endParaRPr/>
          </a:p>
          <a:p>
            <a:pPr marL="457200" lvl="0" indent="-311150" algn="l" rtl="0">
              <a:lnSpc>
                <a:spcPct val="200000"/>
              </a:lnSpc>
              <a:spcBef>
                <a:spcPts val="0"/>
              </a:spcBef>
              <a:spcAft>
                <a:spcPts val="0"/>
              </a:spcAft>
              <a:buSzPts val="1300"/>
              <a:buChar char="●"/>
            </a:pPr>
            <a:r>
              <a:rPr lang="en" b="1" u="sng"/>
              <a:t>Problem Statement: </a:t>
            </a:r>
            <a:endParaRPr b="1" u="sng"/>
          </a:p>
          <a:p>
            <a:pPr marL="914400" lvl="1" indent="-311150" algn="l" rtl="0">
              <a:lnSpc>
                <a:spcPct val="200000"/>
              </a:lnSpc>
              <a:spcBef>
                <a:spcPts val="0"/>
              </a:spcBef>
              <a:spcAft>
                <a:spcPts val="0"/>
              </a:spcAft>
              <a:buSzPts val="1300"/>
              <a:buChar char="○"/>
            </a:pPr>
            <a:r>
              <a:rPr lang="en" sz="1300"/>
              <a:t>Parkinson’s disease (PD) is a disabling brain disorder that affects movements, cognition, sleep, and other normal functions</a:t>
            </a:r>
            <a:endParaRPr sz="1300"/>
          </a:p>
          <a:p>
            <a:pPr marL="914400" lvl="1" indent="-311150" algn="l" rtl="0">
              <a:lnSpc>
                <a:spcPct val="200000"/>
              </a:lnSpc>
              <a:spcBef>
                <a:spcPts val="0"/>
              </a:spcBef>
              <a:spcAft>
                <a:spcPts val="0"/>
              </a:spcAft>
              <a:buSzPts val="1300"/>
              <a:buChar char="○"/>
            </a:pPr>
            <a:r>
              <a:rPr lang="en" sz="1300"/>
              <a:t>Research indicates that protein or peptide abnormalities play a key role in the onset and worsening of this disease</a:t>
            </a:r>
            <a:endParaRPr sz="1300"/>
          </a:p>
          <a:p>
            <a:pPr marL="457200" lvl="0" indent="-311150" algn="l" rtl="0">
              <a:lnSpc>
                <a:spcPct val="200000"/>
              </a:lnSpc>
              <a:spcBef>
                <a:spcPts val="0"/>
              </a:spcBef>
              <a:spcAft>
                <a:spcPts val="0"/>
              </a:spcAft>
              <a:buSzPts val="1300"/>
              <a:buChar char="●"/>
            </a:pPr>
            <a:r>
              <a:rPr lang="en" b="1" u="sng"/>
              <a:t>Goal</a:t>
            </a:r>
            <a:r>
              <a:rPr lang="en"/>
              <a:t>:  predict MDS-UPDR scores (from updrs 1 to 4), which measure progression in patients with Parkinson's disease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1145325" y="171325"/>
            <a:ext cx="7038900" cy="48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Data Background</a:t>
            </a:r>
            <a:endParaRPr sz="3000"/>
          </a:p>
        </p:txBody>
      </p:sp>
      <p:sp>
        <p:nvSpPr>
          <p:cNvPr id="161" name="Google Shape;161;p16"/>
          <p:cNvSpPr txBox="1">
            <a:spLocks noGrp="1"/>
          </p:cNvSpPr>
          <p:nvPr>
            <p:ph type="body" idx="1"/>
          </p:nvPr>
        </p:nvSpPr>
        <p:spPr>
          <a:xfrm>
            <a:off x="1145325" y="653125"/>
            <a:ext cx="7191000" cy="4208700"/>
          </a:xfrm>
          <a:prstGeom prst="rect">
            <a:avLst/>
          </a:prstGeom>
        </p:spPr>
        <p:txBody>
          <a:bodyPr spcFirstLastPara="1" wrap="square" lIns="91425" tIns="91425" rIns="91425" bIns="91425" anchor="t" anchorCtr="0">
            <a:noAutofit/>
          </a:bodyPr>
          <a:lstStyle/>
          <a:p>
            <a:pPr marL="228600" lvl="0" indent="-196850" algn="l" rtl="0">
              <a:lnSpc>
                <a:spcPct val="150000"/>
              </a:lnSpc>
              <a:spcBef>
                <a:spcPts val="0"/>
              </a:spcBef>
              <a:spcAft>
                <a:spcPts val="0"/>
              </a:spcAft>
              <a:buSzPts val="1300"/>
              <a:buChar char="●"/>
            </a:pPr>
            <a:r>
              <a:rPr lang="en"/>
              <a:t>Available data:</a:t>
            </a:r>
            <a:endParaRPr/>
          </a:p>
          <a:p>
            <a:pPr marL="628650" lvl="1" indent="-196850" algn="l" rtl="0">
              <a:lnSpc>
                <a:spcPct val="150000"/>
              </a:lnSpc>
              <a:spcBef>
                <a:spcPts val="0"/>
              </a:spcBef>
              <a:spcAft>
                <a:spcPts val="0"/>
              </a:spcAft>
              <a:buSzPts val="1300"/>
              <a:buChar char="○"/>
            </a:pPr>
            <a:r>
              <a:rPr lang="en" sz="1300"/>
              <a:t>Training data:</a:t>
            </a:r>
            <a:endParaRPr sz="1300"/>
          </a:p>
          <a:p>
            <a:pPr marL="914400" lvl="2" indent="-311150" algn="l" rtl="0">
              <a:lnSpc>
                <a:spcPct val="150000"/>
              </a:lnSpc>
              <a:spcBef>
                <a:spcPts val="0"/>
              </a:spcBef>
              <a:spcAft>
                <a:spcPts val="0"/>
              </a:spcAft>
              <a:buSzPts val="1300"/>
              <a:buChar char="■"/>
            </a:pPr>
            <a:r>
              <a:rPr lang="en" sz="1300" b="1"/>
              <a:t>train_peptides.csv</a:t>
            </a:r>
            <a:r>
              <a:rPr lang="en" sz="1300"/>
              <a:t> Mass spectrometry data at the peptide level.</a:t>
            </a:r>
            <a:endParaRPr sz="1300"/>
          </a:p>
          <a:p>
            <a:pPr marL="914400" lvl="2" indent="-311150" algn="l" rtl="0">
              <a:lnSpc>
                <a:spcPct val="150000"/>
              </a:lnSpc>
              <a:spcBef>
                <a:spcPts val="0"/>
              </a:spcBef>
              <a:spcAft>
                <a:spcPts val="0"/>
              </a:spcAft>
              <a:buSzPts val="1300"/>
              <a:buFont typeface="Arial"/>
              <a:buChar char="■"/>
            </a:pPr>
            <a:r>
              <a:rPr lang="en" sz="1300" b="1"/>
              <a:t>train_proteins.csv</a:t>
            </a:r>
            <a:r>
              <a:rPr lang="en" sz="1300"/>
              <a:t> Protein expression frequencies aggregated from the peptide level data.</a:t>
            </a:r>
            <a:endParaRPr sz="1300"/>
          </a:p>
          <a:p>
            <a:pPr marL="914400" lvl="2" indent="-311150" algn="l" rtl="0">
              <a:lnSpc>
                <a:spcPct val="150000"/>
              </a:lnSpc>
              <a:spcBef>
                <a:spcPts val="0"/>
              </a:spcBef>
              <a:spcAft>
                <a:spcPts val="0"/>
              </a:spcAft>
              <a:buSzPts val="1300"/>
              <a:buFont typeface="Arial"/>
              <a:buChar char="■"/>
            </a:pPr>
            <a:r>
              <a:rPr lang="en" sz="1300" b="1"/>
              <a:t>train_clinical_data.csv</a:t>
            </a:r>
            <a:r>
              <a:rPr lang="en" sz="1300"/>
              <a:t> (include patient’s score per PD rating scale)</a:t>
            </a:r>
            <a:endParaRPr sz="1300" b="1"/>
          </a:p>
          <a:p>
            <a:pPr marL="628650" lvl="1" indent="-196850" algn="l" rtl="0">
              <a:lnSpc>
                <a:spcPct val="150000"/>
              </a:lnSpc>
              <a:spcBef>
                <a:spcPts val="0"/>
              </a:spcBef>
              <a:spcAft>
                <a:spcPts val="0"/>
              </a:spcAft>
              <a:buSzPts val="1300"/>
              <a:buChar char="○"/>
            </a:pPr>
            <a:r>
              <a:rPr lang="en" sz="1300"/>
              <a:t>Testing data:</a:t>
            </a:r>
            <a:endParaRPr sz="1300"/>
          </a:p>
          <a:p>
            <a:pPr marL="914400" lvl="2" indent="-311150" algn="l" rtl="0">
              <a:lnSpc>
                <a:spcPct val="150000"/>
              </a:lnSpc>
              <a:spcBef>
                <a:spcPts val="0"/>
              </a:spcBef>
              <a:spcAft>
                <a:spcPts val="0"/>
              </a:spcAft>
              <a:buSzPts val="1300"/>
              <a:buChar char="■"/>
            </a:pPr>
            <a:r>
              <a:rPr lang="en" sz="1300" b="1"/>
              <a:t>test_peptides.csv</a:t>
            </a:r>
            <a:endParaRPr sz="1300" b="1"/>
          </a:p>
          <a:p>
            <a:pPr marL="914400" lvl="2" indent="-311150" algn="l" rtl="0">
              <a:lnSpc>
                <a:spcPct val="150000"/>
              </a:lnSpc>
              <a:spcBef>
                <a:spcPts val="0"/>
              </a:spcBef>
              <a:spcAft>
                <a:spcPts val="0"/>
              </a:spcAft>
              <a:buSzPts val="1300"/>
              <a:buChar char="■"/>
            </a:pPr>
            <a:r>
              <a:rPr lang="en" sz="1300" b="1"/>
              <a:t>test_proteins.csv</a:t>
            </a:r>
            <a:endParaRPr sz="1300" b="1"/>
          </a:p>
          <a:p>
            <a:pPr marL="914400" lvl="2" indent="-311150" algn="l" rtl="0">
              <a:lnSpc>
                <a:spcPct val="150000"/>
              </a:lnSpc>
              <a:spcBef>
                <a:spcPts val="0"/>
              </a:spcBef>
              <a:spcAft>
                <a:spcPts val="0"/>
              </a:spcAft>
              <a:buSzPts val="1300"/>
              <a:buChar char="■"/>
            </a:pPr>
            <a:r>
              <a:rPr lang="en" sz="1300" b="1"/>
              <a:t>test.csv</a:t>
            </a:r>
            <a:endParaRPr sz="1300" b="1"/>
          </a:p>
          <a:p>
            <a:pPr marL="228600" lvl="0" indent="-196850" algn="l" rtl="0">
              <a:lnSpc>
                <a:spcPct val="150000"/>
              </a:lnSpc>
              <a:spcBef>
                <a:spcPts val="0"/>
              </a:spcBef>
              <a:spcAft>
                <a:spcPts val="0"/>
              </a:spcAft>
              <a:buSzPts val="1300"/>
              <a:buChar char="●"/>
            </a:pPr>
            <a:r>
              <a:rPr lang="en"/>
              <a:t>Data overview:</a:t>
            </a:r>
            <a:endParaRPr/>
          </a:p>
          <a:p>
            <a:pPr marL="628650" lvl="1" indent="-196850" algn="l" rtl="0">
              <a:lnSpc>
                <a:spcPct val="150000"/>
              </a:lnSpc>
              <a:spcBef>
                <a:spcPts val="0"/>
              </a:spcBef>
              <a:spcAft>
                <a:spcPts val="0"/>
              </a:spcAft>
              <a:buSzPts val="1300"/>
              <a:buChar char="○"/>
            </a:pPr>
            <a:r>
              <a:rPr lang="en" sz="1300"/>
              <a:t>Input features: visit_month, NPX, PeptideAbundance</a:t>
            </a:r>
            <a:endParaRPr sz="1300"/>
          </a:p>
          <a:p>
            <a:pPr marL="628650" lvl="1" indent="-196850" algn="l" rtl="0">
              <a:lnSpc>
                <a:spcPct val="150000"/>
              </a:lnSpc>
              <a:spcBef>
                <a:spcPts val="0"/>
              </a:spcBef>
              <a:spcAft>
                <a:spcPts val="0"/>
              </a:spcAft>
              <a:buSzPts val="1300"/>
              <a:buChar char="○"/>
            </a:pPr>
            <a:r>
              <a:rPr lang="en" sz="1300"/>
              <a:t>Potential target variable(s): updrs_1, updrs_2, updrs_3, updrs_4</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141300" y="370925"/>
            <a:ext cx="70428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Data Preprocessing + EDA</a:t>
            </a:r>
            <a:endParaRPr sz="3000"/>
          </a:p>
        </p:txBody>
      </p:sp>
      <p:sp>
        <p:nvSpPr>
          <p:cNvPr id="167" name="Google Shape;167;p17"/>
          <p:cNvSpPr txBox="1">
            <a:spLocks noGrp="1"/>
          </p:cNvSpPr>
          <p:nvPr>
            <p:ph type="body" idx="1"/>
          </p:nvPr>
        </p:nvSpPr>
        <p:spPr>
          <a:xfrm>
            <a:off x="1088050" y="1118475"/>
            <a:ext cx="3157500" cy="3751200"/>
          </a:xfrm>
          <a:prstGeom prst="rect">
            <a:avLst/>
          </a:prstGeom>
        </p:spPr>
        <p:txBody>
          <a:bodyPr spcFirstLastPara="1" wrap="square" lIns="91425" tIns="91425" rIns="91425" bIns="91425" anchor="t" anchorCtr="0">
            <a:normAutofit lnSpcReduction="20000"/>
          </a:bodyPr>
          <a:lstStyle/>
          <a:p>
            <a:pPr marL="228600" lvl="0" indent="-196850" algn="l" rtl="0">
              <a:lnSpc>
                <a:spcPct val="150000"/>
              </a:lnSpc>
              <a:spcBef>
                <a:spcPts val="1000"/>
              </a:spcBef>
              <a:spcAft>
                <a:spcPts val="0"/>
              </a:spcAft>
              <a:buSzPts val="1300"/>
              <a:buChar char="●"/>
            </a:pPr>
            <a:r>
              <a:rPr lang="en" b="1"/>
              <a:t>Missing values</a:t>
            </a:r>
            <a:r>
              <a:rPr lang="en"/>
              <a:t>: </a:t>
            </a:r>
            <a:endParaRPr/>
          </a:p>
          <a:p>
            <a:pPr marL="457200" lvl="1" indent="-196850" algn="l" rtl="0">
              <a:lnSpc>
                <a:spcPct val="150000"/>
              </a:lnSpc>
              <a:spcBef>
                <a:spcPts val="1200"/>
              </a:spcBef>
              <a:spcAft>
                <a:spcPts val="0"/>
              </a:spcAft>
              <a:buSzPts val="1300"/>
              <a:buChar char="○"/>
            </a:pPr>
            <a:r>
              <a:rPr lang="en" sz="1300"/>
              <a:t>For numerical data: replacing missing values with their corresponding column arithmetic average</a:t>
            </a:r>
            <a:endParaRPr sz="1300"/>
          </a:p>
          <a:p>
            <a:pPr marL="457200" lvl="1" indent="-196850" algn="l" rtl="0">
              <a:lnSpc>
                <a:spcPct val="150000"/>
              </a:lnSpc>
              <a:spcBef>
                <a:spcPts val="1200"/>
              </a:spcBef>
              <a:spcAft>
                <a:spcPts val="0"/>
              </a:spcAft>
              <a:buSzPts val="1300"/>
              <a:buChar char="○"/>
            </a:pPr>
            <a:r>
              <a:rPr lang="en" sz="1300"/>
              <a:t>For non-numerical data: replacing missing values with the column mode</a:t>
            </a:r>
            <a:endParaRPr sz="1300"/>
          </a:p>
          <a:p>
            <a:pPr marL="228600" lvl="0" indent="-196850" algn="l" rtl="0">
              <a:lnSpc>
                <a:spcPct val="150000"/>
              </a:lnSpc>
              <a:spcBef>
                <a:spcPts val="1200"/>
              </a:spcBef>
              <a:spcAft>
                <a:spcPts val="1200"/>
              </a:spcAft>
              <a:buSzPts val="1300"/>
              <a:buChar char="●"/>
            </a:pPr>
            <a:r>
              <a:rPr lang="en" b="1"/>
              <a:t>Outliers removal</a:t>
            </a:r>
            <a:r>
              <a:rPr lang="en"/>
              <a:t>: defined first and third quantiles, and removed any data points that are outside of the upper and lower bounds of the threshold </a:t>
            </a:r>
            <a:endParaRPr/>
          </a:p>
        </p:txBody>
      </p:sp>
      <p:pic>
        <p:nvPicPr>
          <p:cNvPr id="168" name="Google Shape;168;p17"/>
          <p:cNvPicPr preferRelativeResize="0"/>
          <p:nvPr/>
        </p:nvPicPr>
        <p:blipFill>
          <a:blip r:embed="rId3">
            <a:alphaModFix/>
          </a:blip>
          <a:stretch>
            <a:fillRect/>
          </a:stretch>
        </p:blipFill>
        <p:spPr>
          <a:xfrm>
            <a:off x="4336425" y="3021075"/>
            <a:ext cx="4223375" cy="2019350"/>
          </a:xfrm>
          <a:prstGeom prst="rect">
            <a:avLst/>
          </a:prstGeom>
          <a:noFill/>
          <a:ln>
            <a:noFill/>
          </a:ln>
        </p:spPr>
      </p:pic>
      <p:pic>
        <p:nvPicPr>
          <p:cNvPr id="169" name="Google Shape;169;p17"/>
          <p:cNvPicPr preferRelativeResize="0"/>
          <p:nvPr/>
        </p:nvPicPr>
        <p:blipFill>
          <a:blip r:embed="rId4">
            <a:alphaModFix/>
          </a:blip>
          <a:stretch>
            <a:fillRect/>
          </a:stretch>
        </p:blipFill>
        <p:spPr>
          <a:xfrm>
            <a:off x="6500552" y="444325"/>
            <a:ext cx="2059250" cy="1582600"/>
          </a:xfrm>
          <a:prstGeom prst="rect">
            <a:avLst/>
          </a:prstGeom>
          <a:noFill/>
          <a:ln>
            <a:noFill/>
          </a:ln>
        </p:spPr>
      </p:pic>
      <p:pic>
        <p:nvPicPr>
          <p:cNvPr id="170" name="Google Shape;170;p17"/>
          <p:cNvPicPr preferRelativeResize="0"/>
          <p:nvPr/>
        </p:nvPicPr>
        <p:blipFill>
          <a:blip r:embed="rId5">
            <a:alphaModFix/>
          </a:blip>
          <a:stretch>
            <a:fillRect/>
          </a:stretch>
        </p:blipFill>
        <p:spPr>
          <a:xfrm>
            <a:off x="4637175" y="2077510"/>
            <a:ext cx="3922637" cy="433400"/>
          </a:xfrm>
          <a:prstGeom prst="rect">
            <a:avLst/>
          </a:prstGeom>
          <a:noFill/>
          <a:ln>
            <a:noFill/>
          </a:ln>
        </p:spPr>
      </p:pic>
      <p:pic>
        <p:nvPicPr>
          <p:cNvPr id="171" name="Google Shape;171;p17"/>
          <p:cNvPicPr preferRelativeResize="0"/>
          <p:nvPr/>
        </p:nvPicPr>
        <p:blipFill>
          <a:blip r:embed="rId6">
            <a:alphaModFix/>
          </a:blip>
          <a:stretch>
            <a:fillRect/>
          </a:stretch>
        </p:blipFill>
        <p:spPr>
          <a:xfrm>
            <a:off x="4637175" y="2561496"/>
            <a:ext cx="3922625" cy="4090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145325" y="3633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Data Preprocessing + EDA (Cont.)</a:t>
            </a:r>
            <a:endParaRPr sz="3000"/>
          </a:p>
        </p:txBody>
      </p:sp>
      <p:sp>
        <p:nvSpPr>
          <p:cNvPr id="177" name="Google Shape;177;p18"/>
          <p:cNvSpPr txBox="1">
            <a:spLocks noGrp="1"/>
          </p:cNvSpPr>
          <p:nvPr>
            <p:ph type="body" idx="1"/>
          </p:nvPr>
        </p:nvSpPr>
        <p:spPr>
          <a:xfrm>
            <a:off x="1297500" y="1148925"/>
            <a:ext cx="7038900" cy="3329700"/>
          </a:xfrm>
          <a:prstGeom prst="rect">
            <a:avLst/>
          </a:prstGeom>
        </p:spPr>
        <p:txBody>
          <a:bodyPr spcFirstLastPara="1" wrap="square" lIns="91425" tIns="91425" rIns="91425" bIns="91425" anchor="t" anchorCtr="0">
            <a:normAutofit/>
          </a:bodyPr>
          <a:lstStyle/>
          <a:p>
            <a:pPr marL="228600" lvl="0" indent="-196850" algn="l" rtl="0">
              <a:lnSpc>
                <a:spcPct val="150000"/>
              </a:lnSpc>
              <a:spcBef>
                <a:spcPts val="1000"/>
              </a:spcBef>
              <a:spcAft>
                <a:spcPts val="0"/>
              </a:spcAft>
              <a:buSzPts val="1300"/>
              <a:buChar char="●"/>
            </a:pPr>
            <a:r>
              <a:rPr lang="en" b="1"/>
              <a:t>Feature Selection</a:t>
            </a:r>
            <a:r>
              <a:rPr lang="en"/>
              <a:t>: dropping columns like “visit_id”, “upd23b_clinical_state_on_medication”, “UniProt”, and “Peptide”</a:t>
            </a:r>
            <a:endParaRPr/>
          </a:p>
          <a:p>
            <a:pPr marL="228600" lvl="0" indent="-196850" algn="l" rtl="0">
              <a:lnSpc>
                <a:spcPct val="150000"/>
              </a:lnSpc>
              <a:spcBef>
                <a:spcPts val="1200"/>
              </a:spcBef>
              <a:spcAft>
                <a:spcPts val="0"/>
              </a:spcAft>
              <a:buSzPts val="1300"/>
              <a:buChar char="●"/>
            </a:pPr>
            <a:r>
              <a:rPr lang="en" b="1"/>
              <a:t>Merging</a:t>
            </a:r>
            <a:r>
              <a:rPr lang="en"/>
              <a:t>:</a:t>
            </a:r>
            <a:endParaRPr/>
          </a:p>
          <a:p>
            <a:pPr marL="457200" lvl="1" indent="-196850" algn="l" rtl="0">
              <a:lnSpc>
                <a:spcPct val="150000"/>
              </a:lnSpc>
              <a:spcBef>
                <a:spcPts val="1000"/>
              </a:spcBef>
              <a:spcAft>
                <a:spcPts val="0"/>
              </a:spcAft>
              <a:buSzPts val="1300"/>
              <a:buChar char="○"/>
            </a:pPr>
            <a:r>
              <a:rPr lang="en" sz="1300"/>
              <a:t>Inner join between “train_peptides” and “train_proteins” dataset on “visit_month”, “UniProt” and “patient_id” columns as “train”</a:t>
            </a:r>
            <a:endParaRPr sz="1300"/>
          </a:p>
          <a:p>
            <a:pPr marL="457200" lvl="1" indent="-196850" algn="l" rtl="0">
              <a:lnSpc>
                <a:spcPct val="150000"/>
              </a:lnSpc>
              <a:spcBef>
                <a:spcPts val="1000"/>
              </a:spcBef>
              <a:spcAft>
                <a:spcPts val="1200"/>
              </a:spcAft>
              <a:buSzPts val="1300"/>
              <a:buChar char="○"/>
            </a:pPr>
            <a:r>
              <a:rPr lang="en" sz="1300"/>
              <a:t>Inner join between “train” and “train_clincal_data” dataset on “visit_id” and “patient_id” columns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1297500" y="393750"/>
            <a:ext cx="36822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Data Preprocessing + EDA (Cont.)</a:t>
            </a:r>
            <a:endParaRPr/>
          </a:p>
        </p:txBody>
      </p:sp>
      <p:sp>
        <p:nvSpPr>
          <p:cNvPr id="183" name="Google Shape;183;p19"/>
          <p:cNvSpPr txBox="1">
            <a:spLocks noGrp="1"/>
          </p:cNvSpPr>
          <p:nvPr>
            <p:ph type="body" idx="1"/>
          </p:nvPr>
        </p:nvSpPr>
        <p:spPr>
          <a:xfrm>
            <a:off x="1297500" y="1567550"/>
            <a:ext cx="3168900" cy="2723700"/>
          </a:xfrm>
          <a:prstGeom prst="rect">
            <a:avLst/>
          </a:prstGeom>
        </p:spPr>
        <p:txBody>
          <a:bodyPr spcFirstLastPara="1" wrap="square" lIns="91425" tIns="91425" rIns="91425" bIns="91425" anchor="t" anchorCtr="0">
            <a:normAutofit/>
          </a:bodyPr>
          <a:lstStyle/>
          <a:p>
            <a:pPr marL="228600" lvl="0" indent="-196850" algn="l" rtl="0">
              <a:lnSpc>
                <a:spcPct val="150000"/>
              </a:lnSpc>
              <a:spcBef>
                <a:spcPts val="1000"/>
              </a:spcBef>
              <a:spcAft>
                <a:spcPts val="0"/>
              </a:spcAft>
              <a:buSzPts val="1300"/>
              <a:buChar char="●"/>
            </a:pPr>
            <a:r>
              <a:rPr lang="en"/>
              <a:t>All UPDRS scores are left skewed with outliers mostly centered on the right</a:t>
            </a:r>
            <a:endParaRPr/>
          </a:p>
          <a:p>
            <a:pPr marL="228600" lvl="0" indent="-196850" algn="l" rtl="0">
              <a:lnSpc>
                <a:spcPct val="150000"/>
              </a:lnSpc>
              <a:spcBef>
                <a:spcPts val="1200"/>
              </a:spcBef>
              <a:spcAft>
                <a:spcPts val="1200"/>
              </a:spcAft>
              <a:buSzPts val="1300"/>
              <a:buChar char="●"/>
            </a:pPr>
            <a:r>
              <a:rPr lang="en"/>
              <a:t>This may show that the most of the patients are not in the severe impairment level</a:t>
            </a:r>
            <a:endParaRPr/>
          </a:p>
        </p:txBody>
      </p:sp>
      <p:pic>
        <p:nvPicPr>
          <p:cNvPr id="184" name="Google Shape;184;p19"/>
          <p:cNvPicPr preferRelativeResize="0"/>
          <p:nvPr/>
        </p:nvPicPr>
        <p:blipFill>
          <a:blip r:embed="rId3">
            <a:alphaModFix/>
          </a:blip>
          <a:stretch>
            <a:fillRect/>
          </a:stretch>
        </p:blipFill>
        <p:spPr>
          <a:xfrm>
            <a:off x="5121275" y="108488"/>
            <a:ext cx="2469325" cy="4926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1297500" y="393750"/>
            <a:ext cx="36822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Data Preprocessing + EDA (Cont.)</a:t>
            </a:r>
            <a:endParaRPr/>
          </a:p>
        </p:txBody>
      </p:sp>
      <p:sp>
        <p:nvSpPr>
          <p:cNvPr id="190" name="Google Shape;190;p20"/>
          <p:cNvSpPr txBox="1">
            <a:spLocks noGrp="1"/>
          </p:cNvSpPr>
          <p:nvPr>
            <p:ph type="body" idx="1"/>
          </p:nvPr>
        </p:nvSpPr>
        <p:spPr>
          <a:xfrm>
            <a:off x="1297500" y="1567550"/>
            <a:ext cx="3086100" cy="1213200"/>
          </a:xfrm>
          <a:prstGeom prst="rect">
            <a:avLst/>
          </a:prstGeom>
        </p:spPr>
        <p:txBody>
          <a:bodyPr spcFirstLastPara="1" wrap="square" lIns="91425" tIns="91425" rIns="91425" bIns="91425" anchor="t" anchorCtr="0">
            <a:normAutofit/>
          </a:bodyPr>
          <a:lstStyle/>
          <a:p>
            <a:pPr marL="228600" lvl="0" indent="-196850" algn="l" rtl="0">
              <a:spcBef>
                <a:spcPts val="0"/>
              </a:spcBef>
              <a:spcAft>
                <a:spcPts val="0"/>
              </a:spcAft>
              <a:buSzPts val="1300"/>
              <a:buChar char="●"/>
            </a:pPr>
            <a:r>
              <a:rPr lang="en"/>
              <a:t>Highest correlation score is between UPDRS_2 and UPDRS_3</a:t>
            </a:r>
            <a:endParaRPr/>
          </a:p>
          <a:p>
            <a:pPr marL="228600" lvl="0" indent="-196850" algn="l" rtl="0">
              <a:spcBef>
                <a:spcPts val="0"/>
              </a:spcBef>
              <a:spcAft>
                <a:spcPts val="0"/>
              </a:spcAft>
              <a:buSzPts val="1300"/>
              <a:buChar char="●"/>
            </a:pPr>
            <a:r>
              <a:rPr lang="en"/>
              <a:t>Lowest correlation score is between UPDRS_4 and UPDRS_3 </a:t>
            </a:r>
            <a:endParaRPr/>
          </a:p>
        </p:txBody>
      </p:sp>
      <p:pic>
        <p:nvPicPr>
          <p:cNvPr id="191" name="Google Shape;191;p20"/>
          <p:cNvPicPr preferRelativeResize="0"/>
          <p:nvPr/>
        </p:nvPicPr>
        <p:blipFill>
          <a:blip r:embed="rId3">
            <a:alphaModFix/>
          </a:blip>
          <a:stretch>
            <a:fillRect/>
          </a:stretch>
        </p:blipFill>
        <p:spPr>
          <a:xfrm>
            <a:off x="5167825" y="122325"/>
            <a:ext cx="3086250" cy="4788226"/>
          </a:xfrm>
          <a:prstGeom prst="rect">
            <a:avLst/>
          </a:prstGeom>
          <a:noFill/>
          <a:ln>
            <a:noFill/>
          </a:ln>
        </p:spPr>
      </p:pic>
      <p:pic>
        <p:nvPicPr>
          <p:cNvPr id="192" name="Google Shape;192;p20"/>
          <p:cNvPicPr preferRelativeResize="0"/>
          <p:nvPr/>
        </p:nvPicPr>
        <p:blipFill>
          <a:blip r:embed="rId4">
            <a:alphaModFix/>
          </a:blip>
          <a:stretch>
            <a:fillRect/>
          </a:stretch>
        </p:blipFill>
        <p:spPr>
          <a:xfrm>
            <a:off x="1297500" y="2780750"/>
            <a:ext cx="2536738" cy="205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297500" y="393750"/>
            <a:ext cx="36822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Data Preprocessing + EDA (Cont.)</a:t>
            </a:r>
            <a:endParaRPr/>
          </a:p>
        </p:txBody>
      </p:sp>
      <p:sp>
        <p:nvSpPr>
          <p:cNvPr id="198" name="Google Shape;198;p21"/>
          <p:cNvSpPr txBox="1">
            <a:spLocks noGrp="1"/>
          </p:cNvSpPr>
          <p:nvPr>
            <p:ph type="body" idx="1"/>
          </p:nvPr>
        </p:nvSpPr>
        <p:spPr>
          <a:xfrm>
            <a:off x="1297500" y="1567550"/>
            <a:ext cx="3503700" cy="2601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UPDRS scores with medication status has shown that the ones without missing record are similarly distributed</a:t>
            </a:r>
            <a:endParaRPr/>
          </a:p>
          <a:p>
            <a:pPr marL="457200" lvl="0" indent="-311150" algn="l" rtl="0">
              <a:spcBef>
                <a:spcPts val="0"/>
              </a:spcBef>
              <a:spcAft>
                <a:spcPts val="0"/>
              </a:spcAft>
              <a:buSzPts val="1300"/>
              <a:buChar char="●"/>
            </a:pPr>
            <a:r>
              <a:rPr lang="en"/>
              <a:t>UPDRS scores with medication status has shown that the ones with missing record (or Null values) are centered to the far left. </a:t>
            </a:r>
            <a:endParaRPr/>
          </a:p>
          <a:p>
            <a:pPr marL="0" lvl="0" indent="0" algn="l" rtl="0">
              <a:spcBef>
                <a:spcPts val="1200"/>
              </a:spcBef>
              <a:spcAft>
                <a:spcPts val="1200"/>
              </a:spcAft>
              <a:buNone/>
            </a:pPr>
            <a:endParaRPr/>
          </a:p>
        </p:txBody>
      </p:sp>
      <p:pic>
        <p:nvPicPr>
          <p:cNvPr id="199" name="Google Shape;199;p21"/>
          <p:cNvPicPr preferRelativeResize="0"/>
          <p:nvPr/>
        </p:nvPicPr>
        <p:blipFill>
          <a:blip r:embed="rId3">
            <a:alphaModFix/>
          </a:blip>
          <a:stretch>
            <a:fillRect/>
          </a:stretch>
        </p:blipFill>
        <p:spPr>
          <a:xfrm>
            <a:off x="5043600" y="623188"/>
            <a:ext cx="3859500" cy="3897117"/>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1641</Words>
  <Application>Microsoft Office PowerPoint</Application>
  <PresentationFormat>On-screen Show (16:9)</PresentationFormat>
  <Paragraphs>101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Roboto</vt:lpstr>
      <vt:lpstr>Montserrat</vt:lpstr>
      <vt:lpstr>Arial</vt:lpstr>
      <vt:lpstr>Lato</vt:lpstr>
      <vt:lpstr>Focus</vt:lpstr>
      <vt:lpstr>AMP®-Parkinson's Disease Progression Prediction </vt:lpstr>
      <vt:lpstr>Agenda</vt:lpstr>
      <vt:lpstr>Introduction</vt:lpstr>
      <vt:lpstr>Data Background</vt:lpstr>
      <vt:lpstr>Data Preprocessing + EDA</vt:lpstr>
      <vt:lpstr>Data Preprocessing + EDA (Cont.)</vt:lpstr>
      <vt:lpstr>Data Preprocessing + EDA (Cont.)</vt:lpstr>
      <vt:lpstr>Data Preprocessing + EDA (Cont.)</vt:lpstr>
      <vt:lpstr>Data Preprocessing + EDA (Cont.)</vt:lpstr>
      <vt:lpstr>Data Preprocessing + EDA (Cont.)</vt:lpstr>
      <vt:lpstr>Data Preprocessing + EDA (Cont.)</vt:lpstr>
      <vt:lpstr>Methodology</vt:lpstr>
      <vt:lpstr>Results</vt:lpstr>
      <vt:lpstr>LSTM_Model performance</vt:lpstr>
      <vt:lpstr>LightGB Model performance</vt:lpstr>
      <vt:lpstr>M5 Prime Model performance</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AMP®-Parkinson's Disease Progression Prediction </dc:title>
  <cp:lastModifiedBy>Mogili, Shiva</cp:lastModifiedBy>
  <cp:revision>3</cp:revision>
  <dcterms:modified xsi:type="dcterms:W3CDTF">2023-05-02T06:09:31Z</dcterms:modified>
</cp:coreProperties>
</file>