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6" y="-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A389-B997-49BB-8FDC-B975B235B0B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D46D4-E947-4781-B11B-35520C1D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D46D4-E947-4781-B11B-35520C1DFD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1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0330" y="1806702"/>
            <a:ext cx="691133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SHIVARJUN U 20191CSE0560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CE42-1E22-4915-A747-0DA2CDA3EE63}" type="datetime1">
              <a:rPr lang="en-US" smtClean="0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SHIVARJUN U 20191CSE0560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39BD-77F1-4FC1-BF56-700B8B33F6AA}" type="datetime1">
              <a:rPr lang="en-US" smtClean="0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SHIVARJUN U 20191CSE0560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905E3-3A1A-4A8F-99C1-F87BAD32DD46}" type="datetime1">
              <a:rPr lang="en-US" smtClean="0"/>
              <a:t>10/31/2021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SHIVARJUN U 20191CSE0560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B2A7-5392-4699-8EEC-3DD702BDA74E}" type="datetime1">
              <a:rPr lang="en-US" smtClean="0"/>
              <a:t>10/31/2021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SHIVARJUN U 20191CSE0560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AC10-A82E-4962-8A01-79DFED6110A8}" type="datetime1">
              <a:rPr lang="en-US" smtClean="0"/>
              <a:t>10/31/2021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8839" y="228726"/>
            <a:ext cx="10434320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120" cy="352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SHIVARJUN U 20191CSE0560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FE70-0C1A-4B8A-A987-08607983B5EA}" type="datetime1">
              <a:rPr lang="en-US" smtClean="0"/>
              <a:t>10/31/2021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Cyberbullying</a:t>
            </a:r>
            <a:r>
              <a:rPr u="none" spc="-245" dirty="0"/>
              <a:t> </a:t>
            </a:r>
            <a:r>
              <a:rPr u="none" spc="95" dirty="0"/>
              <a:t>case</a:t>
            </a:r>
            <a:r>
              <a:rPr u="none" spc="-265" dirty="0"/>
              <a:t> </a:t>
            </a:r>
            <a:r>
              <a:rPr u="none" spc="-70" dirty="0" smtClean="0"/>
              <a:t>study</a:t>
            </a:r>
            <a:endParaRPr u="none" spc="-7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955" y="3095955"/>
            <a:ext cx="9541510" cy="9361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1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W</a:t>
            </a:r>
            <a:r>
              <a:rPr sz="6000" spc="-6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h</a:t>
            </a:r>
            <a:r>
              <a:rPr sz="6000" spc="-9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a</a:t>
            </a:r>
            <a:r>
              <a:rPr sz="6000" spc="-260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t</a:t>
            </a:r>
            <a:r>
              <a:rPr sz="6000" spc="-32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 </a:t>
            </a:r>
            <a:r>
              <a:rPr sz="6000" spc="-180" dirty="0" smtClean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i</a:t>
            </a:r>
            <a:r>
              <a:rPr sz="6000" spc="-260" dirty="0" smtClean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t</a:t>
            </a:r>
            <a:r>
              <a:rPr lang="en-US" sz="6000" spc="-260" dirty="0" smtClean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 is</a:t>
            </a:r>
            <a:r>
              <a:rPr lang="en-US" sz="6000" spc="-300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 </a:t>
            </a:r>
            <a:r>
              <a:rPr sz="6000" spc="-60" dirty="0" smtClean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an</a:t>
            </a:r>
            <a:r>
              <a:rPr sz="6000" dirty="0" smtClean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d</a:t>
            </a:r>
            <a:r>
              <a:rPr sz="6000" spc="-305" dirty="0" smtClean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 </a:t>
            </a:r>
            <a:r>
              <a:rPr sz="6000" spc="-140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h</a:t>
            </a:r>
            <a:r>
              <a:rPr sz="6000" spc="-13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o</a:t>
            </a:r>
            <a:r>
              <a:rPr sz="6000" spc="-23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w</a:t>
            </a:r>
            <a:r>
              <a:rPr sz="6000" spc="-29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 t</a:t>
            </a:r>
            <a:r>
              <a:rPr sz="6000" spc="-30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o</a:t>
            </a:r>
            <a:r>
              <a:rPr sz="6000" spc="-30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 </a:t>
            </a:r>
            <a:r>
              <a:rPr sz="6000" spc="-7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s</a:t>
            </a:r>
            <a:r>
              <a:rPr sz="6000" spc="-9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t</a:t>
            </a:r>
            <a:r>
              <a:rPr sz="6000" spc="-3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o</a:t>
            </a:r>
            <a:r>
              <a:rPr sz="6000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p</a:t>
            </a:r>
            <a:r>
              <a:rPr sz="6000" spc="-30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 </a:t>
            </a:r>
            <a:r>
              <a:rPr sz="6000" spc="-204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i</a:t>
            </a:r>
            <a:r>
              <a:rPr sz="6000" spc="-260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t</a:t>
            </a:r>
            <a:r>
              <a:rPr sz="6000" spc="-30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 </a:t>
            </a:r>
            <a:r>
              <a:rPr sz="6000" spc="155" dirty="0">
                <a:uFill>
                  <a:solidFill>
                    <a:srgbClr val="385622"/>
                  </a:solidFill>
                </a:uFill>
                <a:latin typeface="Tahoma"/>
                <a:cs typeface="Tahoma"/>
              </a:rPr>
              <a:t>?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-76200" y="6476999"/>
            <a:ext cx="12268200" cy="381001"/>
          </a:xfrm>
        </p:spPr>
        <p:txBody>
          <a:bodyPr/>
          <a:lstStyle/>
          <a:p>
            <a:r>
              <a:rPr lang="en-US" dirty="0"/>
              <a:t>SHIVARJUN U                                                                                                                                                                        20191CSE0560</a:t>
            </a:r>
          </a:p>
          <a:p>
            <a:endParaRPr lang="en-US" dirty="0"/>
          </a:p>
        </p:txBody>
      </p:sp>
      <p:pic>
        <p:nvPicPr>
          <p:cNvPr id="2052" name="Picture 4" descr="https://tse2.mm.bing.net/th?id=OIP.93eN81chIsxf4m9SkrmjuwHaEi&amp;pid=Api&amp;P=0&amp;w=264&amp;h=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267200"/>
            <a:ext cx="25146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400" y="212470"/>
            <a:ext cx="2152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spc="-5" dirty="0" smtClean="0">
                <a:solidFill>
                  <a:schemeClr val="accent3"/>
                </a:solidFill>
                <a:uFill>
                  <a:solidFill>
                    <a:srgbClr val="333E50"/>
                  </a:solidFill>
                </a:uFill>
              </a:rPr>
              <a:t>Conclusion</a:t>
            </a:r>
            <a:r>
              <a:rPr lang="en-US" sz="3600" spc="-5" dirty="0" smtClean="0">
                <a:solidFill>
                  <a:schemeClr val="accent3"/>
                </a:solidFill>
                <a:uFill>
                  <a:solidFill>
                    <a:srgbClr val="333E50"/>
                  </a:solidFill>
                </a:uFill>
              </a:rPr>
              <a:t>: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240" y="786510"/>
            <a:ext cx="11033760" cy="292400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345440" indent="-262255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437515" algn="l"/>
                <a:tab pos="438150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Cyber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bullying,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taken </a:t>
            </a:r>
            <a:r>
              <a:rPr sz="2400" spc="-15" dirty="0">
                <a:latin typeface="Calibri"/>
                <a:cs typeface="Calibri"/>
              </a:rPr>
              <a:t>against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this,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huge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Internet.</a:t>
            </a:r>
            <a:r>
              <a:rPr sz="2400" spc="-15" dirty="0">
                <a:latin typeface="Calibri"/>
                <a:cs typeface="Calibri"/>
              </a:rPr>
              <a:t> Lawmakers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discuss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psychiatrists to</a:t>
            </a:r>
            <a:r>
              <a:rPr sz="2400" spc="-20" dirty="0">
                <a:latin typeface="Calibri"/>
                <a:cs typeface="Calibri"/>
              </a:rPr>
              <a:t> make</a:t>
            </a:r>
            <a:r>
              <a:rPr sz="2400" spc="-5" dirty="0">
                <a:latin typeface="Calibri"/>
                <a:cs typeface="Calibri"/>
              </a:rPr>
              <a:t> law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against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cyber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ts val="2415"/>
              </a:lnSpc>
            </a:pPr>
            <a:r>
              <a:rPr sz="2400" spc="-5" dirty="0">
                <a:latin typeface="Calibri"/>
                <a:cs typeface="Calibri"/>
              </a:rPr>
              <a:t>bullying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bullying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</a:t>
            </a:r>
            <a:r>
              <a:rPr sz="2400" dirty="0">
                <a:latin typeface="Calibri"/>
                <a:cs typeface="Calibri"/>
              </a:rPr>
              <a:t> cyber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bullying,</a:t>
            </a:r>
            <a:r>
              <a:rPr sz="2400" spc="-10" dirty="0">
                <a:latin typeface="Calibri"/>
                <a:cs typeface="Calibri"/>
              </a:rPr>
              <a:t> 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endParaRPr sz="2400" dirty="0">
              <a:latin typeface="Calibri"/>
              <a:cs typeface="Calibri"/>
            </a:endParaRPr>
          </a:p>
          <a:p>
            <a:pPr marL="2540" algn="ctr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cyber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crimes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happening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country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laws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81280" marR="67945" lvl="1" indent="80645">
              <a:lnSpc>
                <a:spcPct val="90100"/>
              </a:lnSpc>
              <a:spcBef>
                <a:spcPts val="1664"/>
              </a:spcBef>
              <a:buFont typeface="Wingdings"/>
              <a:buChar char=""/>
              <a:tabLst>
                <a:tab pos="504825" algn="l"/>
                <a:tab pos="505459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laws 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spc="-5" dirty="0">
                <a:latin typeface="Calibri"/>
                <a:cs typeface="Calibri"/>
              </a:rPr>
              <a:t>soon </a:t>
            </a:r>
            <a:r>
              <a:rPr sz="2400" dirty="0">
                <a:latin typeface="Calibri"/>
                <a:cs typeface="Calibri"/>
              </a:rPr>
              <a:t>the victims will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suffer </a:t>
            </a:r>
            <a:r>
              <a:rPr sz="2400" spc="-10" dirty="0">
                <a:latin typeface="Calibri"/>
                <a:cs typeface="Calibri"/>
              </a:rPr>
              <a:t>more. </a:t>
            </a:r>
            <a:r>
              <a:rPr sz="2400" dirty="0">
                <a:latin typeface="Calibri"/>
                <a:cs typeface="Calibri"/>
              </a:rPr>
              <a:t>But as </a:t>
            </a:r>
            <a:r>
              <a:rPr sz="2400" spc="-10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know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precautions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better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aware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positively,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" dirty="0">
                <a:latin typeface="Calibri"/>
                <a:cs typeface="Calibri"/>
              </a:rPr>
              <a:t> social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10" dirty="0">
                <a:latin typeface="Calibri"/>
                <a:cs typeface="Calibri"/>
              </a:rPr>
              <a:t> profiles.</a:t>
            </a:r>
            <a:endParaRPr sz="2400" dirty="0">
              <a:latin typeface="Calibri"/>
              <a:cs typeface="Calibri"/>
            </a:endParaRPr>
          </a:p>
          <a:p>
            <a:pPr marL="1225550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mental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pressures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children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mostly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children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victims.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400" y="6400800"/>
            <a:ext cx="119634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  <p:pic>
        <p:nvPicPr>
          <p:cNvPr id="4100" name="Picture 4" descr="http://ucnj.org/wp-content/uploads/2017/11/cyber-bully-worksh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10516"/>
            <a:ext cx="35782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742" y="1108075"/>
            <a:ext cx="8512658" cy="2344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Statistics:</a:t>
            </a:r>
            <a:endParaRPr sz="32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379158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year,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16%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</a:t>
            </a:r>
            <a:r>
              <a:rPr sz="2400" spc="-5" dirty="0">
                <a:latin typeface="Calibri"/>
                <a:cs typeface="Calibri"/>
              </a:rPr>
              <a:t> school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were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electronically bullied. </a:t>
            </a:r>
            <a:r>
              <a:rPr sz="2400" spc="-35" dirty="0">
                <a:latin typeface="Calibri"/>
                <a:cs typeface="Calibri"/>
              </a:rPr>
              <a:t>However, </a:t>
            </a:r>
            <a:r>
              <a:rPr sz="2400" spc="-5" dirty="0">
                <a:latin typeface="Calibri"/>
                <a:cs typeface="Calibri"/>
              </a:rPr>
              <a:t>Cyber-bullying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not just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epidemic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teenagers.</a:t>
            </a:r>
            <a:r>
              <a:rPr sz="2400" spc="-5" dirty="0" smtClean="0">
                <a:latin typeface="Calibri"/>
                <a:cs typeface="Calibri"/>
              </a:rPr>
              <a:t>6</a:t>
            </a:r>
            <a:r>
              <a:rPr sz="2400" spc="-5" dirty="0">
                <a:latin typeface="Calibri"/>
                <a:cs typeface="Calibri"/>
              </a:rPr>
              <a:t>%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grades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6-12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experienced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cyber-bullying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well.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3361945"/>
            <a:ext cx="3066288" cy="22768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228600" y="6377940"/>
            <a:ext cx="117348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1.staticflickr.com/3/2667/4134953185_7e970222a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10210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400" y="6377940"/>
            <a:ext cx="118872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61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-10" dirty="0">
                <a:solidFill>
                  <a:schemeClr val="accent3"/>
                </a:solidFill>
              </a:rPr>
              <a:t>What</a:t>
            </a:r>
            <a:r>
              <a:rPr sz="4400" u="sng" spc="-25" dirty="0">
                <a:solidFill>
                  <a:schemeClr val="accent3"/>
                </a:solidFill>
              </a:rPr>
              <a:t> </a:t>
            </a:r>
            <a:r>
              <a:rPr sz="4400" u="sng" dirty="0">
                <a:solidFill>
                  <a:schemeClr val="accent3"/>
                </a:solidFill>
              </a:rPr>
              <a:t>is</a:t>
            </a:r>
            <a:r>
              <a:rPr sz="4400" u="sng" spc="-25" dirty="0">
                <a:solidFill>
                  <a:schemeClr val="accent3"/>
                </a:solidFill>
              </a:rPr>
              <a:t> </a:t>
            </a:r>
            <a:r>
              <a:rPr sz="4400" u="sng" spc="-5" dirty="0">
                <a:solidFill>
                  <a:schemeClr val="accent3"/>
                </a:solidFill>
              </a:rPr>
              <a:t>Cyberbullying?</a:t>
            </a:r>
            <a:endParaRPr sz="4400" u="sng" dirty="0">
              <a:solidFill>
                <a:schemeClr val="accent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1504315"/>
            <a:ext cx="10250805" cy="3524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Cyberbullying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cyberharassment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bullying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harassment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electronic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Cyberbullying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cyberharassment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bullying.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increasingly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common, </a:t>
            </a:r>
            <a:r>
              <a:rPr sz="2800" spc="-5" dirty="0">
                <a:latin typeface="Calibri"/>
                <a:cs typeface="Calibri"/>
              </a:rPr>
              <a:t> especially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teenagers,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sphere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expanded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technology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advanced.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Cyberbullying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someone,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typically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teenager,</a:t>
            </a:r>
            <a:r>
              <a:rPr sz="2800" spc="-10" dirty="0">
                <a:latin typeface="Calibri"/>
                <a:cs typeface="Calibri"/>
              </a:rPr>
              <a:t> bullies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harasses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others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particularly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social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media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sites.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Harmful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bullying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behavior 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posting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rumors,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threats,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sexual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remarks,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victims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pejorative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labels.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98741" y="6477000"/>
            <a:ext cx="118872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  <p:pic>
        <p:nvPicPr>
          <p:cNvPr id="3074" name="Picture 2" descr="http://istgrade5.files.wordpress.com/2013/01/cyber-bully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9200"/>
            <a:ext cx="2438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3745"/>
            <a:ext cx="8573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sng" spc="-10" dirty="0">
                <a:solidFill>
                  <a:schemeClr val="accent3"/>
                </a:solidFill>
              </a:rPr>
              <a:t>What</a:t>
            </a:r>
            <a:r>
              <a:rPr sz="4400" u="sng" spc="-5" dirty="0">
                <a:solidFill>
                  <a:schemeClr val="accent3"/>
                </a:solidFill>
              </a:rPr>
              <a:t> </a:t>
            </a:r>
            <a:r>
              <a:rPr sz="4400" u="sng" spc="-15" dirty="0">
                <a:solidFill>
                  <a:schemeClr val="accent3"/>
                </a:solidFill>
              </a:rPr>
              <a:t>are</a:t>
            </a:r>
            <a:r>
              <a:rPr sz="4400" u="sng" spc="-5" dirty="0">
                <a:solidFill>
                  <a:schemeClr val="accent3"/>
                </a:solidFill>
              </a:rPr>
              <a:t> </a:t>
            </a:r>
            <a:r>
              <a:rPr sz="4400" u="sng" dirty="0">
                <a:solidFill>
                  <a:schemeClr val="accent3"/>
                </a:solidFill>
              </a:rPr>
              <a:t>the </a:t>
            </a:r>
            <a:r>
              <a:rPr sz="4400" u="sng" spc="-40" dirty="0">
                <a:solidFill>
                  <a:schemeClr val="accent3"/>
                </a:solidFill>
              </a:rPr>
              <a:t>effects</a:t>
            </a:r>
            <a:r>
              <a:rPr sz="4400" u="sng" spc="-5" dirty="0">
                <a:solidFill>
                  <a:schemeClr val="accent3"/>
                </a:solidFill>
              </a:rPr>
              <a:t> of </a:t>
            </a:r>
            <a:r>
              <a:rPr sz="4400" u="sng" dirty="0">
                <a:solidFill>
                  <a:schemeClr val="accent3"/>
                </a:solidFill>
              </a:rPr>
              <a:t>cyberbullying?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449" y="1066800"/>
            <a:ext cx="10087610" cy="4404411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760730" indent="-2292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bullying happens online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15" dirty="0">
                <a:latin typeface="Calibri"/>
                <a:cs typeface="Calibri"/>
              </a:rPr>
              <a:t>feel </a:t>
            </a:r>
            <a:r>
              <a:rPr sz="2600" dirty="0">
                <a:latin typeface="Calibri"/>
                <a:cs typeface="Calibri"/>
              </a:rPr>
              <a:t>as if </a:t>
            </a:r>
            <a:r>
              <a:rPr sz="2600" spc="-25" dirty="0">
                <a:latin typeface="Calibri"/>
                <a:cs typeface="Calibri"/>
              </a:rPr>
              <a:t>you’re </a:t>
            </a:r>
            <a:r>
              <a:rPr sz="2600" spc="-5" dirty="0">
                <a:latin typeface="Calibri"/>
                <a:cs typeface="Calibri"/>
              </a:rPr>
              <a:t>being </a:t>
            </a:r>
            <a:r>
              <a:rPr sz="2600" spc="-25" dirty="0">
                <a:latin typeface="Calibri"/>
                <a:cs typeface="Calibri"/>
              </a:rPr>
              <a:t>attacked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everywhere,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inside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home.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seem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there’s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endParaRPr sz="2600" dirty="0">
              <a:latin typeface="Calibri"/>
              <a:cs typeface="Calibri"/>
            </a:endParaRPr>
          </a:p>
          <a:p>
            <a:pPr marL="241300">
              <a:lnSpc>
                <a:spcPts val="2500"/>
              </a:lnSpc>
            </a:pPr>
            <a:r>
              <a:rPr sz="2600" spc="-5" dirty="0">
                <a:latin typeface="Calibri"/>
                <a:cs typeface="Calibri"/>
              </a:rPr>
              <a:t>escape.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effects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last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affect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person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many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ways</a:t>
            </a:r>
            <a:r>
              <a:rPr sz="2600" spc="-25" dirty="0" smtClean="0">
                <a:latin typeface="Calibri"/>
                <a:cs typeface="Calibri"/>
              </a:rPr>
              <a:t>:</a:t>
            </a:r>
            <a:endParaRPr sz="315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Mentally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—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feeling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upset,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embarrassed,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stupid,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angry</a:t>
            </a:r>
          </a:p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Emotionally</a:t>
            </a:r>
            <a:r>
              <a:rPr sz="2600" spc="5" dirty="0">
                <a:latin typeface="Calibri"/>
                <a:cs typeface="Calibri"/>
              </a:rPr>
              <a:t> —</a:t>
            </a:r>
            <a:r>
              <a:rPr sz="2600" spc="-10" dirty="0">
                <a:latin typeface="Calibri"/>
                <a:cs typeface="Calibri"/>
              </a:rPr>
              <a:t> feeling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ashamed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losing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interest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things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love</a:t>
            </a:r>
            <a:endParaRPr sz="2600" dirty="0">
              <a:latin typeface="Calibri"/>
              <a:cs typeface="Calibri"/>
            </a:endParaRPr>
          </a:p>
          <a:p>
            <a:pPr marL="241300" marR="122555" indent="-229235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Physically </a:t>
            </a:r>
            <a:r>
              <a:rPr sz="2600" dirty="0">
                <a:latin typeface="Calibri"/>
                <a:cs typeface="Calibri"/>
              </a:rPr>
              <a:t>— </a:t>
            </a:r>
            <a:r>
              <a:rPr sz="2600" spc="-5" dirty="0">
                <a:latin typeface="Calibri"/>
                <a:cs typeface="Calibri"/>
              </a:rPr>
              <a:t>tired (loss of sleep), or </a:t>
            </a:r>
            <a:r>
              <a:rPr sz="2600" spc="-10" dirty="0">
                <a:latin typeface="Calibri"/>
                <a:cs typeface="Calibri"/>
              </a:rPr>
              <a:t>experiencing </a:t>
            </a:r>
            <a:r>
              <a:rPr sz="2600" spc="-15" dirty="0">
                <a:latin typeface="Calibri"/>
                <a:cs typeface="Calibri"/>
              </a:rPr>
              <a:t>symptoms </a:t>
            </a:r>
            <a:r>
              <a:rPr sz="2600" spc="-20" dirty="0">
                <a:latin typeface="Calibri"/>
                <a:cs typeface="Calibri"/>
              </a:rPr>
              <a:t>like </a:t>
            </a:r>
            <a:r>
              <a:rPr sz="2600" spc="-10" dirty="0">
                <a:latin typeface="Calibri"/>
                <a:cs typeface="Calibri"/>
              </a:rPr>
              <a:t>stomach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aches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headaches</a:t>
            </a:r>
            <a:endParaRPr sz="2600" dirty="0">
              <a:latin typeface="Calibri"/>
              <a:cs typeface="Calibri"/>
            </a:endParaRPr>
          </a:p>
          <a:p>
            <a:pPr marL="241300" marR="10795" indent="-229235">
              <a:lnSpc>
                <a:spcPct val="8000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feeling </a:t>
            </a:r>
            <a:r>
              <a:rPr sz="2600" spc="-5" dirty="0">
                <a:latin typeface="Calibri"/>
                <a:cs typeface="Calibri"/>
              </a:rPr>
              <a:t>of being </a:t>
            </a:r>
            <a:r>
              <a:rPr sz="2600" dirty="0">
                <a:latin typeface="Calibri"/>
                <a:cs typeface="Calibri"/>
              </a:rPr>
              <a:t>laughed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harassed by others, can </a:t>
            </a:r>
            <a:r>
              <a:rPr sz="2600" spc="-15" dirty="0">
                <a:latin typeface="Calibri"/>
                <a:cs typeface="Calibri"/>
              </a:rPr>
              <a:t>prevent </a:t>
            </a:r>
            <a:r>
              <a:rPr sz="2600" spc="-5" dirty="0">
                <a:latin typeface="Calibri"/>
                <a:cs typeface="Calibri"/>
              </a:rPr>
              <a:t>people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speaking </a:t>
            </a:r>
            <a:r>
              <a:rPr sz="2600" dirty="0">
                <a:latin typeface="Calibri"/>
                <a:cs typeface="Calibri"/>
              </a:rPr>
              <a:t>up or trying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deal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10" dirty="0">
                <a:latin typeface="Calibri"/>
                <a:cs typeface="Calibri"/>
              </a:rPr>
              <a:t>problem.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extreme </a:t>
            </a:r>
            <a:r>
              <a:rPr sz="2600" spc="-5" dirty="0">
                <a:latin typeface="Calibri"/>
                <a:cs typeface="Calibri"/>
              </a:rPr>
              <a:t>cases, </a:t>
            </a:r>
            <a:r>
              <a:rPr sz="2600" dirty="0">
                <a:latin typeface="Calibri"/>
                <a:cs typeface="Calibri"/>
              </a:rPr>
              <a:t> cyberbullying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people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taking</a:t>
            </a:r>
            <a:r>
              <a:rPr sz="2600" dirty="0">
                <a:latin typeface="Calibri"/>
                <a:cs typeface="Calibri"/>
              </a:rPr>
              <a:t> their</a:t>
            </a:r>
            <a:r>
              <a:rPr sz="2600" spc="-5" dirty="0">
                <a:latin typeface="Calibri"/>
                <a:cs typeface="Calibri"/>
              </a:rPr>
              <a:t> own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lives</a:t>
            </a:r>
            <a:r>
              <a:rPr sz="2600" spc="-5" dirty="0" smtClean="0">
                <a:latin typeface="Calibri"/>
                <a:cs typeface="Calibri"/>
              </a:rPr>
              <a:t>.</a:t>
            </a:r>
            <a:endParaRPr sz="365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00"/>
              </a:lnSpc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Cyberbullying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20" dirty="0">
                <a:latin typeface="Calibri"/>
                <a:cs typeface="Calibri"/>
              </a:rPr>
              <a:t>affect </a:t>
            </a:r>
            <a:r>
              <a:rPr sz="2600" spc="-5" dirty="0">
                <a:latin typeface="Calibri"/>
                <a:cs typeface="Calibri"/>
              </a:rPr>
              <a:t>us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spc="-25" dirty="0">
                <a:latin typeface="Calibri"/>
                <a:cs typeface="Calibri"/>
              </a:rPr>
              <a:t>ways. </a:t>
            </a:r>
            <a:r>
              <a:rPr sz="2600" dirty="0">
                <a:latin typeface="Calibri"/>
                <a:cs typeface="Calibri"/>
              </a:rPr>
              <a:t>But these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5" dirty="0">
                <a:latin typeface="Calibri"/>
                <a:cs typeface="Calibri"/>
              </a:rPr>
              <a:t>overcome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people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regain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10" dirty="0">
                <a:latin typeface="Calibri"/>
                <a:cs typeface="Calibri"/>
              </a:rPr>
              <a:t> confidence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health.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-76200" y="6476999"/>
            <a:ext cx="12268200" cy="457201"/>
          </a:xfrm>
        </p:spPr>
        <p:txBody>
          <a:bodyPr/>
          <a:lstStyle/>
          <a:p>
            <a:r>
              <a:rPr lang="en-US" dirty="0"/>
              <a:t>SHIVARJUN U                                                                                                                                                                        20191CSE0560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228726"/>
            <a:ext cx="1043432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u="sng" spc="-5" dirty="0">
                <a:solidFill>
                  <a:schemeClr val="accent3"/>
                </a:solidFill>
              </a:rPr>
              <a:t>How</a:t>
            </a:r>
            <a:r>
              <a:rPr u="sng" spc="15" dirty="0">
                <a:solidFill>
                  <a:schemeClr val="accent3"/>
                </a:solidFill>
              </a:rPr>
              <a:t> </a:t>
            </a:r>
            <a:r>
              <a:rPr u="sng" dirty="0">
                <a:solidFill>
                  <a:schemeClr val="accent3"/>
                </a:solidFill>
              </a:rPr>
              <a:t>do</a:t>
            </a:r>
            <a:r>
              <a:rPr u="sng" spc="5" dirty="0">
                <a:solidFill>
                  <a:schemeClr val="accent3"/>
                </a:solidFill>
              </a:rPr>
              <a:t> </a:t>
            </a:r>
            <a:r>
              <a:rPr u="sng" spc="-20" dirty="0">
                <a:solidFill>
                  <a:schemeClr val="accent3"/>
                </a:solidFill>
              </a:rPr>
              <a:t>we</a:t>
            </a:r>
            <a:r>
              <a:rPr u="sng" dirty="0">
                <a:solidFill>
                  <a:schemeClr val="accent3"/>
                </a:solidFill>
              </a:rPr>
              <a:t> </a:t>
            </a:r>
            <a:r>
              <a:rPr u="sng" spc="-20" dirty="0">
                <a:solidFill>
                  <a:schemeClr val="accent3"/>
                </a:solidFill>
              </a:rPr>
              <a:t>stop</a:t>
            </a:r>
            <a:r>
              <a:rPr u="sng" dirty="0">
                <a:solidFill>
                  <a:schemeClr val="accent3"/>
                </a:solidFill>
              </a:rPr>
              <a:t> </a:t>
            </a:r>
            <a:r>
              <a:rPr u="sng" spc="-5" dirty="0">
                <a:solidFill>
                  <a:schemeClr val="accent3"/>
                </a:solidFill>
              </a:rPr>
              <a:t>cyberbullying</a:t>
            </a:r>
            <a:r>
              <a:rPr u="sng" spc="-15" dirty="0">
                <a:solidFill>
                  <a:schemeClr val="accent3"/>
                </a:solidFill>
              </a:rPr>
              <a:t> </a:t>
            </a:r>
            <a:r>
              <a:rPr u="sng" dirty="0">
                <a:solidFill>
                  <a:schemeClr val="accent3"/>
                </a:solidFill>
              </a:rPr>
              <a:t>without</a:t>
            </a:r>
            <a:r>
              <a:rPr u="sng" spc="-15" dirty="0">
                <a:solidFill>
                  <a:schemeClr val="accent3"/>
                </a:solidFill>
              </a:rPr>
              <a:t> </a:t>
            </a:r>
            <a:r>
              <a:rPr u="sng" dirty="0">
                <a:solidFill>
                  <a:schemeClr val="accent3"/>
                </a:solidFill>
              </a:rPr>
              <a:t>giving</a:t>
            </a:r>
            <a:r>
              <a:rPr u="sng" spc="5" dirty="0">
                <a:solidFill>
                  <a:schemeClr val="accent3"/>
                </a:solidFill>
              </a:rPr>
              <a:t> </a:t>
            </a:r>
            <a:r>
              <a:rPr u="sng" dirty="0">
                <a:solidFill>
                  <a:schemeClr val="accent3"/>
                </a:solidFill>
              </a:rPr>
              <a:t>up</a:t>
            </a:r>
            <a:r>
              <a:rPr u="sng" spc="5" dirty="0">
                <a:solidFill>
                  <a:schemeClr val="accent3"/>
                </a:solidFill>
              </a:rPr>
              <a:t> </a:t>
            </a:r>
            <a:r>
              <a:rPr u="sng" dirty="0">
                <a:solidFill>
                  <a:schemeClr val="accent3"/>
                </a:solidFill>
              </a:rPr>
              <a:t>access</a:t>
            </a:r>
            <a:r>
              <a:rPr u="sng" spc="-5" dirty="0">
                <a:solidFill>
                  <a:schemeClr val="accent3"/>
                </a:solidFill>
              </a:rPr>
              <a:t> </a:t>
            </a:r>
            <a:r>
              <a:rPr u="sng" spc="-20" dirty="0">
                <a:solidFill>
                  <a:schemeClr val="accent3"/>
                </a:solidFill>
              </a:rPr>
              <a:t>to</a:t>
            </a:r>
            <a:r>
              <a:rPr u="sng" spc="-5" dirty="0">
                <a:solidFill>
                  <a:schemeClr val="accent3"/>
                </a:solidFill>
              </a:rPr>
              <a:t> </a:t>
            </a:r>
            <a:r>
              <a:rPr u="sng" dirty="0">
                <a:solidFill>
                  <a:schemeClr val="accent3"/>
                </a:solidFill>
              </a:rPr>
              <a:t>the </a:t>
            </a:r>
            <a:r>
              <a:rPr u="sng" spc="-705" dirty="0">
                <a:solidFill>
                  <a:schemeClr val="accent3"/>
                </a:solidFill>
              </a:rPr>
              <a:t> </a:t>
            </a:r>
            <a:r>
              <a:rPr u="sng" spc="-10" dirty="0">
                <a:solidFill>
                  <a:schemeClr val="accent3"/>
                </a:solidFill>
              </a:rPr>
              <a:t>Internet?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0612"/>
            <a:ext cx="11358880" cy="393402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15113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Being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online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 so</a:t>
            </a:r>
            <a:r>
              <a:rPr sz="2600" spc="-15" dirty="0">
                <a:latin typeface="Calibri"/>
                <a:cs typeface="Calibri"/>
              </a:rPr>
              <a:t> many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benefits.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However,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many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things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life,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risks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protect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against</a:t>
            </a:r>
            <a:r>
              <a:rPr sz="2600" spc="-10" dirty="0" smtClean="0">
                <a:latin typeface="Calibri"/>
                <a:cs typeface="Calibri"/>
              </a:rPr>
              <a:t>.</a:t>
            </a:r>
            <a:endParaRPr sz="3650" dirty="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experience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cyberbullying,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want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certain apps 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stay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offline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while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give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yourself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recover.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getting </a:t>
            </a:r>
            <a:r>
              <a:rPr sz="2600" spc="-15" dirty="0">
                <a:latin typeface="Calibri"/>
                <a:cs typeface="Calibri"/>
              </a:rPr>
              <a:t>off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Internet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not </a:t>
            </a:r>
            <a:r>
              <a:rPr sz="2600" dirty="0">
                <a:latin typeface="Calibri"/>
                <a:cs typeface="Calibri"/>
              </a:rPr>
              <a:t>a</a:t>
            </a:r>
          </a:p>
          <a:p>
            <a:pPr marL="241300" marR="230504">
              <a:lnSpc>
                <a:spcPct val="80000"/>
              </a:lnSpc>
            </a:pPr>
            <a:r>
              <a:rPr sz="2600" spc="-5" dirty="0">
                <a:latin typeface="Calibri"/>
                <a:cs typeface="Calibri"/>
              </a:rPr>
              <a:t>long-term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solution.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did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nothing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wrong,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why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should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disadvantaged?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20" dirty="0">
                <a:latin typeface="Calibri"/>
                <a:cs typeface="Calibri"/>
              </a:rPr>
              <a:t>may </a:t>
            </a:r>
            <a:r>
              <a:rPr sz="2600" spc="-10" dirty="0">
                <a:latin typeface="Calibri"/>
                <a:cs typeface="Calibri"/>
              </a:rPr>
              <a:t>even </a:t>
            </a:r>
            <a:r>
              <a:rPr sz="2600" spc="-5" dirty="0">
                <a:latin typeface="Calibri"/>
                <a:cs typeface="Calibri"/>
              </a:rPr>
              <a:t>send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bullies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wrong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dirty="0">
                <a:latin typeface="Calibri"/>
                <a:cs typeface="Calibri"/>
              </a:rPr>
              <a:t>— </a:t>
            </a:r>
            <a:r>
              <a:rPr sz="2600" spc="-10" dirty="0">
                <a:latin typeface="Calibri"/>
                <a:cs typeface="Calibri"/>
              </a:rPr>
              <a:t>encouraging </a:t>
            </a:r>
            <a:r>
              <a:rPr sz="2600" dirty="0">
                <a:latin typeface="Calibri"/>
                <a:cs typeface="Calibri"/>
              </a:rPr>
              <a:t>their </a:t>
            </a:r>
            <a:r>
              <a:rPr sz="2600" spc="-5" dirty="0">
                <a:latin typeface="Calibri"/>
                <a:cs typeface="Calibri"/>
              </a:rPr>
              <a:t>unacceptable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behavior</a:t>
            </a:r>
            <a:r>
              <a:rPr sz="2600" spc="-40" dirty="0" smtClean="0">
                <a:latin typeface="Calibri"/>
                <a:cs typeface="Calibri"/>
              </a:rPr>
              <a:t>.</a:t>
            </a:r>
            <a:endParaRPr sz="3650" dirty="0">
              <a:latin typeface="Calibri"/>
              <a:cs typeface="Calibri"/>
            </a:endParaRPr>
          </a:p>
          <a:p>
            <a:pPr marL="241300" marR="250825" indent="-2286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5" dirty="0">
                <a:latin typeface="Calibri"/>
                <a:cs typeface="Calibri"/>
              </a:rPr>
              <a:t>want </a:t>
            </a:r>
            <a:r>
              <a:rPr sz="2600" dirty="0">
                <a:latin typeface="Calibri"/>
                <a:cs typeface="Calibri"/>
              </a:rPr>
              <a:t>cyberbullying </a:t>
            </a:r>
            <a:r>
              <a:rPr sz="2600" spc="-15" dirty="0">
                <a:latin typeface="Calibri"/>
                <a:cs typeface="Calibri"/>
              </a:rPr>
              <a:t>to stop, </a:t>
            </a:r>
            <a:r>
              <a:rPr sz="2600" dirty="0">
                <a:latin typeface="Calibri"/>
                <a:cs typeface="Calibri"/>
              </a:rPr>
              <a:t>which is </a:t>
            </a:r>
            <a:r>
              <a:rPr sz="2600" spc="-5" dirty="0">
                <a:latin typeface="Calibri"/>
                <a:cs typeface="Calibri"/>
              </a:rPr>
              <a:t>one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reasons reporting </a:t>
            </a:r>
            <a:r>
              <a:rPr sz="2600" dirty="0">
                <a:latin typeface="Calibri"/>
                <a:cs typeface="Calibri"/>
              </a:rPr>
              <a:t> cyberbullying is </a:t>
            </a:r>
            <a:r>
              <a:rPr sz="2600" spc="-5" dirty="0">
                <a:latin typeface="Calibri"/>
                <a:cs typeface="Calibri"/>
              </a:rPr>
              <a:t>so important. </a:t>
            </a:r>
            <a:r>
              <a:rPr sz="2600" dirty="0">
                <a:latin typeface="Calibri"/>
                <a:cs typeface="Calibri"/>
              </a:rPr>
              <a:t>But </a:t>
            </a:r>
            <a:r>
              <a:rPr sz="2600" spc="-10" dirty="0">
                <a:latin typeface="Calibri"/>
                <a:cs typeface="Calibri"/>
              </a:rPr>
              <a:t>creating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Internet </a:t>
            </a:r>
            <a:r>
              <a:rPr sz="2600" spc="-15" dirty="0">
                <a:latin typeface="Calibri"/>
                <a:cs typeface="Calibri"/>
              </a:rPr>
              <a:t>we want </a:t>
            </a:r>
            <a:r>
              <a:rPr sz="2600" spc="-5" dirty="0">
                <a:latin typeface="Calibri"/>
                <a:cs typeface="Calibri"/>
              </a:rPr>
              <a:t>goes </a:t>
            </a:r>
            <a:r>
              <a:rPr sz="2600" spc="-15" dirty="0">
                <a:latin typeface="Calibri"/>
                <a:cs typeface="Calibri"/>
              </a:rPr>
              <a:t>beyond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bullying.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We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thoughtful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share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say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hurt </a:t>
            </a:r>
            <a:r>
              <a:rPr sz="2600" spc="-10" dirty="0">
                <a:latin typeface="Calibri"/>
                <a:cs typeface="Calibri"/>
              </a:rPr>
              <a:t>others.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We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kind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one</a:t>
            </a:r>
            <a:r>
              <a:rPr sz="2600" dirty="0">
                <a:latin typeface="Calibri"/>
                <a:cs typeface="Calibri"/>
              </a:rPr>
              <a:t> another</a:t>
            </a:r>
            <a:r>
              <a:rPr sz="2600" spc="-5" dirty="0">
                <a:latin typeface="Calibri"/>
                <a:cs typeface="Calibri"/>
              </a:rPr>
              <a:t> online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life.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It's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of us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400" y="6377940"/>
            <a:ext cx="118872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  <p:pic>
        <p:nvPicPr>
          <p:cNvPr id="5" name="Picture 2" descr="https://tse2.mm.bing.net/th?id=OIP.JWc4shpF_CP84a54Frk9PQHaIi&amp;pid=Api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53000"/>
            <a:ext cx="28670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788" y="351602"/>
            <a:ext cx="11503025" cy="531555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b="1" spc="-1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Facebook/Instagram:</a:t>
            </a:r>
            <a:endParaRPr sz="20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 marL="590550" marR="71120" indent="-393700" algn="just">
              <a:lnSpc>
                <a:spcPct val="70000"/>
              </a:lnSpc>
              <a:spcBef>
                <a:spcPts val="994"/>
              </a:spcBef>
              <a:buFont typeface="Calibri"/>
              <a:buAutoNum type="arabicPeriod"/>
              <a:tabLst>
                <a:tab pos="654685" algn="l"/>
              </a:tabLst>
            </a:pPr>
            <a:r>
              <a:rPr dirty="0"/>
              <a:t>	</a:t>
            </a:r>
            <a:r>
              <a:rPr sz="2000" spc="-10" dirty="0">
                <a:latin typeface="Calibri"/>
                <a:cs typeface="Calibri"/>
              </a:rPr>
              <a:t>Keeping Instagram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Facebook </a:t>
            </a:r>
            <a:r>
              <a:rPr sz="2000" spc="-20" dirty="0">
                <a:latin typeface="Calibri"/>
                <a:cs typeface="Calibri"/>
              </a:rPr>
              <a:t>safe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positive </a:t>
            </a:r>
            <a:r>
              <a:rPr sz="2000" spc="-5" dirty="0">
                <a:latin typeface="Calibri"/>
                <a:cs typeface="Calibri"/>
              </a:rPr>
              <a:t>places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self-expression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important to </a:t>
            </a:r>
            <a:r>
              <a:rPr sz="2000" dirty="0">
                <a:latin typeface="Calibri"/>
                <a:cs typeface="Calibri"/>
              </a:rPr>
              <a:t>us </a:t>
            </a:r>
            <a:r>
              <a:rPr sz="2000" spc="-5" dirty="0">
                <a:latin typeface="Calibri"/>
                <a:cs typeface="Calibri"/>
              </a:rPr>
              <a:t>-- people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 only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comfortable </a:t>
            </a:r>
            <a:r>
              <a:rPr sz="2000" spc="-5" dirty="0">
                <a:latin typeface="Calibri"/>
                <a:cs typeface="Calibri"/>
              </a:rPr>
              <a:t>sharing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spc="-15" dirty="0">
                <a:latin typeface="Calibri"/>
                <a:cs typeface="Calibri"/>
              </a:rPr>
              <a:t>feel safe. </a:t>
            </a:r>
            <a:r>
              <a:rPr sz="2000" dirty="0">
                <a:latin typeface="Calibri"/>
                <a:cs typeface="Calibri"/>
              </a:rPr>
              <a:t>But,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know that cyberbullying can </a:t>
            </a:r>
            <a:r>
              <a:rPr sz="2000" spc="-10" dirty="0">
                <a:latin typeface="Calibri"/>
                <a:cs typeface="Calibri"/>
              </a:rPr>
              <a:t>get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20" dirty="0">
                <a:latin typeface="Calibri"/>
                <a:cs typeface="Calibri"/>
              </a:rPr>
              <a:t>way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negative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That’s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Instagram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Facebook,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we’re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committed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fight</a:t>
            </a:r>
            <a:endParaRPr sz="2000" dirty="0">
              <a:latin typeface="Calibri"/>
              <a:cs typeface="Calibri"/>
            </a:endParaRPr>
          </a:p>
          <a:p>
            <a:pPr marL="4886960" algn="just">
              <a:lnSpc>
                <a:spcPts val="1680"/>
              </a:lnSpc>
            </a:pPr>
            <a:r>
              <a:rPr sz="2000" spc="-10" dirty="0">
                <a:latin typeface="Calibri"/>
                <a:cs typeface="Calibri"/>
              </a:rPr>
              <a:t>against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cyberbullying.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libri"/>
              <a:cs typeface="Calibri"/>
            </a:endParaRPr>
          </a:p>
          <a:p>
            <a:pPr marL="505459" indent="-505459">
              <a:lnSpc>
                <a:spcPts val="2039"/>
              </a:lnSpc>
              <a:buAutoNum type="arabicPeriod" startAt="2"/>
              <a:tabLst>
                <a:tab pos="505459" algn="l"/>
                <a:tab pos="735965" algn="l"/>
              </a:tabLst>
            </a:pPr>
            <a:r>
              <a:rPr sz="2000" spc="-30" dirty="0">
                <a:latin typeface="Calibri"/>
                <a:cs typeface="Calibri"/>
              </a:rPr>
              <a:t>We’re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main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prevent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</a:p>
          <a:p>
            <a:pPr marL="732155" marR="212725" algn="ctr">
              <a:lnSpc>
                <a:spcPct val="70000"/>
              </a:lnSpc>
              <a:spcBef>
                <a:spcPts val="360"/>
              </a:spcBef>
            </a:pPr>
            <a:r>
              <a:rPr sz="2000" spc="-5" dirty="0">
                <a:latin typeface="Calibri"/>
                <a:cs typeface="Calibri"/>
              </a:rPr>
              <a:t>seeing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bullying.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dirty="0">
                <a:latin typeface="Calibri"/>
                <a:cs typeface="Calibri"/>
              </a:rPr>
              <a:t> turn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intelligence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technology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automatically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hide bullying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intended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alibri"/>
              <a:cs typeface="Calibri"/>
            </a:endParaRPr>
          </a:p>
          <a:p>
            <a:pPr marL="521970" indent="-471170">
              <a:lnSpc>
                <a:spcPts val="2039"/>
              </a:lnSpc>
              <a:buAutoNum type="arabicPeriod" startAt="3"/>
              <a:tabLst>
                <a:tab pos="508634" algn="l"/>
                <a:tab pos="522605" algn="l"/>
              </a:tabLst>
            </a:pPr>
            <a:r>
              <a:rPr sz="2000" spc="-5" dirty="0">
                <a:latin typeface="Calibri"/>
                <a:cs typeface="Calibri"/>
              </a:rPr>
              <a:t>Second,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we’re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encourage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behavior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giving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</a:t>
            </a:r>
            <a:r>
              <a:rPr sz="2000" spc="-10" dirty="0">
                <a:latin typeface="Calibri"/>
                <a:cs typeface="Calibri"/>
              </a:rPr>
              <a:t> tools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customize</a:t>
            </a:r>
            <a:endParaRPr sz="2000" dirty="0">
              <a:latin typeface="Calibri"/>
              <a:cs typeface="Calibri"/>
            </a:endParaRPr>
          </a:p>
          <a:p>
            <a:pPr marL="660400" marR="144145" algn="ctr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experience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Facebook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Instagram.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Restrict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empower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discreetly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account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still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keeping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-10" dirty="0">
                <a:latin typeface="Calibri"/>
                <a:cs typeface="Calibri"/>
              </a:rPr>
              <a:t> eye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bully</a:t>
            </a:r>
            <a:r>
              <a:rPr sz="2000" spc="-25" dirty="0" smtClean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Twitter:</a:t>
            </a:r>
            <a:endParaRPr sz="20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 marL="594995" lvl="1" indent="-458470">
              <a:lnSpc>
                <a:spcPts val="2039"/>
              </a:lnSpc>
              <a:spcBef>
                <a:spcPts val="275"/>
              </a:spcBef>
              <a:buAutoNum type="arabicPeriod"/>
              <a:tabLst>
                <a:tab pos="594995" algn="l"/>
                <a:tab pos="595630" algn="l"/>
              </a:tabLst>
            </a:pPr>
            <a:r>
              <a:rPr sz="2000" spc="-5" dirty="0">
                <a:latin typeface="Calibri"/>
                <a:cs typeface="Calibri"/>
              </a:rPr>
              <a:t>Since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hundreds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millions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</a:t>
            </a:r>
            <a:r>
              <a:rPr sz="2000" spc="-10" dirty="0">
                <a:latin typeface="Calibri"/>
                <a:cs typeface="Calibri"/>
              </a:rPr>
              <a:t> share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Twitter,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it’s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surprise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agree.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That’s</a:t>
            </a:r>
            <a:endParaRPr sz="2000" dirty="0">
              <a:latin typeface="Calibri"/>
              <a:cs typeface="Calibri"/>
            </a:endParaRPr>
          </a:p>
          <a:p>
            <a:pPr marL="1263650">
              <a:lnSpc>
                <a:spcPts val="2039"/>
              </a:lnSpc>
            </a:pPr>
            <a:r>
              <a:rPr sz="2000" spc="-5" dirty="0">
                <a:latin typeface="Calibri"/>
                <a:cs typeface="Calibri"/>
              </a:rPr>
              <a:t>one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benefits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</a:t>
            </a:r>
            <a:r>
              <a:rPr sz="2000" spc="-10" dirty="0">
                <a:latin typeface="Calibri"/>
                <a:cs typeface="Calibri"/>
              </a:rPr>
              <a:t> we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respectful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disagreements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discussions.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688975" marR="172085" lvl="1" indent="-688975">
              <a:lnSpc>
                <a:spcPct val="70000"/>
              </a:lnSpc>
              <a:spcBef>
                <a:spcPts val="1245"/>
              </a:spcBef>
              <a:buAutoNum type="arabicPeriod" startAt="2"/>
              <a:tabLst>
                <a:tab pos="688975" algn="l"/>
                <a:tab pos="690245" algn="l"/>
              </a:tabLst>
            </a:pP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sometimes,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you’ve </a:t>
            </a:r>
            <a:r>
              <a:rPr sz="2000" spc="-10" dirty="0">
                <a:latin typeface="Calibri"/>
                <a:cs typeface="Calibri"/>
              </a:rPr>
              <a:t>listened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5" dirty="0">
                <a:latin typeface="Calibri"/>
                <a:cs typeface="Calibri"/>
              </a:rPr>
              <a:t>want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hear</a:t>
            </a:r>
            <a:r>
              <a:rPr sz="2000" dirty="0">
                <a:latin typeface="Calibri"/>
                <a:cs typeface="Calibri"/>
              </a:rPr>
              <a:t> them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anymore.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themselves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doesn’t mean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you’re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listen.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0" y="6377940"/>
            <a:ext cx="121158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63245"/>
            <a:ext cx="4819650" cy="6965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>
                <a:solidFill>
                  <a:schemeClr val="accent3"/>
                </a:solidFill>
                <a:uFill>
                  <a:solidFill>
                    <a:srgbClr val="6F2F9F"/>
                  </a:solidFill>
                </a:uFill>
              </a:rPr>
              <a:t>Spotting</a:t>
            </a:r>
            <a:r>
              <a:rPr sz="4400" spc="-130" dirty="0">
                <a:solidFill>
                  <a:schemeClr val="accent3"/>
                </a:solidFill>
                <a:uFill>
                  <a:solidFill>
                    <a:srgbClr val="6F2F9F"/>
                  </a:solidFill>
                </a:uFill>
              </a:rPr>
              <a:t> </a:t>
            </a:r>
            <a:r>
              <a:rPr sz="4400" spc="-30" dirty="0">
                <a:solidFill>
                  <a:schemeClr val="accent3"/>
                </a:solidFill>
                <a:uFill>
                  <a:solidFill>
                    <a:srgbClr val="6F2F9F"/>
                  </a:solidFill>
                </a:uFill>
              </a:rPr>
              <a:t>Cyber</a:t>
            </a:r>
            <a:r>
              <a:rPr sz="4400" spc="-120" dirty="0">
                <a:solidFill>
                  <a:schemeClr val="accent3"/>
                </a:solidFill>
                <a:uFill>
                  <a:solidFill>
                    <a:srgbClr val="6F2F9F"/>
                  </a:solidFill>
                </a:uFill>
              </a:rPr>
              <a:t> </a:t>
            </a:r>
            <a:r>
              <a:rPr sz="4400" spc="-25" dirty="0">
                <a:solidFill>
                  <a:schemeClr val="accent3"/>
                </a:solidFill>
                <a:uFill>
                  <a:solidFill>
                    <a:srgbClr val="6F2F9F"/>
                  </a:solidFill>
                </a:uFill>
              </a:rPr>
              <a:t>Bullies</a:t>
            </a: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542" y="767029"/>
            <a:ext cx="11509375" cy="4975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039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insidious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seriously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abuse,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endParaRPr sz="2000" dirty="0">
              <a:latin typeface="Calibri"/>
              <a:cs typeface="Calibri"/>
            </a:endParaRPr>
          </a:p>
          <a:p>
            <a:pPr marL="241300" marR="90170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libri"/>
                <a:cs typeface="Calibri"/>
              </a:rPr>
              <a:t>though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causes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harm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victims.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internet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millions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25" dirty="0">
                <a:latin typeface="Calibri"/>
                <a:cs typeface="Calibri"/>
              </a:rPr>
              <a:t>ways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bully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public.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advantage,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bullies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anything.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2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internet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pain </a:t>
            </a:r>
            <a:r>
              <a:rPr sz="2000" spc="-10" dirty="0">
                <a:latin typeface="Calibri"/>
                <a:cs typeface="Calibri"/>
              </a:rPr>
              <a:t>inflicted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victims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abuse.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Bullies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therefore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always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people,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nature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amount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cause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other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screen.</a:t>
            </a:r>
            <a:r>
              <a:rPr sz="2000" dirty="0">
                <a:latin typeface="Calibri"/>
                <a:cs typeface="Calibri"/>
              </a:rPr>
              <a:t> Cyber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bullies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get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go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lives,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victims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abuse </a:t>
            </a:r>
            <a:r>
              <a:rPr sz="2000" spc="-10" dirty="0">
                <a:latin typeface="Calibri"/>
                <a:cs typeface="Calibri"/>
              </a:rPr>
              <a:t>feeling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unable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41300" marR="213995" indent="-228600">
              <a:lnSpc>
                <a:spcPct val="70000"/>
              </a:lnSpc>
              <a:spcBef>
                <a:spcPts val="12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victims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killing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themselves,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since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cyberbully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aware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consequences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actions,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keep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bullying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causing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harm.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41300" marR="778510" indent="-228600">
              <a:lnSpc>
                <a:spcPct val="70000"/>
              </a:lnSpc>
              <a:spcBef>
                <a:spcPts val="12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There are </a:t>
            </a:r>
            <a:r>
              <a:rPr sz="2000" dirty="0">
                <a:latin typeface="Calibri"/>
                <a:cs typeface="Calibri"/>
              </a:rPr>
              <a:t>a lot </a:t>
            </a:r>
            <a:r>
              <a:rPr sz="2000" spc="-5" dirty="0">
                <a:latin typeface="Calibri"/>
                <a:cs typeface="Calibri"/>
              </a:rPr>
              <a:t>of videos that show </a:t>
            </a:r>
            <a:r>
              <a:rPr sz="2000" dirty="0">
                <a:latin typeface="Calibri"/>
                <a:cs typeface="Calibri"/>
              </a:rPr>
              <a:t>the true ugly </a:t>
            </a:r>
            <a:r>
              <a:rPr sz="2000" spc="-5" dirty="0">
                <a:latin typeface="Calibri"/>
                <a:cs typeface="Calibri"/>
              </a:rPr>
              <a:t>side of </a:t>
            </a:r>
            <a:r>
              <a:rPr sz="2000" dirty="0">
                <a:latin typeface="Calibri"/>
                <a:cs typeface="Calibri"/>
              </a:rPr>
              <a:t>cyber bullying. </a:t>
            </a:r>
            <a:r>
              <a:rPr sz="2000" spc="-5" dirty="0">
                <a:latin typeface="Calibri"/>
                <a:cs typeface="Calibri"/>
              </a:rPr>
              <a:t>College students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especially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opinionated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tend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35" dirty="0">
                <a:latin typeface="Calibri"/>
                <a:cs typeface="Calibri"/>
              </a:rPr>
              <a:t>filter,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 </a:t>
            </a:r>
            <a:r>
              <a:rPr sz="2000" spc="-5" dirty="0">
                <a:latin typeface="Calibri"/>
                <a:cs typeface="Calibri"/>
              </a:rPr>
              <a:t>causing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else.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41300" marR="170815" indent="-228600">
              <a:lnSpc>
                <a:spcPct val="70000"/>
              </a:lnSpc>
              <a:spcBef>
                <a:spcPts val="12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latin typeface="Calibri"/>
                <a:cs typeface="Calibri"/>
              </a:rPr>
              <a:t>Two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videos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talk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cyber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bullying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college students.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testimonials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encountered</a:t>
            </a:r>
            <a:r>
              <a:rPr sz="2000" dirty="0">
                <a:latin typeface="Calibri"/>
                <a:cs typeface="Calibri"/>
              </a:rPr>
              <a:t> cyber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bullies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still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live </a:t>
            </a:r>
            <a:r>
              <a:rPr sz="2000" spc="-5" dirty="0">
                <a:latin typeface="Calibri"/>
                <a:cs typeface="Calibri"/>
              </a:rPr>
              <a:t> 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haunting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experience.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400" y="6377940"/>
            <a:ext cx="118872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97663"/>
            <a:ext cx="112293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Case</a:t>
            </a:r>
            <a:r>
              <a:rPr sz="3600" spc="-2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Study 1</a:t>
            </a:r>
            <a:r>
              <a:rPr sz="3600" dirty="0">
                <a:solidFill>
                  <a:schemeClr val="accent3"/>
                </a:solidFill>
              </a:rPr>
              <a:t>: </a:t>
            </a:r>
            <a:r>
              <a:rPr lang="en-US" sz="3600" dirty="0" smtClean="0">
                <a:solidFill>
                  <a:schemeClr val="accent3"/>
                </a:solidFill>
              </a:rPr>
              <a:t/>
            </a:r>
            <a:br>
              <a:rPr lang="en-US" sz="3600" dirty="0" smtClean="0">
                <a:solidFill>
                  <a:schemeClr val="accent3"/>
                </a:solidFill>
              </a:rPr>
            </a:br>
            <a:r>
              <a:rPr sz="3600" spc="-10" dirty="0" smtClean="0">
                <a:solidFill>
                  <a:schemeClr val="accent3"/>
                </a:solidFill>
              </a:rPr>
              <a:t>12-year-old</a:t>
            </a:r>
            <a:r>
              <a:rPr sz="3600" spc="5" dirty="0" smtClean="0">
                <a:solidFill>
                  <a:schemeClr val="accent3"/>
                </a:solidFill>
              </a:rPr>
              <a:t> </a:t>
            </a:r>
            <a:r>
              <a:rPr sz="3600" spc="-5" dirty="0">
                <a:solidFill>
                  <a:schemeClr val="accent3"/>
                </a:solidFill>
              </a:rPr>
              <a:t>cyber-bully</a:t>
            </a:r>
            <a:r>
              <a:rPr sz="3600" dirty="0">
                <a:solidFill>
                  <a:schemeClr val="accent3"/>
                </a:solidFill>
              </a:rPr>
              <a:t> victim</a:t>
            </a:r>
            <a:r>
              <a:rPr sz="3600" spc="10" dirty="0">
                <a:solidFill>
                  <a:schemeClr val="accent3"/>
                </a:solidFill>
              </a:rPr>
              <a:t> </a:t>
            </a:r>
            <a:r>
              <a:rPr sz="3600" spc="-10" dirty="0">
                <a:solidFill>
                  <a:schemeClr val="accent3"/>
                </a:solidFill>
              </a:rPr>
              <a:t>commits</a:t>
            </a:r>
            <a:r>
              <a:rPr sz="3600" dirty="0">
                <a:solidFill>
                  <a:schemeClr val="accent3"/>
                </a:solidFill>
              </a:rPr>
              <a:t> suicide.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39" y="1219200"/>
            <a:ext cx="11389995" cy="4439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4160" algn="just">
              <a:lnSpc>
                <a:spcPts val="2160"/>
              </a:lnSpc>
              <a:spcBef>
                <a:spcPts val="5"/>
              </a:spcBef>
            </a:pPr>
            <a:r>
              <a:rPr sz="2000" dirty="0" smtClean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12-year-old Florida </a:t>
            </a:r>
            <a:r>
              <a:rPr sz="2000" dirty="0">
                <a:latin typeface="Calibri"/>
                <a:cs typeface="Calibri"/>
              </a:rPr>
              <a:t>girl has </a:t>
            </a:r>
            <a:r>
              <a:rPr sz="2000" spc="-10" dirty="0">
                <a:latin typeface="Calibri"/>
                <a:cs typeface="Calibri"/>
              </a:rPr>
              <a:t>committed </a:t>
            </a:r>
            <a:r>
              <a:rPr sz="2000" spc="-5" dirty="0">
                <a:latin typeface="Calibri"/>
                <a:cs typeface="Calibri"/>
              </a:rPr>
              <a:t>suicide </a:t>
            </a:r>
            <a:r>
              <a:rPr sz="2000" spc="-10" dirty="0">
                <a:latin typeface="Calibri"/>
                <a:cs typeface="Calibri"/>
              </a:rPr>
              <a:t>after </a:t>
            </a:r>
            <a:r>
              <a:rPr sz="2000" spc="-5" dirty="0">
                <a:latin typeface="Calibri"/>
                <a:cs typeface="Calibri"/>
              </a:rPr>
              <a:t>she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allegedly bullied online by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dirty="0">
                <a:latin typeface="Calibri"/>
                <a:cs typeface="Calibri"/>
              </a:rPr>
              <a:t>than a </a:t>
            </a:r>
            <a:r>
              <a:rPr sz="2000" spc="-15" dirty="0">
                <a:latin typeface="Calibri"/>
                <a:cs typeface="Calibri"/>
              </a:rPr>
              <a:t>dozen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 girls, </a:t>
            </a:r>
            <a:r>
              <a:rPr sz="2000" dirty="0">
                <a:latin typeface="Calibri"/>
                <a:cs typeface="Calibri"/>
              </a:rPr>
              <a:t>and a </a:t>
            </a:r>
            <a:r>
              <a:rPr sz="2000" spc="-10" dirty="0">
                <a:latin typeface="Calibri"/>
                <a:cs typeface="Calibri"/>
              </a:rPr>
              <a:t>sheriff </a:t>
            </a:r>
            <a:r>
              <a:rPr sz="2000" spc="-5" dirty="0">
                <a:latin typeface="Calibri"/>
                <a:cs typeface="Calibri"/>
              </a:rPr>
              <a:t>said </a:t>
            </a:r>
            <a:r>
              <a:rPr sz="2000" spc="-15" dirty="0">
                <a:latin typeface="Calibri"/>
                <a:cs typeface="Calibri"/>
              </a:rPr>
              <a:t>Thursday </a:t>
            </a:r>
            <a:r>
              <a:rPr sz="2000" spc="-5" dirty="0">
                <a:latin typeface="Calibri"/>
                <a:cs typeface="Calibri"/>
              </a:rPr>
              <a:t>that he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investigating </a:t>
            </a:r>
            <a:r>
              <a:rPr sz="2000" spc="-5" dirty="0">
                <a:latin typeface="Calibri"/>
                <a:cs typeface="Calibri"/>
              </a:rPr>
              <a:t>whether he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file charges under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25" dirty="0">
                <a:latin typeface="Calibri"/>
                <a:cs typeface="Calibri"/>
              </a:rPr>
              <a:t>state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law that</a:t>
            </a:r>
            <a:r>
              <a:rPr sz="2000" dirty="0">
                <a:latin typeface="Calibri"/>
                <a:cs typeface="Calibri"/>
              </a:rPr>
              <a:t> deals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cyber-bullying.</a:t>
            </a:r>
          </a:p>
          <a:p>
            <a:pPr marL="12700" marR="6985">
              <a:lnSpc>
                <a:spcPct val="90000"/>
              </a:lnSpc>
              <a:spcBef>
                <a:spcPts val="96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suicides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teens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bullied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anonymous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trolling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Sheriff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Grady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Judd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Rebecca </a:t>
            </a:r>
            <a:r>
              <a:rPr sz="2000" dirty="0">
                <a:latin typeface="Calibri"/>
                <a:cs typeface="Calibri"/>
              </a:rPr>
              <a:t>Ann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Sedwick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jumped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</a:t>
            </a:r>
            <a:r>
              <a:rPr sz="2000" spc="-10" dirty="0">
                <a:latin typeface="Calibri"/>
                <a:cs typeface="Calibri"/>
              </a:rPr>
              <a:t> death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Monday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Lakeland,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Fla.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Investigators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despondent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girls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spc="-10" dirty="0">
                <a:latin typeface="Calibri"/>
                <a:cs typeface="Calibri"/>
              </a:rPr>
              <a:t> posted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hateful </a:t>
            </a:r>
            <a:r>
              <a:rPr sz="2000" spc="-5" dirty="0">
                <a:latin typeface="Calibri"/>
                <a:cs typeface="Calibri"/>
              </a:rPr>
              <a:t> messages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Sedwick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"absolutely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terrorized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social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media," </a:t>
            </a:r>
            <a:r>
              <a:rPr sz="2000" dirty="0">
                <a:latin typeface="Calibri"/>
                <a:cs typeface="Calibri"/>
              </a:rPr>
              <a:t>Judd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said.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Lakeland </a:t>
            </a:r>
            <a:r>
              <a:rPr sz="2000" spc="-5" dirty="0">
                <a:latin typeface="Calibri"/>
                <a:cs typeface="Calibri"/>
              </a:rPr>
              <a:t> Ledger</a:t>
            </a:r>
            <a:r>
              <a:rPr sz="2000" spc="-10" dirty="0">
                <a:latin typeface="Calibri"/>
                <a:cs typeface="Calibri"/>
              </a:rPr>
              <a:t> reported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detectives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social </a:t>
            </a:r>
            <a:r>
              <a:rPr sz="2000" dirty="0">
                <a:latin typeface="Calibri"/>
                <a:cs typeface="Calibri"/>
              </a:rPr>
              <a:t>media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Sedwick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frequently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bullied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messages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"Go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yourself,"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"Why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still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alive?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"Judd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parents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</a:t>
            </a:r>
            <a:r>
              <a:rPr sz="2000" spc="-5" dirty="0">
                <a:latin typeface="Calibri"/>
                <a:cs typeface="Calibri"/>
              </a:rPr>
              <a:t> girls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believed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involved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bullying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cooperated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detectives,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cellphones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laptops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confiscated.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Hesaid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charges </a:t>
            </a: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cyber-stalking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--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filed.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evidence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criminal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offense,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persons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involved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punished,"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Sedwick's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school said</a:t>
            </a:r>
            <a:r>
              <a:rPr sz="2000" dirty="0">
                <a:latin typeface="Calibri"/>
                <a:cs typeface="Calibri"/>
              </a:rPr>
              <a:t> bullying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problem,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reported.</a:t>
            </a:r>
            <a:endParaRPr lang="en-US" sz="2000" dirty="0">
              <a:latin typeface="Calibri"/>
              <a:cs typeface="Calibri"/>
            </a:endParaRPr>
          </a:p>
          <a:p>
            <a:pPr marL="12700" marR="6985">
              <a:lnSpc>
                <a:spcPct val="90000"/>
              </a:lnSpc>
              <a:spcBef>
                <a:spcPts val="965"/>
              </a:spcBef>
            </a:pPr>
            <a:r>
              <a:rPr sz="2000" dirty="0" smtClean="0">
                <a:latin typeface="Calibri"/>
                <a:cs typeface="Calibri"/>
              </a:rPr>
              <a:t>Other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complained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bullying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title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"snitch"</a:t>
            </a:r>
            <a:r>
              <a:rPr sz="2000" dirty="0">
                <a:latin typeface="Calibri"/>
                <a:cs typeface="Calibri"/>
              </a:rPr>
              <a:t> among</a:t>
            </a:r>
            <a:r>
              <a:rPr sz="2000" spc="-15" dirty="0">
                <a:latin typeface="Calibri"/>
                <a:cs typeface="Calibri"/>
              </a:rPr>
              <a:t> fellow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school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authorities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ignored </a:t>
            </a:r>
            <a:r>
              <a:rPr sz="2000" dirty="0">
                <a:latin typeface="Calibri"/>
                <a:cs typeface="Calibri"/>
              </a:rPr>
              <a:t>their concerns.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0" y="6377940"/>
            <a:ext cx="121920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88" y="94869"/>
            <a:ext cx="5017212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Warning</a:t>
            </a:r>
            <a:r>
              <a:rPr spc="-1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signs</a:t>
            </a:r>
            <a:r>
              <a:rPr spc="-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about</a:t>
            </a:r>
            <a:r>
              <a:rPr spc="-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the</a:t>
            </a:r>
            <a:r>
              <a:rPr spc="-1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pc="-10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case</a:t>
            </a:r>
            <a:r>
              <a:rPr lang="en-US" spc="-10" dirty="0" smtClean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:</a:t>
            </a:r>
            <a:endParaRPr spc="-10" dirty="0">
              <a:solidFill>
                <a:schemeClr val="accent3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2710"/>
            <a:ext cx="11567795" cy="4394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6680" marR="100330" algn="ctr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spc="-5" dirty="0">
                <a:latin typeface="Calibri"/>
                <a:cs typeface="Calibri"/>
              </a:rPr>
              <a:t> media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reported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Sedwick's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mother</a:t>
            </a:r>
            <a:r>
              <a:rPr sz="2400" spc="-5" dirty="0">
                <a:latin typeface="Calibri"/>
                <a:cs typeface="Calibri"/>
              </a:rPr>
              <a:t> had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complained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school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officials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had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bullying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report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district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daughter's </a:t>
            </a:r>
            <a:r>
              <a:rPr sz="2400" spc="-5" dirty="0">
                <a:latin typeface="Calibri"/>
                <a:cs typeface="Calibri"/>
              </a:rPr>
              <a:t>death.</a:t>
            </a:r>
            <a:endParaRPr sz="2400">
              <a:latin typeface="Calibri"/>
              <a:cs typeface="Calibri"/>
            </a:endParaRPr>
          </a:p>
          <a:p>
            <a:pPr marL="90170" marR="83820" indent="1905" algn="ctr">
              <a:lnSpc>
                <a:spcPts val="2590"/>
              </a:lnSpc>
              <a:spcBef>
                <a:spcPts val="1015"/>
              </a:spcBef>
            </a:pPr>
            <a:r>
              <a:rPr sz="2400" spc="-20" dirty="0">
                <a:latin typeface="Calibri"/>
                <a:cs typeface="Calibri"/>
              </a:rPr>
              <a:t>Before </a:t>
            </a:r>
            <a:r>
              <a:rPr sz="2400" spc="-5" dirty="0">
                <a:latin typeface="Calibri"/>
                <a:cs typeface="Calibri"/>
              </a:rPr>
              <a:t>her death, Sedwick had searched questions online </a:t>
            </a:r>
            <a:r>
              <a:rPr sz="2400" spc="-15" dirty="0">
                <a:latin typeface="Calibri"/>
                <a:cs typeface="Calibri"/>
              </a:rPr>
              <a:t>related to </a:t>
            </a:r>
            <a:r>
              <a:rPr sz="2400" spc="-5" dirty="0">
                <a:latin typeface="Calibri"/>
                <a:cs typeface="Calibri"/>
              </a:rPr>
              <a:t>suicide, </a:t>
            </a:r>
            <a:r>
              <a:rPr sz="2400" dirty="0">
                <a:latin typeface="Calibri"/>
                <a:cs typeface="Calibri"/>
              </a:rPr>
              <a:t>including </a:t>
            </a:r>
            <a:r>
              <a:rPr sz="2400" spc="-5" dirty="0">
                <a:latin typeface="Calibri"/>
                <a:cs typeface="Calibri"/>
              </a:rPr>
              <a:t>"How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over-the-counter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drugs 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die?"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"How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Advil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die?"Judd said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12-year-old </a:t>
            </a:r>
            <a:r>
              <a:rPr sz="2400" spc="-10" dirty="0">
                <a:latin typeface="Calibri"/>
                <a:cs typeface="Calibri"/>
              </a:rPr>
              <a:t>boy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North </a:t>
            </a:r>
            <a:r>
              <a:rPr sz="2400" spc="-10" dirty="0">
                <a:latin typeface="Calibri"/>
                <a:cs typeface="Calibri"/>
              </a:rPr>
              <a:t>Carolina, </a:t>
            </a:r>
            <a:r>
              <a:rPr sz="2400" dirty="0">
                <a:latin typeface="Calibri"/>
                <a:cs typeface="Calibri"/>
              </a:rPr>
              <a:t>whom </a:t>
            </a:r>
            <a:r>
              <a:rPr sz="2400" spc="-5" dirty="0">
                <a:latin typeface="Calibri"/>
                <a:cs typeface="Calibri"/>
              </a:rPr>
              <a:t>Sedwick </a:t>
            </a:r>
            <a:r>
              <a:rPr sz="2400" dirty="0">
                <a:latin typeface="Calibri"/>
                <a:cs typeface="Calibri"/>
              </a:rPr>
              <a:t>met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spc="-5" dirty="0">
                <a:latin typeface="Calibri"/>
                <a:cs typeface="Calibri"/>
              </a:rPr>
              <a:t>social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media,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knownof </a:t>
            </a:r>
            <a:r>
              <a:rPr sz="2400" dirty="0">
                <a:latin typeface="Calibri"/>
                <a:cs typeface="Calibri"/>
              </a:rPr>
              <a:t>her </a:t>
            </a:r>
            <a:r>
              <a:rPr sz="2400" spc="-5" dirty="0">
                <a:latin typeface="Calibri"/>
                <a:cs typeface="Calibri"/>
              </a:rPr>
              <a:t>plan.</a:t>
            </a:r>
            <a:endParaRPr sz="2400">
              <a:latin typeface="Calibri"/>
              <a:cs typeface="Calibri"/>
            </a:endParaRPr>
          </a:p>
          <a:p>
            <a:pPr marL="135890" marR="56515" algn="ctr">
              <a:lnSpc>
                <a:spcPct val="90000"/>
              </a:lnSpc>
              <a:spcBef>
                <a:spcPts val="965"/>
              </a:spcBef>
            </a:pPr>
            <a:r>
              <a:rPr sz="2400" spc="-5" dirty="0">
                <a:latin typeface="Calibri"/>
                <a:cs typeface="Calibri"/>
              </a:rPr>
              <a:t>Sedwick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5" dirty="0">
                <a:latin typeface="Calibri"/>
                <a:cs typeface="Calibri"/>
              </a:rPr>
              <a:t>hours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death,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saying </a:t>
            </a:r>
            <a:r>
              <a:rPr sz="2400" spc="-5" dirty="0">
                <a:latin typeface="Calibri"/>
                <a:cs typeface="Calibri"/>
              </a:rPr>
              <a:t>she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dead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"I'mjumping,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can't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anymore.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"Judd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said </a:t>
            </a:r>
            <a:r>
              <a:rPr sz="2400" spc="-10" dirty="0">
                <a:latin typeface="Calibri"/>
                <a:cs typeface="Calibri"/>
              </a:rPr>
              <a:t>that detectives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investigate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social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Sedwick might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used, but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some of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countries.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735"/>
              </a:lnSpc>
              <a:spcBef>
                <a:spcPts val="710"/>
              </a:spcBef>
            </a:pPr>
            <a:r>
              <a:rPr sz="2400" spc="-5" dirty="0">
                <a:latin typeface="Calibri"/>
                <a:cs typeface="Calibri"/>
              </a:rPr>
              <a:t>"If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bully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somebody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it's </a:t>
            </a:r>
            <a:r>
              <a:rPr sz="2400" spc="-10" dirty="0">
                <a:latin typeface="Calibri"/>
                <a:cs typeface="Calibri"/>
              </a:rPr>
              <a:t>reported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credible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will</a:t>
            </a:r>
            <a:endParaRPr sz="2400">
              <a:latin typeface="Calibri"/>
              <a:cs typeface="Calibri"/>
            </a:endParaRPr>
          </a:p>
          <a:p>
            <a:pPr marL="1270" algn="ctr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charge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you,"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400" y="6377940"/>
            <a:ext cx="118872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9186"/>
            <a:ext cx="791718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Case</a:t>
            </a:r>
            <a:r>
              <a:rPr sz="2800" b="1" spc="-7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b="1" spc="-1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study</a:t>
            </a:r>
            <a:r>
              <a:rPr sz="2800" b="1" spc="-7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b="1" spc="-1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</a:rPr>
              <a:t>2</a:t>
            </a:r>
            <a:r>
              <a:rPr sz="2800" b="1" spc="-10" dirty="0">
                <a:solidFill>
                  <a:schemeClr val="accent3"/>
                </a:solidFill>
              </a:rPr>
              <a:t>:</a:t>
            </a:r>
            <a:r>
              <a:rPr sz="2800" b="1" spc="5" dirty="0">
                <a:solidFill>
                  <a:schemeClr val="accent3"/>
                </a:solidFill>
              </a:rPr>
              <a:t> </a:t>
            </a:r>
            <a:r>
              <a:rPr lang="en-US" sz="2800" b="1" spc="5" dirty="0" smtClean="0">
                <a:solidFill>
                  <a:schemeClr val="accent3"/>
                </a:solidFill>
              </a:rPr>
              <a:t/>
            </a:r>
            <a:br>
              <a:rPr lang="en-US" sz="2800" b="1" spc="5" dirty="0" smtClean="0">
                <a:solidFill>
                  <a:schemeClr val="accent3"/>
                </a:solidFill>
              </a:rPr>
            </a:br>
            <a:r>
              <a:rPr lang="en-US" sz="2800" b="1" spc="-5" dirty="0" smtClean="0">
                <a:solidFill>
                  <a:schemeClr val="accent3"/>
                </a:solidFill>
              </a:rPr>
              <a:t>M</a:t>
            </a:r>
            <a:r>
              <a:rPr sz="2800" b="1" spc="-5" dirty="0" smtClean="0">
                <a:solidFill>
                  <a:schemeClr val="accent3"/>
                </a:solidFill>
              </a:rPr>
              <a:t>other</a:t>
            </a:r>
            <a:r>
              <a:rPr sz="2800" b="1" spc="-10" dirty="0" smtClean="0">
                <a:solidFill>
                  <a:schemeClr val="accent3"/>
                </a:solidFill>
              </a:rPr>
              <a:t> </a:t>
            </a:r>
            <a:r>
              <a:rPr sz="2800" b="1" spc="-15" dirty="0">
                <a:solidFill>
                  <a:schemeClr val="accent3"/>
                </a:solidFill>
              </a:rPr>
              <a:t>discovered</a:t>
            </a:r>
            <a:r>
              <a:rPr sz="2800" b="1" spc="-5" dirty="0">
                <a:solidFill>
                  <a:schemeClr val="accent3"/>
                </a:solidFill>
              </a:rPr>
              <a:t> </a:t>
            </a:r>
            <a:r>
              <a:rPr sz="2800" b="1" dirty="0">
                <a:solidFill>
                  <a:schemeClr val="accent3"/>
                </a:solidFill>
              </a:rPr>
              <a:t>her </a:t>
            </a:r>
            <a:r>
              <a:rPr sz="2800" b="1" spc="-10" dirty="0">
                <a:solidFill>
                  <a:schemeClr val="accent3"/>
                </a:solidFill>
              </a:rPr>
              <a:t>daughter </a:t>
            </a:r>
            <a:r>
              <a:rPr sz="2800" b="1" dirty="0">
                <a:solidFill>
                  <a:schemeClr val="accent3"/>
                </a:solidFill>
              </a:rPr>
              <a:t>hanging in</a:t>
            </a:r>
            <a:r>
              <a:rPr sz="2800" b="1" spc="-20" dirty="0">
                <a:solidFill>
                  <a:schemeClr val="accent3"/>
                </a:solidFill>
              </a:rPr>
              <a:t> </a:t>
            </a:r>
            <a:r>
              <a:rPr sz="2800" b="1" dirty="0">
                <a:solidFill>
                  <a:schemeClr val="accent3"/>
                </a:solidFill>
              </a:rPr>
              <a:t>a </a:t>
            </a:r>
            <a:r>
              <a:rPr sz="2800" b="1" spc="-10" dirty="0">
                <a:solidFill>
                  <a:schemeClr val="accent3"/>
                </a:solidFill>
              </a:rPr>
              <a:t>closet.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914400"/>
            <a:ext cx="11695430" cy="50615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065" marR="5080" indent="-635" algn="ctr">
              <a:lnSpc>
                <a:spcPct val="90000"/>
              </a:lnSpc>
              <a:spcBef>
                <a:spcPts val="430"/>
              </a:spcBef>
              <a:tabLst>
                <a:tab pos="9662160" algn="l"/>
              </a:tabLst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October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16,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2006,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discovered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daughter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hanging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closet.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victim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13-year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Megan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Meier.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(ABC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NEWS)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Months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death,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Megan</a:t>
            </a:r>
            <a:r>
              <a:rPr sz="2800" spc="-5" dirty="0">
                <a:latin typeface="Calibri"/>
                <a:cs typeface="Calibri"/>
              </a:rPr>
              <a:t> had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depression.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Megan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self-esteem,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10" dirty="0">
                <a:latin typeface="Calibri"/>
                <a:cs typeface="Calibri"/>
              </a:rPr>
              <a:t> happy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friend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16-year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MySpace.	</a:t>
            </a:r>
            <a:r>
              <a:rPr sz="2800" spc="-10" dirty="0">
                <a:latin typeface="Calibri"/>
                <a:cs typeface="Calibri"/>
              </a:rPr>
              <a:t>She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began </a:t>
            </a:r>
            <a:r>
              <a:rPr sz="2800" spc="-10" dirty="0">
                <a:latin typeface="Calibri"/>
                <a:cs typeface="Calibri"/>
              </a:rPr>
              <a:t> talking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boy,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claimed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homeschooled.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Soon,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compliments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turned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cyber-bulling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Megan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“fat”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“slut</a:t>
            </a:r>
            <a:r>
              <a:rPr sz="2800" spc="-40" dirty="0" smtClean="0">
                <a:latin typeface="Calibri"/>
                <a:cs typeface="Calibri"/>
              </a:rPr>
              <a:t>”.</a:t>
            </a:r>
            <a:r>
              <a:rPr sz="2800" spc="-5" dirty="0" smtClean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ABC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NEWS)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few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weeks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35" dirty="0">
                <a:latin typeface="Calibri"/>
                <a:cs typeface="Calibri"/>
              </a:rPr>
              <a:t>Megan’s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death,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family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Megan </a:t>
            </a:r>
            <a:r>
              <a:rPr sz="2800" spc="-10" dirty="0">
                <a:latin typeface="Calibri"/>
                <a:cs typeface="Calibri"/>
              </a:rPr>
              <a:t> had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talking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neighborhood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bully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Megan.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charged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crime,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Meiers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seeking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justice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(ABC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NEWS)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Megan</a:t>
            </a:r>
            <a:r>
              <a:rPr sz="2800" spc="-5" dirty="0">
                <a:latin typeface="Calibri"/>
                <a:cs typeface="Calibri"/>
              </a:rPr>
              <a:t> Meier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Foundation.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mission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foundation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help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raise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awareness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bullying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cyber-bullying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children’s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daily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400" y="6377940"/>
            <a:ext cx="11963400" cy="276999"/>
          </a:xfrm>
        </p:spPr>
        <p:txBody>
          <a:bodyPr/>
          <a:lstStyle/>
          <a:p>
            <a:r>
              <a:rPr lang="en-US" dirty="0" smtClean="0"/>
              <a:t>SHIVARJUN U                                                                                                                                                                              20191CSE0560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1286</Words>
  <Application>Microsoft Office PowerPoint</Application>
  <PresentationFormat>Custom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Cyberbullying case study</vt:lpstr>
      <vt:lpstr>What is Cyberbullying?</vt:lpstr>
      <vt:lpstr>What are the effects of cyberbullying?</vt:lpstr>
      <vt:lpstr>How do we stop cyberbullying without giving up access to the  Internet?</vt:lpstr>
      <vt:lpstr>PowerPoint Presentation</vt:lpstr>
      <vt:lpstr>Spotting Cyber Bullies</vt:lpstr>
      <vt:lpstr>Case Study 1:  12-year-old cyber-bully victim commits suicide.</vt:lpstr>
      <vt:lpstr>Warning signs about the case:</vt:lpstr>
      <vt:lpstr>Case study 2:  Mother discovered her daughter hanging in a closet.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 case study:  What is it and how to stop it ?</dc:title>
  <dc:creator>Preetham eswar</dc:creator>
  <cp:lastModifiedBy>ARJUN</cp:lastModifiedBy>
  <cp:revision>5</cp:revision>
  <dcterms:created xsi:type="dcterms:W3CDTF">2021-10-31T12:07:37Z</dcterms:created>
  <dcterms:modified xsi:type="dcterms:W3CDTF">2021-10-31T12:42:34Z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2021-10-31T00:00:00Z</vt:filetime>
  </property>
</Properties>
</file>