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3" r:id="rId1"/>
  </p:sldMasterIdLst>
  <p:notesMasterIdLst>
    <p:notesMasterId r:id="rId56"/>
  </p:notesMasterIdLst>
  <p:handoutMasterIdLst>
    <p:handoutMasterId r:id="rId57"/>
  </p:handoutMasterIdLst>
  <p:sldIdLst>
    <p:sldId id="256" r:id="rId2"/>
    <p:sldId id="257" r:id="rId3"/>
    <p:sldId id="306" r:id="rId4"/>
    <p:sldId id="267" r:id="rId5"/>
    <p:sldId id="268" r:id="rId6"/>
    <p:sldId id="282" r:id="rId7"/>
    <p:sldId id="258" r:id="rId8"/>
    <p:sldId id="285" r:id="rId9"/>
    <p:sldId id="270" r:id="rId10"/>
    <p:sldId id="284" r:id="rId11"/>
    <p:sldId id="287" r:id="rId12"/>
    <p:sldId id="289" r:id="rId13"/>
    <p:sldId id="300" r:id="rId14"/>
    <p:sldId id="311" r:id="rId15"/>
    <p:sldId id="293" r:id="rId16"/>
    <p:sldId id="294" r:id="rId17"/>
    <p:sldId id="296" r:id="rId18"/>
    <p:sldId id="295" r:id="rId19"/>
    <p:sldId id="312" r:id="rId20"/>
    <p:sldId id="379" r:id="rId21"/>
    <p:sldId id="380" r:id="rId22"/>
    <p:sldId id="318" r:id="rId23"/>
    <p:sldId id="319" r:id="rId24"/>
    <p:sldId id="378" r:id="rId25"/>
    <p:sldId id="382"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 id="367" r:id="rId39"/>
    <p:sldId id="381" r:id="rId40"/>
    <p:sldId id="369" r:id="rId41"/>
    <p:sldId id="370" r:id="rId42"/>
    <p:sldId id="371" r:id="rId43"/>
    <p:sldId id="372" r:id="rId44"/>
    <p:sldId id="375" r:id="rId45"/>
    <p:sldId id="374" r:id="rId46"/>
    <p:sldId id="373" r:id="rId47"/>
    <p:sldId id="376" r:id="rId48"/>
    <p:sldId id="377" r:id="rId49"/>
    <p:sldId id="315" r:id="rId50"/>
    <p:sldId id="350" r:id="rId51"/>
    <p:sldId id="317" r:id="rId52"/>
    <p:sldId id="347" r:id="rId53"/>
    <p:sldId id="383" r:id="rId54"/>
    <p:sldId id="325" r:id="rId55"/>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r" rtl="0" fontAlgn="base">
      <a:spcBef>
        <a:spcPct val="0"/>
      </a:spcBef>
      <a:spcAft>
        <a:spcPct val="0"/>
      </a:spcAft>
      <a:defRPr kern="1200">
        <a:solidFill>
          <a:schemeClr val="tx1"/>
        </a:solidFill>
        <a:latin typeface="Tahoma" pitchFamily="34" charset="0"/>
        <a:ea typeface="+mn-ea"/>
        <a:cs typeface="Arial" charset="0"/>
      </a:defRPr>
    </a:lvl1pPr>
    <a:lvl2pPr marL="457200" algn="r" rtl="0" fontAlgn="base">
      <a:spcBef>
        <a:spcPct val="0"/>
      </a:spcBef>
      <a:spcAft>
        <a:spcPct val="0"/>
      </a:spcAft>
      <a:defRPr kern="1200">
        <a:solidFill>
          <a:schemeClr val="tx1"/>
        </a:solidFill>
        <a:latin typeface="Tahoma" pitchFamily="34" charset="0"/>
        <a:ea typeface="+mn-ea"/>
        <a:cs typeface="Arial" charset="0"/>
      </a:defRPr>
    </a:lvl2pPr>
    <a:lvl3pPr marL="914400" algn="r" rtl="0" fontAlgn="base">
      <a:spcBef>
        <a:spcPct val="0"/>
      </a:spcBef>
      <a:spcAft>
        <a:spcPct val="0"/>
      </a:spcAft>
      <a:defRPr kern="1200">
        <a:solidFill>
          <a:schemeClr val="tx1"/>
        </a:solidFill>
        <a:latin typeface="Tahoma" pitchFamily="34" charset="0"/>
        <a:ea typeface="+mn-ea"/>
        <a:cs typeface="Arial" charset="0"/>
      </a:defRPr>
    </a:lvl3pPr>
    <a:lvl4pPr marL="1371600" algn="r" rtl="0" fontAlgn="base">
      <a:spcBef>
        <a:spcPct val="0"/>
      </a:spcBef>
      <a:spcAft>
        <a:spcPct val="0"/>
      </a:spcAft>
      <a:defRPr kern="1200">
        <a:solidFill>
          <a:schemeClr val="tx1"/>
        </a:solidFill>
        <a:latin typeface="Tahoma" pitchFamily="34" charset="0"/>
        <a:ea typeface="+mn-ea"/>
        <a:cs typeface="Arial" charset="0"/>
      </a:defRPr>
    </a:lvl4pPr>
    <a:lvl5pPr marL="1828800" algn="r"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E7FF"/>
    <a:srgbClr val="00CCFF"/>
    <a:srgbClr val="000000"/>
    <a:srgbClr val="FF0000"/>
    <a:srgbClr val="0066FF"/>
    <a:srgbClr val="990000"/>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79533" autoAdjust="0"/>
  </p:normalViewPr>
  <p:slideViewPr>
    <p:cSldViewPr snapToGrid="0">
      <p:cViewPr varScale="1">
        <p:scale>
          <a:sx n="90" d="100"/>
          <a:sy n="90" d="100"/>
        </p:scale>
        <p:origin x="1572"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314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44.xml"/><Relationship Id="rId3" Type="http://schemas.openxmlformats.org/officeDocument/2006/relationships/slide" Target="slides/slide7.xml"/><Relationship Id="rId7" Type="http://schemas.openxmlformats.org/officeDocument/2006/relationships/slide" Target="slides/slide23.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1.xml"/><Relationship Id="rId11" Type="http://schemas.openxmlformats.org/officeDocument/2006/relationships/slide" Target="slides/slide48.xml"/><Relationship Id="rId5" Type="http://schemas.openxmlformats.org/officeDocument/2006/relationships/slide" Target="slides/slide10.xml"/><Relationship Id="rId10" Type="http://schemas.openxmlformats.org/officeDocument/2006/relationships/slide" Target="slides/slide47.xml"/><Relationship Id="rId4" Type="http://schemas.openxmlformats.org/officeDocument/2006/relationships/slide" Target="slides/slide8.xml"/><Relationship Id="rId9"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066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451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805290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0935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Although wasted space is an issue with data redundancy,</a:t>
            </a:r>
            <a:r>
              <a:rPr lang="en-US" altLang="en-US" baseline="0" dirty="0" smtClean="0"/>
              <a:t> it has become less of a problem over time. Storage media is increasingly becoming less and less expensive.</a:t>
            </a:r>
          </a:p>
          <a:p>
            <a:pPr eaLnBrk="1" hangingPunct="1"/>
            <a:endParaRPr lang="en-US" altLang="en-US" baseline="0" dirty="0" smtClean="0"/>
          </a:p>
          <a:p>
            <a:pPr eaLnBrk="1" hangingPunct="1"/>
            <a:r>
              <a:rPr lang="en-US" altLang="en-US" baseline="0" dirty="0" smtClean="0"/>
              <a:t>The real problem, as mentioned earlier, is with data inconsistencies. The term “data integrity” refers to ensuring the validity, security, and availability of a company’s data. Traditional file processing systems have a difficult time ensuring data integrity.</a:t>
            </a:r>
            <a:endParaRPr lang="en-US" altLang="en-US" dirty="0" smtClean="0"/>
          </a:p>
        </p:txBody>
      </p:sp>
    </p:spTree>
    <p:extLst>
      <p:ext uri="{BB962C8B-B14F-4D97-AF65-F5344CB8AC3E}">
        <p14:creationId xmlns:p14="http://schemas.microsoft.com/office/powerpoint/2010/main" val="645334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156662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 database</a:t>
            </a:r>
            <a:r>
              <a:rPr lang="en-US" altLang="en-US" baseline="0" dirty="0" smtClean="0"/>
              <a:t> management system (DBMS) is </a:t>
            </a:r>
            <a:r>
              <a:rPr lang="en-US" sz="1200" b="0" i="0" u="none" strike="noStrike" kern="1200" baseline="0" dirty="0" smtClean="0">
                <a:solidFill>
                  <a:schemeClr val="tx1"/>
                </a:solidFill>
                <a:latin typeface="Times New Roman" pitchFamily="18" charset="0"/>
                <a:ea typeface="+mn-ea"/>
                <a:cs typeface="Arial" charset="0"/>
              </a:rPr>
              <a:t>a software system that is used to create, maintain, and provide controlled access to user databases.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Most current DBMSs are in the form of </a:t>
            </a:r>
            <a:r>
              <a:rPr lang="en-US" altLang="en-US" sz="1200" b="1" i="0" u="none" strike="noStrike" kern="1200" baseline="0" dirty="0" smtClean="0">
                <a:solidFill>
                  <a:schemeClr val="tx1"/>
                </a:solidFill>
                <a:latin typeface="Times New Roman" pitchFamily="18" charset="0"/>
                <a:ea typeface="+mn-ea"/>
                <a:cs typeface="Arial" charset="0"/>
              </a:rPr>
              <a:t>relational databases</a:t>
            </a:r>
            <a:r>
              <a:rPr lang="en-US" altLang="en-US" sz="1200" b="0" i="0" u="none" strike="noStrike" kern="1200" baseline="0" dirty="0" smtClean="0">
                <a:solidFill>
                  <a:schemeClr val="tx1"/>
                </a:solidFill>
                <a:latin typeface="Times New Roman" pitchFamily="18" charset="0"/>
                <a:ea typeface="+mn-ea"/>
                <a:cs typeface="Arial" charset="0"/>
              </a:rPr>
              <a:t>, which </a:t>
            </a:r>
            <a:r>
              <a:rPr lang="en-US" sz="1200" b="0" i="0" u="none" strike="noStrike" kern="1200" baseline="0" dirty="0" smtClean="0">
                <a:solidFill>
                  <a:schemeClr val="tx1"/>
                </a:solidFill>
                <a:latin typeface="Times New Roman" pitchFamily="18" charset="0"/>
                <a:ea typeface="+mn-ea"/>
                <a:cs typeface="Arial" charset="0"/>
              </a:rPr>
              <a:t>represent data as a collection of tables in which all data relationships are represented by common values in related tables. We will explore relational databases in detail throughout this course.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Note that because all the data is shared in a central database, there is no longer the need for separate systems and programs to maintain their own copy of the data. This reduces duplication and increases integrity.</a:t>
            </a:r>
            <a:endParaRPr lang="en-US" altLang="en-US" dirty="0" smtClean="0"/>
          </a:p>
        </p:txBody>
      </p:sp>
    </p:spTree>
    <p:extLst>
      <p:ext uri="{BB962C8B-B14F-4D97-AF65-F5344CB8AC3E}">
        <p14:creationId xmlns:p14="http://schemas.microsoft.com/office/powerpoint/2010/main" val="3636978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93792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see the distinction between an</a:t>
            </a:r>
            <a:r>
              <a:rPr lang="en-US" altLang="en-US" baseline="0" dirty="0" smtClean="0"/>
              <a:t> enterprise data model and a project data model. The enterprise-level model is more of a bird’s eye view, and less detailed than a project-level model. </a:t>
            </a:r>
          </a:p>
          <a:p>
            <a:pPr eaLnBrk="1" hangingPunct="1"/>
            <a:endParaRPr lang="en-US" altLang="en-US" baseline="0" dirty="0" smtClean="0"/>
          </a:p>
          <a:p>
            <a:pPr eaLnBrk="1" hangingPunct="1"/>
            <a:r>
              <a:rPr lang="en-US" altLang="en-US" baseline="0" dirty="0" smtClean="0"/>
              <a:t>Entities are represented by boxes. Relationships are represented by lines between the boxes. Attributes, which describe the important characteristics of an entity, are represented by the verbiage within the boxes.</a:t>
            </a:r>
            <a:endParaRPr lang="en-US" altLang="en-US" dirty="0" smtClean="0"/>
          </a:p>
        </p:txBody>
      </p:sp>
    </p:spTree>
    <p:extLst>
      <p:ext uri="{BB962C8B-B14F-4D97-AF65-F5344CB8AC3E}">
        <p14:creationId xmlns:p14="http://schemas.microsoft.com/office/powerpoint/2010/main" val="3742242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relationship</a:t>
            </a:r>
            <a:r>
              <a:rPr lang="en-US" altLang="en-US" baseline="0" dirty="0" smtClean="0"/>
              <a:t> between customers and orders is one-to-many. The crows feet of the relationship line indicates the many side of the relationship.</a:t>
            </a:r>
            <a:endParaRPr lang="en-US" altLang="en-US" dirty="0" smtClean="0"/>
          </a:p>
        </p:txBody>
      </p:sp>
    </p:spTree>
    <p:extLst>
      <p:ext uri="{BB962C8B-B14F-4D97-AF65-F5344CB8AC3E}">
        <p14:creationId xmlns:p14="http://schemas.microsoft.com/office/powerpoint/2010/main" val="4294716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see another one-to-many relationship, this time between orders and order lines.</a:t>
            </a:r>
          </a:p>
          <a:p>
            <a:pPr eaLnBrk="1" hangingPunct="1"/>
            <a:endParaRPr lang="en-US" altLang="en-US" dirty="0" smtClean="0"/>
          </a:p>
          <a:p>
            <a:pPr eaLnBrk="1" hangingPunct="1"/>
            <a:r>
              <a:rPr lang="en-US" altLang="en-US" dirty="0" smtClean="0"/>
              <a:t>Note that some of the attributes are underlined and in bold. This typically represents an identifier attribute, which is a unique identifier of the entity. For example, only one customer can have a particular customer ID.</a:t>
            </a:r>
          </a:p>
        </p:txBody>
      </p:sp>
    </p:spTree>
    <p:extLst>
      <p:ext uri="{BB962C8B-B14F-4D97-AF65-F5344CB8AC3E}">
        <p14:creationId xmlns:p14="http://schemas.microsoft.com/office/powerpoint/2010/main" val="1702932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Another one-to-many (M:N) relationship. There may be several</a:t>
            </a:r>
            <a:r>
              <a:rPr lang="en-US" altLang="en-US" baseline="0" dirty="0" smtClean="0"/>
              <a:t> order line for the same product. But each order line belongs is associated with only one product.</a:t>
            </a:r>
            <a:endParaRPr lang="en-US" altLang="en-US" dirty="0" smtClean="0"/>
          </a:p>
        </p:txBody>
      </p:sp>
    </p:spTree>
    <p:extLst>
      <p:ext uri="{BB962C8B-B14F-4D97-AF65-F5344CB8AC3E}">
        <p14:creationId xmlns:p14="http://schemas.microsoft.com/office/powerpoint/2010/main" val="2117066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Notice that the Order Line entity has curved corners. This is the symbol of an “associative entity”, so called because it’s main purpose is</a:t>
            </a:r>
            <a:r>
              <a:rPr lang="en-US" altLang="en-US" baseline="0" dirty="0" smtClean="0"/>
              <a:t> to represent an association between two other entities. A particular order can involve purchase of many products. Also, a particular product could be involved in many orders.  In a sense an associative entity could be thought of as a combination entity/relationship.</a:t>
            </a:r>
          </a:p>
          <a:p>
            <a:pPr eaLnBrk="1" hangingPunct="1"/>
            <a:endParaRPr lang="en-US" altLang="en-US" baseline="0" dirty="0" smtClean="0"/>
          </a:p>
          <a:p>
            <a:pPr eaLnBrk="1" hangingPunct="1"/>
            <a:r>
              <a:rPr lang="en-US" altLang="en-US" baseline="0" dirty="0" smtClean="0"/>
              <a:t>We will discuss many of these concepts in detail when we get to chapter 2.</a:t>
            </a:r>
            <a:endParaRPr lang="en-US" altLang="en-US" dirty="0" smtClean="0"/>
          </a:p>
        </p:txBody>
      </p:sp>
    </p:spTree>
    <p:extLst>
      <p:ext uri="{BB962C8B-B14F-4D97-AF65-F5344CB8AC3E}">
        <p14:creationId xmlns:p14="http://schemas.microsoft.com/office/powerpoint/2010/main" val="1717563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Note that the enterprise model doesn’t contain some details, including the attributes of the entities, as well as the associative entities. In this sense it is a more summarized view, and simpler to look at.</a:t>
            </a:r>
            <a:r>
              <a:rPr lang="en-US" altLang="en-US" baseline="0" dirty="0" smtClean="0"/>
              <a:t> This is in contrast to the project-level model which is much more detailed.</a:t>
            </a:r>
            <a:endParaRPr lang="en-US" altLang="en-US" dirty="0" smtClean="0"/>
          </a:p>
        </p:txBody>
      </p:sp>
    </p:spTree>
    <p:extLst>
      <p:ext uri="{BB962C8B-B14F-4D97-AF65-F5344CB8AC3E}">
        <p14:creationId xmlns:p14="http://schemas.microsoft.com/office/powerpoint/2010/main" val="357142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6737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There are many advantages of databases of traditional files. </a:t>
            </a:r>
          </a:p>
        </p:txBody>
      </p:sp>
    </p:spTree>
    <p:extLst>
      <p:ext uri="{BB962C8B-B14F-4D97-AF65-F5344CB8AC3E}">
        <p14:creationId xmlns:p14="http://schemas.microsoft.com/office/powerpoint/2010/main" val="141103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But there are also costs and risks. It is not an easy thing to convert from traditional</a:t>
            </a:r>
            <a:r>
              <a:rPr lang="en-US" altLang="en-US" baseline="0" dirty="0" smtClean="0"/>
              <a:t> file processing systems to databases. Although the end result is usually beneficial to the organization, the costs of converting are significant, especially for a large company.</a:t>
            </a:r>
            <a:endParaRPr lang="en-US" altLang="en-US" dirty="0" smtClean="0"/>
          </a:p>
        </p:txBody>
      </p:sp>
    </p:spTree>
    <p:extLst>
      <p:ext uri="{BB962C8B-B14F-4D97-AF65-F5344CB8AC3E}">
        <p14:creationId xmlns:p14="http://schemas.microsoft.com/office/powerpoint/2010/main" val="1163411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u="none" strike="noStrike" kern="1200" baseline="0" dirty="0" smtClean="0">
                <a:solidFill>
                  <a:schemeClr val="tx1"/>
                </a:solidFill>
                <a:latin typeface="Times New Roman" pitchFamily="18" charset="0"/>
                <a:ea typeface="+mn-ea"/>
                <a:cs typeface="Arial" charset="0"/>
              </a:rPr>
              <a:t>Data modeling and design tools </a:t>
            </a:r>
            <a:r>
              <a:rPr lang="en-US" sz="1200" b="0" i="0" u="none" strike="noStrike" kern="1200" baseline="0" dirty="0" smtClean="0">
                <a:solidFill>
                  <a:schemeClr val="tx1"/>
                </a:solidFill>
                <a:latin typeface="Times New Roman" pitchFamily="18" charset="0"/>
                <a:ea typeface="+mn-ea"/>
                <a:cs typeface="Arial" charset="0"/>
              </a:rPr>
              <a:t>are automated tools used to design databases and application programs. These tools help with creation of data models and in some cases can also help automatically generate the “code” needed to create the database.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 </a:t>
            </a:r>
            <a:r>
              <a:rPr lang="en-US" sz="1200" b="1" i="0" u="none" strike="noStrike" kern="1200" baseline="0" dirty="0" smtClean="0">
                <a:solidFill>
                  <a:schemeClr val="tx1"/>
                </a:solidFill>
                <a:latin typeface="Times New Roman" pitchFamily="18" charset="0"/>
                <a:ea typeface="+mn-ea"/>
                <a:cs typeface="Arial" charset="0"/>
              </a:rPr>
              <a:t>repository </a:t>
            </a:r>
            <a:r>
              <a:rPr lang="en-US" sz="1200" b="0" i="0" u="none" strike="noStrike" kern="1200" baseline="0" dirty="0" smtClean="0">
                <a:solidFill>
                  <a:schemeClr val="tx1"/>
                </a:solidFill>
                <a:latin typeface="Times New Roman" pitchFamily="18" charset="0"/>
                <a:ea typeface="+mn-ea"/>
                <a:cs typeface="Arial" charset="0"/>
              </a:rPr>
              <a:t>is a centralized knowledge base for all data definitions, data relationships, screen and report formats, and other system components. In other words, the metadata resides in the repository.</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1" i="0" u="none" strike="noStrike" kern="1200" baseline="0" dirty="0" smtClean="0">
                <a:solidFill>
                  <a:schemeClr val="tx1"/>
                </a:solidFill>
                <a:latin typeface="Times New Roman" pitchFamily="18" charset="0"/>
                <a:ea typeface="+mn-ea"/>
                <a:cs typeface="Arial" charset="0"/>
              </a:rPr>
              <a:t>DBMS</a:t>
            </a:r>
            <a:r>
              <a:rPr lang="en-US" sz="1200" b="0" i="0" u="none" strike="noStrike" kern="1200" baseline="0" dirty="0" smtClean="0">
                <a:solidFill>
                  <a:schemeClr val="tx1"/>
                </a:solidFill>
                <a:latin typeface="Times New Roman" pitchFamily="18" charset="0"/>
                <a:ea typeface="+mn-ea"/>
                <a:cs typeface="Arial" charset="0"/>
              </a:rPr>
              <a:t> is a software system that is used to create, maintain, and provide controlled access to databases. A </a:t>
            </a:r>
            <a:r>
              <a:rPr lang="en-US" sz="1200" b="1" i="0" u="none" strike="noStrike" kern="1200" baseline="0" dirty="0" smtClean="0">
                <a:solidFill>
                  <a:schemeClr val="tx1"/>
                </a:solidFill>
                <a:latin typeface="Times New Roman" pitchFamily="18" charset="0"/>
                <a:ea typeface="+mn-ea"/>
                <a:cs typeface="Arial" charset="0"/>
              </a:rPr>
              <a:t>database</a:t>
            </a:r>
            <a:r>
              <a:rPr lang="en-US" sz="1200" b="0" i="0" u="none" strike="noStrike" kern="1200" baseline="0" dirty="0" smtClean="0">
                <a:solidFill>
                  <a:schemeClr val="tx1"/>
                </a:solidFill>
                <a:latin typeface="Times New Roman" pitchFamily="18" charset="0"/>
                <a:ea typeface="+mn-ea"/>
                <a:cs typeface="Arial" charset="0"/>
              </a:rPr>
              <a:t> is an organized collection of logically related data, usually designed to meet the information needs of multiple users in an organization. A database is not the same as a repository. The database contains data, whereas the repository contains metadata. In other words, the repository defines the structure of the data.</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1" i="0" u="none" strike="noStrike" kern="1200" baseline="0" dirty="0" smtClean="0">
                <a:solidFill>
                  <a:schemeClr val="tx1"/>
                </a:solidFill>
                <a:latin typeface="Times New Roman" pitchFamily="18" charset="0"/>
                <a:ea typeface="+mn-ea"/>
                <a:cs typeface="Arial" charset="0"/>
              </a:rPr>
              <a:t>Application programs </a:t>
            </a:r>
            <a:r>
              <a:rPr lang="en-US" altLang="en-US" sz="1200" b="0" i="0" u="none" strike="noStrike" kern="1200" baseline="0" dirty="0" smtClean="0">
                <a:solidFill>
                  <a:schemeClr val="tx1"/>
                </a:solidFill>
                <a:latin typeface="Times New Roman" pitchFamily="18" charset="0"/>
                <a:ea typeface="+mn-ea"/>
                <a:cs typeface="Arial" charset="0"/>
              </a:rPr>
              <a:t>interact with the database to provide functionality of use for the company. Relating this to figure 1-2, the application programs fulfill the order processing, invoicing, and payroll functions.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a:t>
            </a:r>
            <a:r>
              <a:rPr lang="en-US" sz="1200" b="1" i="0" u="none" strike="noStrike" kern="1200" baseline="0" dirty="0" smtClean="0">
                <a:solidFill>
                  <a:schemeClr val="tx1"/>
                </a:solidFill>
                <a:latin typeface="Times New Roman" pitchFamily="18" charset="0"/>
                <a:ea typeface="+mn-ea"/>
                <a:cs typeface="Arial" charset="0"/>
              </a:rPr>
              <a:t>user interface </a:t>
            </a:r>
            <a:r>
              <a:rPr lang="en-US" sz="1200" b="0" i="0" u="none" strike="noStrike" kern="1200" baseline="0" dirty="0" smtClean="0">
                <a:solidFill>
                  <a:schemeClr val="tx1"/>
                </a:solidFill>
                <a:latin typeface="Times New Roman" pitchFamily="18" charset="0"/>
                <a:ea typeface="+mn-ea"/>
                <a:cs typeface="Arial" charset="0"/>
              </a:rPr>
              <a:t>includes languages, menus, and other facilities by which users interact with various system components. Most application programs will involve user interfaces, because they will be directly used by people (users). However, not all applications involve user interfaces; some are run as batch programs in the background. For example, a program that prints paychecks may not include a user interface.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Different types of users include </a:t>
            </a:r>
            <a:r>
              <a:rPr lang="en-US" altLang="en-US" sz="1200" b="1" i="0" u="none" strike="noStrike" kern="1200" baseline="0" dirty="0" smtClean="0">
                <a:solidFill>
                  <a:schemeClr val="tx1"/>
                </a:solidFill>
                <a:latin typeface="Times New Roman" pitchFamily="18" charset="0"/>
                <a:ea typeface="+mn-ea"/>
                <a:cs typeface="Arial" charset="0"/>
              </a:rPr>
              <a:t>d</a:t>
            </a:r>
            <a:r>
              <a:rPr lang="en-US" sz="1200" b="1" i="0" u="none" strike="noStrike" kern="1200" baseline="0" dirty="0" smtClean="0">
                <a:solidFill>
                  <a:schemeClr val="tx1"/>
                </a:solidFill>
                <a:latin typeface="Times New Roman" pitchFamily="18" charset="0"/>
                <a:ea typeface="+mn-ea"/>
                <a:cs typeface="Arial" charset="0"/>
              </a:rPr>
              <a:t>ata and database administrators</a:t>
            </a:r>
            <a:r>
              <a:rPr lang="en-US" sz="1200" b="0" i="0" u="none" strike="noStrike" kern="1200" baseline="0" dirty="0" smtClean="0">
                <a:solidFill>
                  <a:schemeClr val="tx1"/>
                </a:solidFill>
                <a:latin typeface="Times New Roman" pitchFamily="18" charset="0"/>
                <a:ea typeface="+mn-ea"/>
                <a:cs typeface="Arial" charset="0"/>
              </a:rPr>
              <a:t>, </a:t>
            </a:r>
            <a:r>
              <a:rPr lang="en-US" sz="1200" b="1" i="0" u="none" strike="noStrike" kern="1200" baseline="0" dirty="0" smtClean="0">
                <a:solidFill>
                  <a:schemeClr val="tx1"/>
                </a:solidFill>
                <a:latin typeface="Times New Roman" pitchFamily="18" charset="0"/>
                <a:ea typeface="+mn-ea"/>
                <a:cs typeface="Arial" charset="0"/>
              </a:rPr>
              <a:t>system developers</a:t>
            </a:r>
            <a:r>
              <a:rPr lang="en-US" sz="1200" b="0" i="0" u="none" strike="noStrike" kern="1200" baseline="0" dirty="0" smtClean="0">
                <a:solidFill>
                  <a:schemeClr val="tx1"/>
                </a:solidFill>
                <a:latin typeface="Times New Roman" pitchFamily="18" charset="0"/>
                <a:ea typeface="+mn-ea"/>
                <a:cs typeface="Arial" charset="0"/>
              </a:rPr>
              <a:t>, and </a:t>
            </a:r>
            <a:r>
              <a:rPr lang="en-US" sz="1200" b="1" i="0" u="none" strike="noStrike" kern="1200" baseline="0" dirty="0" smtClean="0">
                <a:solidFill>
                  <a:schemeClr val="tx1"/>
                </a:solidFill>
                <a:latin typeface="Times New Roman" pitchFamily="18" charset="0"/>
                <a:ea typeface="+mn-ea"/>
                <a:cs typeface="Arial" charset="0"/>
              </a:rPr>
              <a:t>end users</a:t>
            </a:r>
            <a:r>
              <a:rPr lang="en-US" sz="1200" b="0" i="0" u="none" strike="noStrike" kern="1200" baseline="0" dirty="0" smtClean="0">
                <a:solidFill>
                  <a:schemeClr val="tx1"/>
                </a:solidFill>
                <a:latin typeface="Times New Roman" pitchFamily="18" charset="0"/>
                <a:ea typeface="+mn-ea"/>
                <a:cs typeface="Arial" charset="0"/>
              </a:rPr>
              <a:t>.  The data administrators manage the data and database. The developers create the application programs. The end users are </a:t>
            </a:r>
            <a:r>
              <a:rPr lang="en-US" sz="1200" b="0" i="0" u="none" strike="noStrike" kern="1200" baseline="0" dirty="0" err="1" smtClean="0">
                <a:solidFill>
                  <a:schemeClr val="tx1"/>
                </a:solidFill>
                <a:latin typeface="Times New Roman" pitchFamily="18" charset="0"/>
                <a:ea typeface="+mn-ea"/>
                <a:cs typeface="Arial" charset="0"/>
              </a:rPr>
              <a:t>peope</a:t>
            </a:r>
            <a:r>
              <a:rPr lang="en-US" sz="1200" b="0" i="0" u="none" strike="noStrike" kern="1200" baseline="0" dirty="0" smtClean="0">
                <a:solidFill>
                  <a:schemeClr val="tx1"/>
                </a:solidFill>
                <a:latin typeface="Times New Roman" pitchFamily="18" charset="0"/>
                <a:ea typeface="+mn-ea"/>
                <a:cs typeface="Arial" charset="0"/>
              </a:rPr>
              <a:t> who use the systems for various business functions. These can include accountants, sales people, managers, etc. Database administrators and system developers are IT people, and their principal clientele involve end users.</a:t>
            </a:r>
            <a:endParaRPr lang="en-US" altLang="en-US" b="0" dirty="0" smtClean="0"/>
          </a:p>
        </p:txBody>
      </p:sp>
    </p:spTree>
    <p:extLst>
      <p:ext uri="{BB962C8B-B14F-4D97-AF65-F5344CB8AC3E}">
        <p14:creationId xmlns:p14="http://schemas.microsoft.com/office/powerpoint/2010/main" val="696322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59217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8806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6E29E63-E243-4DFE-8042-70066CEB81E0}" type="slidenum">
              <a:rPr lang="en-US" altLang="en-US"/>
              <a:pPr eaLnBrk="1" hangingPunct="1"/>
              <a:t>24</a:t>
            </a:fld>
            <a:endParaRPr lang="en-US" altLang="en-US"/>
          </a:p>
        </p:txBody>
      </p:sp>
    </p:spTree>
    <p:extLst>
      <p:ext uri="{BB962C8B-B14F-4D97-AF65-F5344CB8AC3E}">
        <p14:creationId xmlns:p14="http://schemas.microsoft.com/office/powerpoint/2010/main" val="3680027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How do we determine the type of data that is required and who within</a:t>
            </a:r>
            <a:r>
              <a:rPr lang="en-US" baseline="0" dirty="0" smtClean="0"/>
              <a:t> the organization needs what data? Often this is done using matrixes. One type of matrix matches business functions with the data entity types they need; this is called a </a:t>
            </a:r>
            <a:r>
              <a:rPr lang="en-US" b="1" baseline="0" dirty="0" smtClean="0"/>
              <a:t>function-to-data-entity</a:t>
            </a:r>
            <a:r>
              <a:rPr lang="en-US" baseline="0" dirty="0" smtClean="0"/>
              <a:t> matrix.</a:t>
            </a:r>
            <a:endParaRPr lang="en-US" dirty="0"/>
          </a:p>
        </p:txBody>
      </p:sp>
    </p:spTree>
    <p:extLst>
      <p:ext uri="{BB962C8B-B14F-4D97-AF65-F5344CB8AC3E}">
        <p14:creationId xmlns:p14="http://schemas.microsoft.com/office/powerpoint/2010/main" val="3254813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traditional SDLC came from the</a:t>
            </a:r>
            <a:r>
              <a:rPr lang="en-US" altLang="en-US" baseline="0" dirty="0" smtClean="0"/>
              <a:t> days before advanced technologies made rapid application development possible. Prototyping and its variants (such as agile, scrum, and extreme programming) came about much later in the history of information technology. Many projects combine various elements from SDLC and prototyping. In the next set of slides we’ll look at the steps in each approach.</a:t>
            </a:r>
            <a:endParaRPr lang="en-US" altLang="en-US" dirty="0" smtClean="0"/>
          </a:p>
        </p:txBody>
      </p:sp>
      <p:sp>
        <p:nvSpPr>
          <p:cNvPr id="8909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8CB09DB9-7889-4B63-820A-004E1B087AE2}" type="slidenum">
              <a:rPr lang="en-US" altLang="en-US"/>
              <a:pPr eaLnBrk="1" hangingPunct="1"/>
              <a:t>26</a:t>
            </a:fld>
            <a:endParaRPr lang="en-US" altLang="en-US"/>
          </a:p>
        </p:txBody>
      </p:sp>
    </p:spTree>
    <p:extLst>
      <p:ext uri="{BB962C8B-B14F-4D97-AF65-F5344CB8AC3E}">
        <p14:creationId xmlns:p14="http://schemas.microsoft.com/office/powerpoint/2010/main" val="1815298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SDLC is sometimes called a “waterfall” approach. The outputs from one phase flow down to the next. But as you can see it is also a cycle. At any stage in the process, it is possible and sometimes necessary to return to a prior stage.</a:t>
            </a:r>
            <a:endParaRPr lang="en-US" dirty="0"/>
          </a:p>
        </p:txBody>
      </p:sp>
    </p:spTree>
    <p:extLst>
      <p:ext uri="{BB962C8B-B14F-4D97-AF65-F5344CB8AC3E}">
        <p14:creationId xmlns:p14="http://schemas.microsoft.com/office/powerpoint/2010/main" val="2127370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Each of these slides show the general</a:t>
            </a:r>
            <a:r>
              <a:rPr lang="en-US" baseline="0" dirty="0" smtClean="0"/>
              <a:t> purposes and deliverables from a phase in the top right corner. This applies to all types of system development, not just databases. In the lower left we see the database-specific activities. As we saw in previous slides, the first step involves enterprise modeling. In terms of early conceptual data modeling, we will be a high level, so we will likely be creating enterprise-level models, not project-level.</a:t>
            </a:r>
            <a:endParaRPr lang="en-US" dirty="0"/>
          </a:p>
        </p:txBody>
      </p:sp>
    </p:spTree>
    <p:extLst>
      <p:ext uri="{BB962C8B-B14F-4D97-AF65-F5344CB8AC3E}">
        <p14:creationId xmlns:p14="http://schemas.microsoft.com/office/powerpoint/2010/main" val="1454291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After planning comes a more in-depth study called analysis. The data models developed here are more detailed (project-level), including more</a:t>
            </a:r>
            <a:r>
              <a:rPr lang="en-US" baseline="0" dirty="0" smtClean="0"/>
              <a:t> entities, attributes and relationships than the enterprise models.</a:t>
            </a:r>
          </a:p>
          <a:p>
            <a:endParaRPr lang="en-US" baseline="0" dirty="0" smtClean="0"/>
          </a:p>
          <a:p>
            <a:r>
              <a:rPr lang="en-US" baseline="0" dirty="0" smtClean="0"/>
              <a:t>Analysis includes detailed study, interviews, requirements elicitation, and document review, as well as studying the current system. The output from this involves a detailed set of specifications for what the desired system should do.</a:t>
            </a:r>
            <a:endParaRPr lang="en-US" dirty="0"/>
          </a:p>
        </p:txBody>
      </p:sp>
    </p:spTree>
    <p:extLst>
      <p:ext uri="{BB962C8B-B14F-4D97-AF65-F5344CB8AC3E}">
        <p14:creationId xmlns:p14="http://schemas.microsoft.com/office/powerpoint/2010/main" val="220425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Data by itself is not very useful. It is only after the data has been processed, summarized, and organized that it becomes</a:t>
            </a:r>
            <a:r>
              <a:rPr lang="en-US" altLang="en-US" baseline="0" dirty="0" smtClean="0"/>
              <a:t> useful for decision makers and knowledge workers. Processed data becomes </a:t>
            </a:r>
            <a:r>
              <a:rPr lang="en-US" altLang="en-US" b="1" baseline="0" dirty="0" smtClean="0"/>
              <a:t>information</a:t>
            </a:r>
            <a:r>
              <a:rPr lang="en-US" altLang="en-US" baseline="0" dirty="0" smtClean="0"/>
              <a:t>, which is often made available to users in the form of reports or graphical displays.</a:t>
            </a:r>
          </a:p>
          <a:p>
            <a:pPr eaLnBrk="1" hangingPunct="1"/>
            <a:endParaRPr lang="en-US" altLang="en-US" baseline="0" dirty="0" smtClean="0"/>
          </a:p>
          <a:p>
            <a:pPr eaLnBrk="1" hangingPunct="1"/>
            <a:r>
              <a:rPr lang="en-US" altLang="en-US" baseline="0" dirty="0" smtClean="0"/>
              <a:t>Metadata really pertains to the underlying structure of the data. When you </a:t>
            </a:r>
            <a:r>
              <a:rPr lang="en-US" altLang="en-US" i="1" baseline="0" dirty="0" smtClean="0"/>
              <a:t>design</a:t>
            </a:r>
            <a:r>
              <a:rPr lang="en-US" altLang="en-US" baseline="0" dirty="0" smtClean="0"/>
              <a:t> a database, you are specifying its </a:t>
            </a:r>
            <a:r>
              <a:rPr lang="en-US" altLang="en-US" b="1" baseline="0" dirty="0" smtClean="0"/>
              <a:t>metadata</a:t>
            </a:r>
            <a:r>
              <a:rPr lang="en-US" altLang="en-US" baseline="0" dirty="0" smtClean="0"/>
              <a:t>. When you </a:t>
            </a:r>
            <a:r>
              <a:rPr lang="en-US" altLang="en-US" i="1" baseline="0" dirty="0" smtClean="0"/>
              <a:t>populate</a:t>
            </a:r>
            <a:r>
              <a:rPr lang="en-US" altLang="en-US" baseline="0" dirty="0" smtClean="0"/>
              <a:t> the database, you are putting </a:t>
            </a:r>
            <a:r>
              <a:rPr lang="en-US" altLang="en-US" b="1" baseline="0" dirty="0" smtClean="0"/>
              <a:t>data</a:t>
            </a:r>
            <a:r>
              <a:rPr lang="en-US" altLang="en-US" baseline="0" dirty="0" smtClean="0"/>
              <a:t> into it.</a:t>
            </a:r>
            <a:endParaRPr lang="en-US" altLang="en-US" dirty="0" smtClean="0"/>
          </a:p>
        </p:txBody>
      </p:sp>
    </p:spTree>
    <p:extLst>
      <p:ext uri="{BB962C8B-B14F-4D97-AF65-F5344CB8AC3E}">
        <p14:creationId xmlns:p14="http://schemas.microsoft.com/office/powerpoint/2010/main" val="1870980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Whereas analysis involves identifying </a:t>
            </a:r>
            <a:r>
              <a:rPr lang="en-US" i="1" dirty="0" smtClean="0"/>
              <a:t>what</a:t>
            </a:r>
            <a:r>
              <a:rPr lang="en-US" baseline="0" dirty="0" smtClean="0"/>
              <a:t> the system should do, the logical design is concerned with specifying </a:t>
            </a:r>
            <a:r>
              <a:rPr lang="en-US" i="1" baseline="0" dirty="0" smtClean="0"/>
              <a:t>how</a:t>
            </a:r>
            <a:r>
              <a:rPr lang="en-US" baseline="0" dirty="0" smtClean="0"/>
              <a:t> the system is going to do it. From a database perspective, analysis involves drawing the various entity-relationship data models, whereas logical design involves defining the tables, screenshots, metadata, etc. of the finalized system.</a:t>
            </a:r>
            <a:endParaRPr lang="en-US" dirty="0"/>
          </a:p>
        </p:txBody>
      </p:sp>
    </p:spTree>
    <p:extLst>
      <p:ext uri="{BB962C8B-B14F-4D97-AF65-F5344CB8AC3E}">
        <p14:creationId xmlns:p14="http://schemas.microsoft.com/office/powerpoint/2010/main" val="2015836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After logical design</a:t>
            </a:r>
            <a:r>
              <a:rPr lang="en-US" baseline="0" dirty="0" smtClean="0"/>
              <a:t> comes physical design. This can include the development or acquisition of application programs. From a database perspective, we have decided on the physical database platform (e.g. Oracle, SQL Server, </a:t>
            </a:r>
            <a:r>
              <a:rPr lang="en-US" baseline="0" dirty="0" err="1" smtClean="0"/>
              <a:t>mySql</a:t>
            </a:r>
            <a:r>
              <a:rPr lang="en-US" baseline="0" dirty="0" smtClean="0"/>
              <a:t>) and written much of the SQL for actually creating and manipulating our data structure.</a:t>
            </a:r>
            <a:endParaRPr lang="en-US" dirty="0"/>
          </a:p>
        </p:txBody>
      </p:sp>
    </p:spTree>
    <p:extLst>
      <p:ext uri="{BB962C8B-B14F-4D97-AF65-F5344CB8AC3E}">
        <p14:creationId xmlns:p14="http://schemas.microsoft.com/office/powerpoint/2010/main" val="3468913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Often “physical design” and “implementation” overlap. There’s still programming and</a:t>
            </a:r>
            <a:r>
              <a:rPr lang="en-US" baseline="0" dirty="0" smtClean="0"/>
              <a:t> more SQL that takes place during implementation. But other activities include installing the finished product on the production environment (previously it was only in test), and also preparing users through documentation and training. At the end of implementation is when the system is actually “up and running”.</a:t>
            </a:r>
            <a:endParaRPr lang="en-US" dirty="0"/>
          </a:p>
        </p:txBody>
      </p:sp>
    </p:spTree>
    <p:extLst>
      <p:ext uri="{BB962C8B-B14F-4D97-AF65-F5344CB8AC3E}">
        <p14:creationId xmlns:p14="http://schemas.microsoft.com/office/powerpoint/2010/main" val="3419818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After</a:t>
            </a:r>
            <a:r>
              <a:rPr lang="en-US" baseline="0" dirty="0" smtClean="0"/>
              <a:t> implementation comes maintenance. This is typically by far the longest phase, because maintenance lasts throughout the life time of the operational system. During this time there will be needs for enhancements, bug fixes, and problem-solving of various sorts. Sometimes you can think of enhancements as little mini-SDLCs that produce the needed improvements to the system.</a:t>
            </a:r>
            <a:endParaRPr lang="en-US" dirty="0"/>
          </a:p>
        </p:txBody>
      </p:sp>
    </p:spTree>
    <p:extLst>
      <p:ext uri="{BB962C8B-B14F-4D97-AF65-F5344CB8AC3E}">
        <p14:creationId xmlns:p14="http://schemas.microsoft.com/office/powerpoint/2010/main" val="4045011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150938" y="692150"/>
            <a:ext cx="4556125" cy="3416300"/>
          </a:xfrm>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Prototyping takes a different approach to system development. It is less formal and more ad hoc, involving iterations of coding and using and</a:t>
            </a:r>
            <a:r>
              <a:rPr lang="en-US" altLang="en-US" baseline="0" dirty="0" smtClean="0"/>
              <a:t> evolving. The concept of prototyping has evolved into several rapid application development variations, as we’ll discuss later.</a:t>
            </a:r>
          </a:p>
          <a:p>
            <a:pPr eaLnBrk="1" hangingPunct="1"/>
            <a:endParaRPr lang="en-US" altLang="en-US" baseline="0" dirty="0" smtClean="0"/>
          </a:p>
          <a:p>
            <a:pPr eaLnBrk="1" hangingPunct="1"/>
            <a:r>
              <a:rPr lang="en-US" altLang="en-US" baseline="0" dirty="0" smtClean="0"/>
              <a:t>Unlike the traditional SDLC, there is less of an emphasis on up-front planning and analysis and more of an experimentation flavor to the development process.</a:t>
            </a:r>
            <a:endParaRPr lang="en-US" altLang="en-US" dirty="0" smtClean="0"/>
          </a:p>
        </p:txBody>
      </p:sp>
      <p:sp>
        <p:nvSpPr>
          <p:cNvPr id="9011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60F03B3E-B6DC-40B7-B1FF-9E75AAB010FA}" type="slidenum">
              <a:rPr lang="en-US" altLang="en-US"/>
              <a:pPr eaLnBrk="1" hangingPunct="1"/>
              <a:t>34</a:t>
            </a:fld>
            <a:endParaRPr lang="en-US" altLang="en-US"/>
          </a:p>
        </p:txBody>
      </p:sp>
    </p:spTree>
    <p:extLst>
      <p:ext uri="{BB962C8B-B14F-4D97-AF65-F5344CB8AC3E}">
        <p14:creationId xmlns:p14="http://schemas.microsoft.com/office/powerpoint/2010/main" val="36580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First, you identify the problem. This is sort</a:t>
            </a:r>
            <a:r>
              <a:rPr lang="en-US" altLang="en-US" baseline="0" dirty="0" smtClean="0"/>
              <a:t> of a condensed blend of the planning an analysis phases of the SDLC. Out of this comes initial requirements.</a:t>
            </a:r>
          </a:p>
          <a:p>
            <a:pPr eaLnBrk="1" hangingPunct="1"/>
            <a:r>
              <a:rPr lang="en-US" altLang="en-US" baseline="0" dirty="0" smtClean="0"/>
              <a:t>The database activity for this phase is to come up with ER models. But these are much less formalized an complete than in a typical SDLC. They serve more as “sketches” of the system, with the understanding that these sketches </a:t>
            </a:r>
            <a:r>
              <a:rPr lang="en-US" altLang="en-US" baseline="0" dirty="0" err="1" smtClean="0"/>
              <a:t>wiil</a:t>
            </a:r>
            <a:r>
              <a:rPr lang="en-US" altLang="en-US" baseline="0" dirty="0" smtClean="0"/>
              <a:t> evolve over time.</a:t>
            </a:r>
            <a:endParaRPr lang="en-US" altLang="en-US" dirty="0" smtClean="0"/>
          </a:p>
        </p:txBody>
      </p:sp>
      <p:sp>
        <p:nvSpPr>
          <p:cNvPr id="9114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76584DE5-4F95-4CC8-80A7-9440295001BB}" type="slidenum">
              <a:rPr lang="en-US" altLang="en-US"/>
              <a:pPr eaLnBrk="1" hangingPunct="1"/>
              <a:t>35</a:t>
            </a:fld>
            <a:endParaRPr lang="en-US" altLang="en-US"/>
          </a:p>
        </p:txBody>
      </p:sp>
    </p:spTree>
    <p:extLst>
      <p:ext uri="{BB962C8B-B14F-4D97-AF65-F5344CB8AC3E}">
        <p14:creationId xmlns:p14="http://schemas.microsoft.com/office/powerpoint/2010/main" val="11022501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Based on the ER models and system</a:t>
            </a:r>
            <a:r>
              <a:rPr lang="en-US" altLang="en-US" baseline="0" dirty="0" smtClean="0"/>
              <a:t> requirements develop the initial prototype. Her you dive right into coding and development. This is like logical design, physical design, and implementation rolled into one.</a:t>
            </a:r>
            <a:endParaRPr lang="en-US" altLang="en-US" dirty="0" smtClean="0"/>
          </a:p>
        </p:txBody>
      </p:sp>
      <p:sp>
        <p:nvSpPr>
          <p:cNvPr id="9216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6A43F330-3243-4C58-BEDF-A5538405182D}" type="slidenum">
              <a:rPr lang="en-US" altLang="en-US"/>
              <a:pPr eaLnBrk="1" hangingPunct="1"/>
              <a:t>36</a:t>
            </a:fld>
            <a:endParaRPr lang="en-US" altLang="en-US"/>
          </a:p>
        </p:txBody>
      </p:sp>
    </p:spTree>
    <p:extLst>
      <p:ext uri="{BB962C8B-B14F-4D97-AF65-F5344CB8AC3E}">
        <p14:creationId xmlns:p14="http://schemas.microsoft.com/office/powerpoint/2010/main" val="6079024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is followed by a series of iterations where you use the prototype, then modify it, then use it, then modify it.</a:t>
            </a:r>
            <a:r>
              <a:rPr lang="en-US" altLang="en-US" baseline="0" dirty="0" smtClean="0"/>
              <a:t> Hopefully, by the end of the process, you can use the system.</a:t>
            </a:r>
          </a:p>
          <a:p>
            <a:pPr eaLnBrk="1" hangingPunct="1"/>
            <a:endParaRPr lang="en-US" altLang="en-US" baseline="0" dirty="0" smtClean="0"/>
          </a:p>
          <a:p>
            <a:pPr eaLnBrk="1" hangingPunct="1"/>
            <a:r>
              <a:rPr lang="en-US" altLang="en-US" baseline="0" dirty="0" smtClean="0"/>
              <a:t>But even if the system can’t be used do to scalability of efficiency reasons, it provides a starting point for developing the operational system.</a:t>
            </a:r>
            <a:endParaRPr lang="en-US" altLang="en-US" dirty="0" smtClean="0"/>
          </a:p>
        </p:txBody>
      </p:sp>
      <p:sp>
        <p:nvSpPr>
          <p:cNvPr id="9318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FFEFC84F-1ADA-4794-A203-C919DD21D8C2}" type="slidenum">
              <a:rPr lang="en-US" altLang="en-US"/>
              <a:pPr eaLnBrk="1" hangingPunct="1"/>
              <a:t>37</a:t>
            </a:fld>
            <a:endParaRPr lang="en-US" altLang="en-US"/>
          </a:p>
        </p:txBody>
      </p:sp>
    </p:spTree>
    <p:extLst>
      <p:ext uri="{BB962C8B-B14F-4D97-AF65-F5344CB8AC3E}">
        <p14:creationId xmlns:p14="http://schemas.microsoft.com/office/powerpoint/2010/main" val="22595484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Database maintenance will occur throughout the operational</a:t>
            </a:r>
            <a:r>
              <a:rPr lang="en-US" altLang="en-US" baseline="0" dirty="0" smtClean="0"/>
              <a:t> lifetime of the system, just like in the SDLC methodology.</a:t>
            </a:r>
            <a:endParaRPr lang="en-US" altLang="en-US" dirty="0" smtClean="0"/>
          </a:p>
        </p:txBody>
      </p:sp>
      <p:sp>
        <p:nvSpPr>
          <p:cNvPr id="9421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AB812AC-8538-4FF1-B1A9-AA938387427A}" type="slidenum">
              <a:rPr lang="en-US" altLang="en-US"/>
              <a:pPr eaLnBrk="1" hangingPunct="1"/>
              <a:t>38</a:t>
            </a:fld>
            <a:endParaRPr lang="en-US" altLang="en-US"/>
          </a:p>
        </p:txBody>
      </p:sp>
    </p:spTree>
    <p:extLst>
      <p:ext uri="{BB962C8B-B14F-4D97-AF65-F5344CB8AC3E}">
        <p14:creationId xmlns:p14="http://schemas.microsoft.com/office/powerpoint/2010/main" val="3417717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Prototyping led to many RAD</a:t>
            </a:r>
            <a:r>
              <a:rPr lang="en-US" baseline="0" dirty="0" smtClean="0"/>
              <a:t> approaches. The “Agile Manifesto” was a statement that espoused a radical free-flowing and flexible approach to systems development. Here is a list of some of the methodologies.</a:t>
            </a:r>
          </a:p>
          <a:p>
            <a:endParaRPr lang="en-US" baseline="0" dirty="0" smtClean="0"/>
          </a:p>
          <a:p>
            <a:endParaRPr lang="en-US" dirty="0"/>
          </a:p>
        </p:txBody>
      </p:sp>
    </p:spTree>
    <p:extLst>
      <p:ext uri="{BB962C8B-B14F-4D97-AF65-F5344CB8AC3E}">
        <p14:creationId xmlns:p14="http://schemas.microsoft.com/office/powerpoint/2010/main" val="2113258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see a report that indicates several types of data entities. We have</a:t>
            </a:r>
            <a:r>
              <a:rPr lang="en-US" altLang="en-US" baseline="0" dirty="0" smtClean="0"/>
              <a:t> courses and sections of these courses, and we also have the students that are enrolled in a section. Thus, we have gone from just raw data to some type of useful information by organizing the data.</a:t>
            </a:r>
          </a:p>
          <a:p>
            <a:pPr eaLnBrk="1" hangingPunct="1"/>
            <a:endParaRPr lang="en-US" altLang="en-US" baseline="0" dirty="0" smtClean="0"/>
          </a:p>
          <a:p>
            <a:pPr eaLnBrk="1" hangingPunct="1"/>
            <a:r>
              <a:rPr lang="en-US" altLang="en-US" baseline="0" dirty="0" smtClean="0"/>
              <a:t>The concept of an </a:t>
            </a:r>
            <a:r>
              <a:rPr lang="en-US" altLang="en-US" b="1" baseline="0" dirty="0" smtClean="0"/>
              <a:t>entity</a:t>
            </a:r>
            <a:r>
              <a:rPr lang="en-US" altLang="en-US" baseline="0" dirty="0" smtClean="0"/>
              <a:t> is something we will discuss in detail later on.</a:t>
            </a:r>
            <a:endParaRPr lang="en-US" altLang="en-US" dirty="0" smtClean="0"/>
          </a:p>
        </p:txBody>
      </p:sp>
    </p:spTree>
    <p:extLst>
      <p:ext uri="{BB962C8B-B14F-4D97-AF65-F5344CB8AC3E}">
        <p14:creationId xmlns:p14="http://schemas.microsoft.com/office/powerpoint/2010/main" val="6346724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term “schema” here refers to the view you have of the system</a:t>
            </a:r>
            <a:r>
              <a:rPr lang="en-US" altLang="en-US" baseline="0" dirty="0" smtClean="0"/>
              <a:t> being developed. Users of a system have one view, based on the reports, forms, and interactions they have with the system. Designers have s view of the entities, attributes, and relationships involved in the world being modeled (the conceptual schema), as well as a view of tables, fields, primary and foreign keys, together with an understanding of what makes a database well structured and efficient (the internal schema).</a:t>
            </a:r>
            <a:endParaRPr lang="en-US" altLang="en-US" dirty="0" smtClean="0"/>
          </a:p>
        </p:txBody>
      </p:sp>
      <p:sp>
        <p:nvSpPr>
          <p:cNvPr id="9523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4B75769F-0B91-4EEB-82FC-2CBF561CE2CB}" type="slidenum">
              <a:rPr lang="en-US" altLang="en-US"/>
              <a:pPr eaLnBrk="1" hangingPunct="1"/>
              <a:t>40</a:t>
            </a:fld>
            <a:endParaRPr lang="en-US" altLang="en-US"/>
          </a:p>
        </p:txBody>
      </p:sp>
    </p:spTree>
    <p:extLst>
      <p:ext uri="{BB962C8B-B14F-4D97-AF65-F5344CB8AC3E}">
        <p14:creationId xmlns:p14="http://schemas.microsoft.com/office/powerpoint/2010/main" val="9797605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If you are a database designer, you</a:t>
            </a:r>
            <a:r>
              <a:rPr lang="en-US" altLang="en-US" baseline="0" dirty="0" smtClean="0"/>
              <a:t> will be extensively involved in the conceptual schema logical and physical pieces of the internal schema.  You will be particularly involved in the physical schema if you are a database administrator (DBA). If you are a user, these schemas don’t matter much to you; rather you will be involved in the external schema.</a:t>
            </a:r>
            <a:endParaRPr lang="en-US" altLang="en-US" dirty="0" smtClean="0"/>
          </a:p>
        </p:txBody>
      </p:sp>
      <p:sp>
        <p:nvSpPr>
          <p:cNvPr id="9626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52FD9B61-086E-4884-9D0F-0EFCF4D31212}" type="slidenum">
              <a:rPr lang="en-US" altLang="en-US"/>
              <a:pPr eaLnBrk="1" hangingPunct="1"/>
              <a:t>41</a:t>
            </a:fld>
            <a:endParaRPr lang="en-US" altLang="en-US"/>
          </a:p>
        </p:txBody>
      </p:sp>
    </p:spTree>
    <p:extLst>
      <p:ext uri="{BB962C8B-B14F-4D97-AF65-F5344CB8AC3E}">
        <p14:creationId xmlns:p14="http://schemas.microsoft.com/office/powerpoint/2010/main" val="26792645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Project management is an important</a:t>
            </a:r>
            <a:r>
              <a:rPr lang="en-US" altLang="en-US" baseline="0" dirty="0" smtClean="0"/>
              <a:t> skill in any information systems project, and managing the database design and implementation tasks is part of project management.</a:t>
            </a:r>
          </a:p>
          <a:p>
            <a:pPr eaLnBrk="1" hangingPunct="1"/>
            <a:endParaRPr lang="en-US" altLang="en-US" baseline="0" dirty="0" smtClean="0"/>
          </a:p>
          <a:p>
            <a:pPr eaLnBrk="1" hangingPunct="1"/>
            <a:r>
              <a:rPr lang="en-US" altLang="en-US" baseline="0" dirty="0" smtClean="0"/>
              <a:t>Projects often are organized into tasks and subtasks, each of which is scheduled for an expected time period, and assigned to various people involved in the project. It is up to the project manager to monitor the progress and cost of the project.</a:t>
            </a:r>
            <a:endParaRPr lang="en-US" altLang="en-US" dirty="0" smtClean="0"/>
          </a:p>
        </p:txBody>
      </p:sp>
      <p:sp>
        <p:nvSpPr>
          <p:cNvPr id="9728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4A9D3CF9-82B8-4955-812C-F6EA4BF32A64}" type="slidenum">
              <a:rPr lang="en-US" altLang="en-US"/>
              <a:pPr eaLnBrk="1" hangingPunct="1"/>
              <a:t>42</a:t>
            </a:fld>
            <a:endParaRPr lang="en-US" altLang="en-US"/>
          </a:p>
        </p:txBody>
      </p:sp>
    </p:spTree>
    <p:extLst>
      <p:ext uri="{BB962C8B-B14F-4D97-AF65-F5344CB8AC3E}">
        <p14:creationId xmlns:p14="http://schemas.microsoft.com/office/powerpoint/2010/main" val="18721591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There are many different people,</a:t>
            </a:r>
            <a:r>
              <a:rPr lang="en-US" altLang="en-US" baseline="0" dirty="0" smtClean="0"/>
              <a:t> each with different perspectives, skills, and needs, involved in a systems development project.</a:t>
            </a:r>
            <a:endParaRPr lang="en-US" altLang="en-US" dirty="0" smtClean="0"/>
          </a:p>
        </p:txBody>
      </p:sp>
      <p:sp>
        <p:nvSpPr>
          <p:cNvPr id="9830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2314FEEB-FFE5-4410-BF38-A8ECD0649C25}" type="slidenum">
              <a:rPr lang="en-US" altLang="en-US"/>
              <a:pPr eaLnBrk="1" hangingPunct="1"/>
              <a:t>43</a:t>
            </a:fld>
            <a:endParaRPr lang="en-US" altLang="en-US"/>
          </a:p>
        </p:txBody>
      </p:sp>
    </p:spTree>
    <p:extLst>
      <p:ext uri="{BB962C8B-B14F-4D97-AF65-F5344CB8AC3E}">
        <p14:creationId xmlns:p14="http://schemas.microsoft.com/office/powerpoint/2010/main" val="8623470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Over the years since the advent of computer</a:t>
            </a:r>
            <a:r>
              <a:rPr lang="en-US" altLang="en-US" baseline="0" dirty="0" smtClean="0"/>
              <a:t> data processing systems in business, there have been many approaches to database technology. We already discussed flat files and their problems. Early attempts to solve these problems led to hierarchical and network databases. Legacy systems, those initially created in the 1950s and 1960s sometimes still use these earlier technologies.</a:t>
            </a:r>
          </a:p>
          <a:p>
            <a:pPr eaLnBrk="1" hangingPunct="1"/>
            <a:endParaRPr lang="en-US" altLang="en-US" baseline="0" dirty="0" smtClean="0"/>
          </a:p>
          <a:p>
            <a:pPr eaLnBrk="1" hangingPunct="1"/>
            <a:r>
              <a:rPr lang="en-US" altLang="en-US" baseline="0" dirty="0" smtClean="0"/>
              <a:t>The relational database is the most common form, especially for business applications. However, others also exist, including object-oriented and object-relational. Data warehousing is commonly used for managerial decision making.</a:t>
            </a:r>
          </a:p>
        </p:txBody>
      </p:sp>
    </p:spTree>
    <p:extLst>
      <p:ext uri="{BB962C8B-B14F-4D97-AF65-F5344CB8AC3E}">
        <p14:creationId xmlns:p14="http://schemas.microsoft.com/office/powerpoint/2010/main" val="21890036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are some of the motivations that</a:t>
            </a:r>
            <a:r>
              <a:rPr lang="en-US" baseline="0" dirty="0" smtClean="0"/>
              <a:t> led to the evolution of database systems.</a:t>
            </a:r>
            <a:endParaRPr lang="en-US" dirty="0"/>
          </a:p>
        </p:txBody>
      </p:sp>
    </p:spTree>
    <p:extLst>
      <p:ext uri="{BB962C8B-B14F-4D97-AF65-F5344CB8AC3E}">
        <p14:creationId xmlns:p14="http://schemas.microsoft.com/office/powerpoint/2010/main" val="5228994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a:t>
            </a:r>
            <a:r>
              <a:rPr lang="en-US" altLang="en-US" baseline="0" dirty="0" smtClean="0"/>
              <a:t> hierarchical and network database models was the first attempt to structure data according to relationships between entities. But they fell short because they were very inflexible. For example, many-to-many relationships are impossible in hierarchical databases, and although they are possible in network models they are difficult to modify in these structures.</a:t>
            </a:r>
            <a:endParaRPr lang="en-US" altLang="en-US" dirty="0" smtClean="0"/>
          </a:p>
        </p:txBody>
      </p:sp>
    </p:spTree>
    <p:extLst>
      <p:ext uri="{BB962C8B-B14F-4D97-AF65-F5344CB8AC3E}">
        <p14:creationId xmlns:p14="http://schemas.microsoft.com/office/powerpoint/2010/main" val="1880322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relational model is</a:t>
            </a:r>
            <a:r>
              <a:rPr lang="en-US" altLang="en-US" baseline="0" dirty="0" smtClean="0"/>
              <a:t> the most ubiquitous, and represents relationships as primary-to-foreign key associations in different “relations”. Here we see some confusing terminology. There is the concept of “relationship”, which was shown as lines between boxes in figure 1-3. And there is another concept of “relation”, which is really like a database table. We’ll see this distinction later in the semester.</a:t>
            </a:r>
          </a:p>
          <a:p>
            <a:pPr eaLnBrk="1" hangingPunct="1"/>
            <a:endParaRPr lang="en-US" altLang="en-US" baseline="0" dirty="0" smtClean="0"/>
          </a:p>
          <a:p>
            <a:pPr eaLnBrk="1" hangingPunct="1"/>
            <a:r>
              <a:rPr lang="en-US" altLang="en-US" baseline="0" dirty="0" smtClean="0"/>
              <a:t>Object-oriented databases are interesting in that they allow for a sort of inheritance between classes and subclasses. Also, unlike relations (tables) in relational databases, objects in object-oriented databases are capable of behaviors (program code) in the form of “methods”. If you take a course in Java or another object-oriented language, you will become familiar with these ideas.</a:t>
            </a:r>
            <a:endParaRPr lang="en-US" altLang="en-US" dirty="0" smtClean="0"/>
          </a:p>
        </p:txBody>
      </p:sp>
    </p:spTree>
    <p:extLst>
      <p:ext uri="{BB962C8B-B14F-4D97-AF65-F5344CB8AC3E}">
        <p14:creationId xmlns:p14="http://schemas.microsoft.com/office/powerpoint/2010/main" val="14792035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Multidimensional models are typically based on data warehouses, and are used for decision support purposes. The term Online</a:t>
            </a:r>
            <a:r>
              <a:rPr lang="en-US" altLang="en-US" baseline="0" dirty="0" smtClean="0"/>
              <a:t> Analytical Processing (OLAP) refers to the types of systems that use multidimensional data.</a:t>
            </a:r>
            <a:endParaRPr lang="en-US" altLang="en-US" dirty="0" smtClean="0"/>
          </a:p>
        </p:txBody>
      </p:sp>
    </p:spTree>
    <p:extLst>
      <p:ext uri="{BB962C8B-B14F-4D97-AF65-F5344CB8AC3E}">
        <p14:creationId xmlns:p14="http://schemas.microsoft.com/office/powerpoint/2010/main" val="6854282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are some size ranges of typical database applications. Personal databases are often done in Microsoft Access. Multitier client/server and ERP systems are typical for the normal operational activities of most companies. Data warehouses tend to be large because they collect and maintain</a:t>
            </a:r>
            <a:r>
              <a:rPr lang="en-US" altLang="en-US" baseline="0" dirty="0" smtClean="0"/>
              <a:t> historical data over time.</a:t>
            </a:r>
            <a:endParaRPr lang="en-US" altLang="en-US" dirty="0" smtClean="0"/>
          </a:p>
        </p:txBody>
      </p:sp>
    </p:spTree>
    <p:extLst>
      <p:ext uri="{BB962C8B-B14F-4D97-AF65-F5344CB8AC3E}">
        <p14:creationId xmlns:p14="http://schemas.microsoft.com/office/powerpoint/2010/main" val="153569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see summaries</a:t>
            </a:r>
            <a:r>
              <a:rPr lang="en-US" altLang="en-US" baseline="0" dirty="0" smtClean="0"/>
              <a:t> of the data. Rather than individual data units, the data has been processed into aggregates and categories. Sums and averages are typical forms of aggregated data, and this is another way of turning raw data into useful and actionable information.</a:t>
            </a:r>
            <a:endParaRPr lang="en-US" altLang="en-US" dirty="0" smtClean="0"/>
          </a:p>
        </p:txBody>
      </p:sp>
    </p:spTree>
    <p:extLst>
      <p:ext uri="{BB962C8B-B14F-4D97-AF65-F5344CB8AC3E}">
        <p14:creationId xmlns:p14="http://schemas.microsoft.com/office/powerpoint/2010/main" val="30706385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50938" y="692150"/>
            <a:ext cx="4556125" cy="3416300"/>
          </a:xfrm>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When we get to chapter 8, we will see how databases are used in applications. Most web applications</a:t>
            </a:r>
            <a:r>
              <a:rPr lang="en-US" altLang="en-US" baseline="0" dirty="0" smtClean="0"/>
              <a:t> follow the 3-tier approach. Databases are typically at an enterprise tier, application program code is at an application/Web tier, and user interfaces for different users are at the client tier.</a:t>
            </a:r>
            <a:endParaRPr lang="en-US" altLang="en-US" dirty="0" smtClean="0"/>
          </a:p>
        </p:txBody>
      </p:sp>
    </p:spTree>
    <p:extLst>
      <p:ext uri="{BB962C8B-B14F-4D97-AF65-F5344CB8AC3E}">
        <p14:creationId xmlns:p14="http://schemas.microsoft.com/office/powerpoint/2010/main" val="20388164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150938" y="692150"/>
            <a:ext cx="4556125" cy="3416300"/>
          </a:xfrm>
          <a:ln/>
        </p:spPr>
      </p:sp>
      <p:sp>
        <p:nvSpPr>
          <p:cNvPr id="1064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897757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Throughout the textbook, you will see many descriptions of Pine Valley Furniture. This figure shows a typical system</a:t>
            </a:r>
            <a:r>
              <a:rPr lang="en-US" baseline="0" dirty="0" smtClean="0"/>
              <a:t> configuration. Note the 3-tier architecture, with a database server, an application server, and client workstations for customers and employees in different departments.</a:t>
            </a:r>
            <a:endParaRPr lang="en-US" dirty="0"/>
          </a:p>
        </p:txBody>
      </p:sp>
    </p:spTree>
    <p:extLst>
      <p:ext uri="{BB962C8B-B14F-4D97-AF65-F5344CB8AC3E}">
        <p14:creationId xmlns:p14="http://schemas.microsoft.com/office/powerpoint/2010/main" val="42557758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data model</a:t>
            </a:r>
            <a:r>
              <a:rPr lang="en-US" baseline="0" dirty="0" smtClean="0"/>
              <a:t> shows some of the main entities for PVF, as well as their attributes and relationships. Over time you will see many other diagrams and descriptions of PVF.</a:t>
            </a:r>
            <a:endParaRPr lang="en-US" dirty="0"/>
          </a:p>
        </p:txBody>
      </p:sp>
    </p:spTree>
    <p:extLst>
      <p:ext uri="{BB962C8B-B14F-4D97-AF65-F5344CB8AC3E}">
        <p14:creationId xmlns:p14="http://schemas.microsoft.com/office/powerpoint/2010/main" val="1806263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50938" y="692150"/>
            <a:ext cx="4556125" cy="3416300"/>
          </a:xfrm>
          <a:ln/>
        </p:spPr>
      </p:sp>
      <p:sp>
        <p:nvSpPr>
          <p:cNvPr id="1075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5517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Metadata is not data per se. Instead it is a description of how data is to be stored and organized into a database. </a:t>
            </a:r>
          </a:p>
        </p:txBody>
      </p:sp>
    </p:spTree>
    <p:extLst>
      <p:ext uri="{BB962C8B-B14F-4D97-AF65-F5344CB8AC3E}">
        <p14:creationId xmlns:p14="http://schemas.microsoft.com/office/powerpoint/2010/main" val="1436973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Prior to the advent of databases, data was stored</a:t>
            </a:r>
            <a:r>
              <a:rPr lang="en-US" altLang="en-US" baseline="0" dirty="0" smtClean="0"/>
              <a:t> in individual files, each being used by a separate program. This was the traditional file processing approach to data storage. </a:t>
            </a:r>
            <a:r>
              <a:rPr lang="en-US" sz="1200" b="0" i="0" u="none" strike="noStrike" kern="1200" baseline="0" dirty="0" smtClean="0">
                <a:solidFill>
                  <a:schemeClr val="tx1"/>
                </a:solidFill>
                <a:latin typeface="Times New Roman" pitchFamily="18" charset="0"/>
                <a:ea typeface="+mn-ea"/>
                <a:cs typeface="Arial" charset="0"/>
              </a:rPr>
              <a:t>As business applications became more complex, it became evident that traditional file processing systems had a number of shortcomings and limitations. Database systems were developed to overcome these shortcomings. However, there is still a lot of data that is stored in traditional file systems. Legacy systems still abound with traditional files. Even Excel spreadsheets, which are relatively modern, would be considered to fall within the same category as file systems. Many companies store their important data in myriad spreadsheets, and as their businesses become more complex they run up against the limitations of these storage methods.</a:t>
            </a:r>
            <a:endParaRPr lang="en-US" altLang="en-US" dirty="0" smtClean="0"/>
          </a:p>
        </p:txBody>
      </p:sp>
    </p:spTree>
    <p:extLst>
      <p:ext uri="{BB962C8B-B14F-4D97-AF65-F5344CB8AC3E}">
        <p14:creationId xmlns:p14="http://schemas.microsoft.com/office/powerpoint/2010/main" val="1300262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293719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If the invoicing system and the order</a:t>
            </a:r>
            <a:r>
              <a:rPr lang="en-US" baseline="0" dirty="0" smtClean="0"/>
              <a:t> filing system each have their own copy of customer data, then this could lead to inconsistencies. What if one file changes the address or account valance of a customer, but the other one does not? In this case, we would have inconsistent data, which is not good for the organization. Data duplication is one of the biggest problems in data management, and databases are designed to eliminate or reduce duplication.</a:t>
            </a:r>
          </a:p>
          <a:p>
            <a:endParaRPr lang="en-US" baseline="0" dirty="0" smtClean="0"/>
          </a:p>
          <a:p>
            <a:r>
              <a:rPr lang="en-US" baseline="0" dirty="0" smtClean="0"/>
              <a:t>The Pine Valley Furniture (PVF) company will be an ongoing case in this textbook. You will become very familiar with PVF over time.</a:t>
            </a:r>
            <a:endParaRPr lang="en-US" dirty="0"/>
          </a:p>
        </p:txBody>
      </p:sp>
    </p:spTree>
    <p:extLst>
      <p:ext uri="{BB962C8B-B14F-4D97-AF65-F5344CB8AC3E}">
        <p14:creationId xmlns:p14="http://schemas.microsoft.com/office/powerpoint/2010/main" val="1854041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t>7/28/2016</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1656557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7/28/2016</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217388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7/28/2016</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685962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7/28/2016</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1</a:t>
            </a:r>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4768591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7/28/2016</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1</a:t>
            </a:r>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a:t>
            </a:r>
            <a:fld id="{6FB4FC82-C793-4410-817F-D8BC0BBDC2E9}" type="slidenum">
              <a:rPr lang="en-US" sz="1600" smtClean="0"/>
              <a:pPr lvl="0"/>
              <a:t>‹#›</a:t>
            </a:fld>
            <a:endParaRPr lang="en-US" sz="1600" dirty="0"/>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0" r:id="rId3"/>
    <p:sldLayoutId id="2147483936"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62000" y="1371600"/>
            <a:ext cx="7772400" cy="1143000"/>
          </a:xfrm>
        </p:spPr>
        <p:txBody>
          <a:bodyPr lIns="90488" tIns="44450" rIns="90488" bIns="44450">
            <a:normAutofit fontScale="90000"/>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1:</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The Database Environment and Development Process</a:t>
            </a:r>
          </a:p>
        </p:txBody>
      </p:sp>
      <p:sp>
        <p:nvSpPr>
          <p:cNvPr id="4099"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285750"/>
            <a:ext cx="8686800" cy="8382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Problems with Data Redundancy</a:t>
            </a:r>
          </a:p>
        </p:txBody>
      </p:sp>
      <p:sp>
        <p:nvSpPr>
          <p:cNvPr id="40963" name="Rectangle 3"/>
          <p:cNvSpPr>
            <a:spLocks noGrp="1" noChangeArrowheads="1"/>
          </p:cNvSpPr>
          <p:nvPr>
            <p:ph idx="1"/>
          </p:nvPr>
        </p:nvSpPr>
        <p:spPr>
          <a:xfrm>
            <a:off x="304800" y="1600200"/>
            <a:ext cx="8492836" cy="4384964"/>
          </a:xfrm>
        </p:spPr>
        <p:txBody>
          <a:bodyPr>
            <a:norm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Waste of space to have duplicate data</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Causes more maintenance headaches</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The biggest problem: </a:t>
            </a:r>
          </a:p>
          <a:p>
            <a:pPr lvl="1" eaLnBrk="1" fontAlgn="auto" hangingPunct="1">
              <a:spcAft>
                <a:spcPts val="0"/>
              </a:spcAft>
              <a:buFont typeface="Wingdings 2"/>
              <a:buChar char=""/>
              <a:defRPr/>
            </a:pPr>
            <a:r>
              <a:rPr lang="en-US" sz="3200" b="1" dirty="0" smtClean="0">
                <a:solidFill>
                  <a:srgbClr val="000000"/>
                </a:solidFill>
                <a:effectLst>
                  <a:outerShdw blurRad="38100" dist="38100" dir="2700000" algn="tl">
                    <a:srgbClr val="FFFFFF"/>
                  </a:outerShdw>
                </a:effectLst>
              </a:rPr>
              <a:t>Data changes in one file could cause inconsistencies</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Compromises in </a:t>
            </a:r>
            <a:r>
              <a:rPr lang="en-US" sz="3200" b="1" i="1" dirty="0" smtClean="0">
                <a:solidFill>
                  <a:srgbClr val="000000"/>
                </a:solidFill>
                <a:effectLst>
                  <a:outerShdw blurRad="38100" dist="38100" dir="2700000" algn="tl">
                    <a:srgbClr val="FFFFFF"/>
                  </a:outerShdw>
                </a:effectLst>
              </a:rPr>
              <a:t>data integrity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282575" y="296863"/>
            <a:ext cx="8686800" cy="838200"/>
          </a:xfrm>
        </p:spPr>
        <p:txBody>
          <a:bodyPr lIns="90488" tIns="44450" rIns="90488" bIns="44450"/>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SOLUTION:   The DATABASE Approach</a:t>
            </a:r>
          </a:p>
        </p:txBody>
      </p:sp>
      <p:sp>
        <p:nvSpPr>
          <p:cNvPr id="44035" name="Rectangle 1027"/>
          <p:cNvSpPr>
            <a:spLocks noGrp="1" noChangeArrowheads="1"/>
          </p:cNvSpPr>
          <p:nvPr>
            <p:ph idx="1"/>
          </p:nvPr>
        </p:nvSpPr>
        <p:spPr>
          <a:xfrm>
            <a:off x="457200" y="1981200"/>
            <a:ext cx="8229600" cy="2900363"/>
          </a:xfrm>
        </p:spPr>
        <p:txBody>
          <a:bodyPr lIns="90488" tIns="44450" rIns="90488" bIns="44450">
            <a:norm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Central repository of shared data</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Data is managed by a controlling agent</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Stored in a standardized, convenient form</a:t>
            </a:r>
          </a:p>
          <a:p>
            <a:pPr eaLnBrk="1" fontAlgn="auto" hangingPunct="1">
              <a:spcAft>
                <a:spcPts val="0"/>
              </a:spcAft>
              <a:buFont typeface="Wingdings" pitchFamily="2" charset="2"/>
              <a:buNone/>
              <a:defRPr/>
            </a:pPr>
            <a:endParaRPr lang="en-US" sz="3600" dirty="0" smtClean="0">
              <a:solidFill>
                <a:srgbClr val="000000"/>
              </a:solidFill>
              <a:effectLst>
                <a:outerShdw blurRad="38100" dist="38100" dir="2700000" algn="tl">
                  <a:srgbClr val="FFFFFF"/>
                </a:outerShdw>
              </a:effectLst>
            </a:endParaRPr>
          </a:p>
        </p:txBody>
      </p:sp>
      <p:sp>
        <p:nvSpPr>
          <p:cNvPr id="20485" name="Text Box 1028"/>
          <p:cNvSpPr txBox="1">
            <a:spLocks noChangeArrowheads="1"/>
          </p:cNvSpPr>
          <p:nvPr/>
        </p:nvSpPr>
        <p:spPr bwMode="auto">
          <a:xfrm>
            <a:off x="838200" y="5414963"/>
            <a:ext cx="8123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800">
                <a:solidFill>
                  <a:srgbClr val="990000"/>
                </a:solidFill>
                <a:cs typeface="Tahoma" pitchFamily="34" charset="0"/>
              </a:rPr>
              <a:t>Requires a Database Management System (DBMS)</a:t>
            </a:r>
            <a:endParaRPr lang="en-US" altLang="en-US" sz="2400">
              <a:solidFill>
                <a:srgbClr val="990000"/>
              </a:solidFill>
              <a:cs typeface="Tahoma"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14375" y="152400"/>
            <a:ext cx="7715250" cy="704850"/>
          </a:xfrm>
        </p:spPr>
        <p:txBody>
          <a:bodyPr wrap="none" lIns="41275" tIns="17462" rIns="41275" bIns="17462" anchor="t">
            <a:spAutoFit/>
          </a:bodyPr>
          <a:lstStyle/>
          <a:p>
            <a:pPr defTabSz="804863" eaLnBrk="1" fontAlgn="auto" hangingPunct="1">
              <a:spcAft>
                <a:spcPts val="0"/>
              </a:spcAft>
              <a:defRPr/>
            </a:pPr>
            <a:r>
              <a:rPr lang="en-US" dirty="0" smtClean="0">
                <a:solidFill>
                  <a:srgbClr val="000000"/>
                </a:solidFill>
                <a:effectLst>
                  <a:outerShdw blurRad="38100" dist="38100" dir="2700000" algn="tl">
                    <a:srgbClr val="FFFFFF"/>
                  </a:outerShdw>
                </a:effectLst>
              </a:rPr>
              <a:t>Database Management System</a:t>
            </a:r>
          </a:p>
        </p:txBody>
      </p:sp>
      <p:sp>
        <p:nvSpPr>
          <p:cNvPr id="21508" name="Text Box 81"/>
          <p:cNvSpPr txBox="1">
            <a:spLocks noChangeArrowheads="1"/>
          </p:cNvSpPr>
          <p:nvPr/>
        </p:nvSpPr>
        <p:spPr bwMode="auto">
          <a:xfrm>
            <a:off x="153988" y="5753100"/>
            <a:ext cx="8932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spcBef>
                <a:spcPct val="50000"/>
              </a:spcBef>
            </a:pPr>
            <a:r>
              <a:rPr lang="en-US" altLang="en-US" i="1">
                <a:solidFill>
                  <a:srgbClr val="000000"/>
                </a:solidFill>
                <a:cs typeface="Tahoma" pitchFamily="34" charset="0"/>
              </a:rPr>
              <a:t>DBMS manages data resources like an operating system manages hardware resources</a:t>
            </a:r>
            <a:endParaRPr lang="en-US" altLang="en-US">
              <a:solidFill>
                <a:srgbClr val="000000"/>
              </a:solidFill>
              <a:cs typeface="Tahoma" pitchFamily="34" charset="0"/>
            </a:endParaRPr>
          </a:p>
        </p:txBody>
      </p:sp>
      <p:sp>
        <p:nvSpPr>
          <p:cNvPr id="21509" name="Rectangle 126"/>
          <p:cNvSpPr>
            <a:spLocks noChangeArrowheads="1"/>
          </p:cNvSpPr>
          <p:nvPr/>
        </p:nvSpPr>
        <p:spPr bwMode="auto">
          <a:xfrm>
            <a:off x="773113" y="1177925"/>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Char char="n"/>
            </a:pPr>
            <a:r>
              <a:rPr lang="en-US" altLang="en-US" sz="2000">
                <a:solidFill>
                  <a:srgbClr val="000000"/>
                </a:solidFill>
              </a:rPr>
              <a:t>A software system that is used to create, maintain, and provide controlled access to user databases</a:t>
            </a:r>
          </a:p>
        </p:txBody>
      </p:sp>
      <p:sp>
        <p:nvSpPr>
          <p:cNvPr id="21510" name="Rectangle 131"/>
          <p:cNvSpPr>
            <a:spLocks noChangeArrowheads="1"/>
          </p:cNvSpPr>
          <p:nvPr/>
        </p:nvSpPr>
        <p:spPr bwMode="auto">
          <a:xfrm>
            <a:off x="990600" y="2084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Order Filing</a:t>
            </a:r>
          </a:p>
          <a:p>
            <a:pPr algn="ctr" eaLnBrk="1" hangingPunct="1"/>
            <a:r>
              <a:rPr lang="en-US" altLang="en-US"/>
              <a:t> System</a:t>
            </a:r>
          </a:p>
        </p:txBody>
      </p:sp>
      <p:sp>
        <p:nvSpPr>
          <p:cNvPr id="21511" name="Rectangle 133"/>
          <p:cNvSpPr>
            <a:spLocks noChangeArrowheads="1"/>
          </p:cNvSpPr>
          <p:nvPr/>
        </p:nvSpPr>
        <p:spPr bwMode="auto">
          <a:xfrm>
            <a:off x="990600" y="3227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Invoicing</a:t>
            </a:r>
          </a:p>
          <a:p>
            <a:pPr algn="ctr" eaLnBrk="1" hangingPunct="1"/>
            <a:r>
              <a:rPr lang="en-US" altLang="en-US"/>
              <a:t> System</a:t>
            </a:r>
          </a:p>
        </p:txBody>
      </p:sp>
      <p:sp>
        <p:nvSpPr>
          <p:cNvPr id="21512" name="Rectangle 134"/>
          <p:cNvSpPr>
            <a:spLocks noChangeArrowheads="1"/>
          </p:cNvSpPr>
          <p:nvPr/>
        </p:nvSpPr>
        <p:spPr bwMode="auto">
          <a:xfrm>
            <a:off x="990600" y="4370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Payroll</a:t>
            </a:r>
          </a:p>
          <a:p>
            <a:pPr algn="ctr" eaLnBrk="1" hangingPunct="1"/>
            <a:r>
              <a:rPr lang="en-US" altLang="en-US"/>
              <a:t> System</a:t>
            </a:r>
          </a:p>
        </p:txBody>
      </p:sp>
      <p:sp>
        <p:nvSpPr>
          <p:cNvPr id="21513" name="Rectangle 135"/>
          <p:cNvSpPr>
            <a:spLocks noChangeArrowheads="1"/>
          </p:cNvSpPr>
          <p:nvPr/>
        </p:nvSpPr>
        <p:spPr bwMode="auto">
          <a:xfrm>
            <a:off x="4038600" y="3227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DBMS</a:t>
            </a:r>
          </a:p>
        </p:txBody>
      </p:sp>
      <p:sp>
        <p:nvSpPr>
          <p:cNvPr id="21514" name="Line 136"/>
          <p:cNvSpPr>
            <a:spLocks noChangeShapeType="1"/>
          </p:cNvSpPr>
          <p:nvPr/>
        </p:nvSpPr>
        <p:spPr bwMode="auto">
          <a:xfrm>
            <a:off x="2667000" y="2465388"/>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5" name="Line 137"/>
          <p:cNvSpPr>
            <a:spLocks noChangeShapeType="1"/>
          </p:cNvSpPr>
          <p:nvPr/>
        </p:nvSpPr>
        <p:spPr bwMode="auto">
          <a:xfrm>
            <a:off x="2667000" y="3684588"/>
            <a:ext cx="13716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6" name="Line 138"/>
          <p:cNvSpPr>
            <a:spLocks noChangeShapeType="1"/>
          </p:cNvSpPr>
          <p:nvPr/>
        </p:nvSpPr>
        <p:spPr bwMode="auto">
          <a:xfrm flipV="1">
            <a:off x="2667000" y="3989388"/>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7" name="AutoShape 139"/>
          <p:cNvSpPr>
            <a:spLocks noChangeArrowheads="1"/>
          </p:cNvSpPr>
          <p:nvPr/>
        </p:nvSpPr>
        <p:spPr bwMode="auto">
          <a:xfrm>
            <a:off x="6553200" y="2160588"/>
            <a:ext cx="2209800" cy="3200400"/>
          </a:xfrm>
          <a:prstGeom prst="flowChartMagneticDisk">
            <a:avLst/>
          </a:prstGeom>
          <a:solidFill>
            <a:srgbClr val="969696"/>
          </a:solidFill>
          <a:ln w="25400">
            <a:solidFill>
              <a:srgbClr val="990000"/>
            </a:solidFill>
            <a:round/>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lang="en-US" altLang="en-US"/>
          </a:p>
          <a:p>
            <a:pPr algn="ctr" eaLnBrk="1" hangingPunct="1"/>
            <a:r>
              <a:rPr lang="en-US" altLang="en-US"/>
              <a:t>Central database</a:t>
            </a:r>
          </a:p>
          <a:p>
            <a:pPr algn="ctr" eaLnBrk="1" hangingPunct="1"/>
            <a:endParaRPr lang="en-US" altLang="en-US"/>
          </a:p>
          <a:p>
            <a:pPr algn="ctr" eaLnBrk="1" hangingPunct="1"/>
            <a:r>
              <a:rPr lang="en-US" altLang="en-US"/>
              <a:t>Contains employee,</a:t>
            </a:r>
          </a:p>
          <a:p>
            <a:pPr algn="ctr" eaLnBrk="1" hangingPunct="1"/>
            <a:r>
              <a:rPr lang="en-US" altLang="en-US"/>
              <a:t>order, inventory, </a:t>
            </a:r>
          </a:p>
          <a:p>
            <a:pPr algn="ctr" eaLnBrk="1" hangingPunct="1"/>
            <a:r>
              <a:rPr lang="en-US" altLang="en-US"/>
              <a:t>pricing, and </a:t>
            </a:r>
          </a:p>
          <a:p>
            <a:pPr algn="ctr" eaLnBrk="1" hangingPunct="1"/>
            <a:r>
              <a:rPr lang="en-US" altLang="en-US"/>
              <a:t>customer data</a:t>
            </a:r>
          </a:p>
        </p:txBody>
      </p:sp>
      <p:sp>
        <p:nvSpPr>
          <p:cNvPr id="21518" name="Line 140"/>
          <p:cNvSpPr>
            <a:spLocks noChangeShapeType="1"/>
          </p:cNvSpPr>
          <p:nvPr/>
        </p:nvSpPr>
        <p:spPr bwMode="auto">
          <a:xfrm>
            <a:off x="5715000" y="3684588"/>
            <a:ext cx="8382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03225" y="180109"/>
            <a:ext cx="8423564" cy="1066800"/>
          </a:xfrm>
        </p:spPr>
        <p:txBody>
          <a:bodyPr>
            <a:normAutofit fontScale="90000"/>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Elements of the Database Approach</a:t>
            </a:r>
          </a:p>
        </p:txBody>
      </p:sp>
      <p:sp>
        <p:nvSpPr>
          <p:cNvPr id="151555" name="Rectangle 3"/>
          <p:cNvSpPr>
            <a:spLocks noGrp="1" noChangeArrowheads="1"/>
          </p:cNvSpPr>
          <p:nvPr>
            <p:ph idx="1"/>
          </p:nvPr>
        </p:nvSpPr>
        <p:spPr>
          <a:xfrm>
            <a:off x="403225" y="1246909"/>
            <a:ext cx="8229600" cy="5162840"/>
          </a:xfrm>
        </p:spPr>
        <p:txBody>
          <a:bodyPr>
            <a:normAutofit fontScale="92500" lnSpcReduction="10000"/>
          </a:bodyPr>
          <a:lstStyle/>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 models </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Graphical diagram capturing nature and relationship of data</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Enterprise Data Model–high-level entities and relationships for the organization</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Project Data Model–more detailed view, matching data structure in database or data warehouse </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Entities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Noun form describing a person, place, object, event, or concept</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Composed of attributes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Relationships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Between entities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Usually one-to-many (1:M) or many-to-many (M:N), but could also be one-to-one (1:1)</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Relational Databases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Database technology involving tables (relations) representing entities and primary/foreign keys representing relationships</a:t>
            </a:r>
          </a:p>
          <a:p>
            <a:pPr lvl="1" eaLnBrk="1" fontAlgn="auto" hangingPunct="1">
              <a:lnSpc>
                <a:spcPct val="80000"/>
              </a:lnSpc>
              <a:spcAft>
                <a:spcPts val="0"/>
              </a:spcAft>
              <a:buFont typeface="Wingdings 2"/>
              <a:buChar char=""/>
              <a:defRPr/>
            </a:pPr>
            <a:endParaRPr lang="en-US" sz="20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6"/>
          <p:cNvSpPr txBox="1">
            <a:spLocks noChangeArrowheads="1"/>
          </p:cNvSpPr>
          <p:nvPr/>
        </p:nvSpPr>
        <p:spPr bwMode="auto">
          <a:xfrm>
            <a:off x="3116263" y="893763"/>
            <a:ext cx="396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a:solidFill>
                  <a:srgbClr val="000000"/>
                </a:solidFill>
              </a:rPr>
              <a:t>Segment of an enterprise data model</a:t>
            </a:r>
          </a:p>
        </p:txBody>
      </p:sp>
      <p:sp>
        <p:nvSpPr>
          <p:cNvPr id="25604" name="Text Box 7"/>
          <p:cNvSpPr txBox="1">
            <a:spLocks noChangeArrowheads="1"/>
          </p:cNvSpPr>
          <p:nvPr/>
        </p:nvSpPr>
        <p:spPr bwMode="auto">
          <a:xfrm>
            <a:off x="4108450" y="2605088"/>
            <a:ext cx="4125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a:solidFill>
                  <a:srgbClr val="000000"/>
                </a:solidFill>
              </a:rPr>
              <a:t>Segment of a project-level data model</a:t>
            </a:r>
          </a:p>
        </p:txBody>
      </p:sp>
      <p:sp>
        <p:nvSpPr>
          <p:cNvPr id="25605" name="Rectangle 2"/>
          <p:cNvSpPr>
            <a:spLocks noChangeArrowheads="1"/>
          </p:cNvSpPr>
          <p:nvPr/>
        </p:nvSpPr>
        <p:spPr bwMode="auto">
          <a:xfrm>
            <a:off x="0" y="24606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None/>
            </a:pPr>
            <a:r>
              <a:rPr lang="en-US" altLang="en-US" sz="2400">
                <a:solidFill>
                  <a:srgbClr val="000000"/>
                </a:solidFill>
              </a:rPr>
              <a:t>Figure 1-3 Comparison of enterprise and project level data models</a:t>
            </a:r>
          </a:p>
        </p:txBody>
      </p:sp>
      <p:pic>
        <p:nvPicPr>
          <p:cNvPr id="25606"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013" y="909638"/>
            <a:ext cx="26860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8"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92463" y="3081338"/>
            <a:ext cx="58007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626"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11"/>
          <p:cNvSpPr txBox="1">
            <a:spLocks noChangeArrowheads="1"/>
          </p:cNvSpPr>
          <p:nvPr/>
        </p:nvSpPr>
        <p:spPr bwMode="auto">
          <a:xfrm>
            <a:off x="3581400" y="1143000"/>
            <a:ext cx="2438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One customer may place many orders, but each order is placed by a single customer</a:t>
            </a:r>
          </a:p>
          <a:p>
            <a:pPr algn="l" eaLnBrk="1" hangingPunct="1">
              <a:spcBef>
                <a:spcPct val="50000"/>
              </a:spcBef>
            </a:pPr>
            <a:r>
              <a:rPr lang="en-US" altLang="en-US" sz="2400">
                <a:latin typeface="Times New Roman" pitchFamily="18" charset="0"/>
                <a:sym typeface="Wingdings" pitchFamily="2" charset="2"/>
              </a:rPr>
              <a:t> One-to-many relationship</a:t>
            </a:r>
            <a:endParaRPr lang="en-US" altLang="en-US" sz="2400">
              <a:latin typeface="Times New Roman" pitchFamily="18" charset="0"/>
            </a:endParaRPr>
          </a:p>
        </p:txBody>
      </p:sp>
      <p:sp>
        <p:nvSpPr>
          <p:cNvPr id="26629" name="Rectangle 12"/>
          <p:cNvSpPr>
            <a:spLocks noChangeArrowheads="1"/>
          </p:cNvSpPr>
          <p:nvPr/>
        </p:nvSpPr>
        <p:spPr bwMode="auto">
          <a:xfrm>
            <a:off x="693738" y="698500"/>
            <a:ext cx="2765425" cy="4919663"/>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7650"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5"/>
          <p:cNvSpPr txBox="1">
            <a:spLocks noChangeArrowheads="1"/>
          </p:cNvSpPr>
          <p:nvPr/>
        </p:nvSpPr>
        <p:spPr bwMode="auto">
          <a:xfrm>
            <a:off x="3062288" y="985838"/>
            <a:ext cx="304165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One order has many order lines; each order line is associated with a single order</a:t>
            </a:r>
          </a:p>
          <a:p>
            <a:pPr algn="l" eaLnBrk="1" hangingPunct="1">
              <a:spcBef>
                <a:spcPct val="50000"/>
              </a:spcBef>
            </a:pPr>
            <a:r>
              <a:rPr lang="en-US" altLang="en-US" sz="2400">
                <a:latin typeface="Times New Roman" pitchFamily="18" charset="0"/>
                <a:sym typeface="Wingdings" pitchFamily="2" charset="2"/>
              </a:rPr>
              <a:t> One-to-many relationship</a:t>
            </a:r>
            <a:endParaRPr lang="en-US" altLang="en-US" sz="2400">
              <a:latin typeface="Times New Roman" pitchFamily="18" charset="0"/>
            </a:endParaRPr>
          </a:p>
        </p:txBody>
      </p:sp>
      <p:sp>
        <p:nvSpPr>
          <p:cNvPr id="27653" name="Rectangle 6"/>
          <p:cNvSpPr>
            <a:spLocks noChangeArrowheads="1"/>
          </p:cNvSpPr>
          <p:nvPr/>
        </p:nvSpPr>
        <p:spPr bwMode="auto">
          <a:xfrm>
            <a:off x="381000" y="3497263"/>
            <a:ext cx="8458200" cy="2141537"/>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8"/>
          <p:cNvSpPr txBox="1">
            <a:spLocks noChangeArrowheads="1"/>
          </p:cNvSpPr>
          <p:nvPr/>
        </p:nvSpPr>
        <p:spPr bwMode="auto">
          <a:xfrm>
            <a:off x="3486150" y="646113"/>
            <a:ext cx="22098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One product can be in many order lines, each order line refers to a single product</a:t>
            </a:r>
          </a:p>
          <a:p>
            <a:pPr algn="l" eaLnBrk="1" hangingPunct="1">
              <a:spcBef>
                <a:spcPct val="50000"/>
              </a:spcBef>
            </a:pPr>
            <a:r>
              <a:rPr lang="en-US" altLang="en-US" sz="2400">
                <a:latin typeface="Times New Roman" pitchFamily="18" charset="0"/>
                <a:sym typeface="Wingdings" pitchFamily="2" charset="2"/>
              </a:rPr>
              <a:t> One-to-many relationship</a:t>
            </a:r>
            <a:endParaRPr lang="en-US" altLang="en-US" sz="2400">
              <a:latin typeface="Times New Roman" pitchFamily="18" charset="0"/>
            </a:endParaRPr>
          </a:p>
        </p:txBody>
      </p:sp>
      <p:sp>
        <p:nvSpPr>
          <p:cNvPr id="28677" name="Rectangle 9"/>
          <p:cNvSpPr>
            <a:spLocks noChangeArrowheads="1"/>
          </p:cNvSpPr>
          <p:nvPr/>
        </p:nvSpPr>
        <p:spPr bwMode="auto">
          <a:xfrm>
            <a:off x="5875338" y="846138"/>
            <a:ext cx="2728912" cy="4772025"/>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698"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14"/>
          <p:cNvSpPr txBox="1">
            <a:spLocks noChangeArrowheads="1"/>
          </p:cNvSpPr>
          <p:nvPr/>
        </p:nvSpPr>
        <p:spPr bwMode="auto">
          <a:xfrm>
            <a:off x="3648075" y="1992313"/>
            <a:ext cx="245586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Therefore, one order involves many products and one product is involved in many orders</a:t>
            </a:r>
          </a:p>
          <a:p>
            <a:pPr algn="l" eaLnBrk="1" hangingPunct="1">
              <a:spcBef>
                <a:spcPct val="50000"/>
              </a:spcBef>
            </a:pPr>
            <a:endParaRPr lang="en-US" altLang="en-US" sz="2400">
              <a:latin typeface="Times New Roman" pitchFamily="18" charset="0"/>
            </a:endParaRPr>
          </a:p>
          <a:p>
            <a:pPr algn="l" eaLnBrk="1" hangingPunct="1">
              <a:spcBef>
                <a:spcPct val="50000"/>
              </a:spcBef>
            </a:pPr>
            <a:r>
              <a:rPr lang="en-US" altLang="en-US" sz="2400">
                <a:latin typeface="Times New Roman" pitchFamily="18" charset="0"/>
                <a:sym typeface="Wingdings" pitchFamily="2" charset="2"/>
              </a:rPr>
              <a:t> Many-to-many relationship</a:t>
            </a:r>
            <a:endParaRPr lang="en-US" altLang="en-US" sz="2400">
              <a:latin typeface="Times New Roman" pitchFamily="18" charset="0"/>
            </a:endParaRPr>
          </a:p>
        </p:txBody>
      </p:sp>
      <p:sp>
        <p:nvSpPr>
          <p:cNvPr id="29701" name="Oval 15"/>
          <p:cNvSpPr>
            <a:spLocks noChangeArrowheads="1"/>
          </p:cNvSpPr>
          <p:nvPr/>
        </p:nvSpPr>
        <p:spPr bwMode="auto">
          <a:xfrm rot="-1683923">
            <a:off x="-254000" y="1652588"/>
            <a:ext cx="9144000" cy="2862262"/>
          </a:xfrm>
          <a:prstGeom prst="ellipse">
            <a:avLst/>
          </a:prstGeom>
          <a:noFill/>
          <a:ln w="2540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4182" y="323134"/>
            <a:ext cx="8271163" cy="5920725"/>
          </a:xfrm>
          <a:prstGeom prst="rect">
            <a:avLst/>
          </a:prstGeom>
        </p:spPr>
      </p:pic>
      <p:pic>
        <p:nvPicPr>
          <p:cNvPr id="30724" name="Picture 5"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6550" y="5289550"/>
            <a:ext cx="309403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457200" y="327025"/>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Objectives</a:t>
            </a:r>
          </a:p>
        </p:txBody>
      </p:sp>
      <p:sp>
        <p:nvSpPr>
          <p:cNvPr id="5123" name="Rectangle 1027"/>
          <p:cNvSpPr>
            <a:spLocks noGrp="1" noChangeArrowheads="1"/>
          </p:cNvSpPr>
          <p:nvPr>
            <p:ph idx="1"/>
          </p:nvPr>
        </p:nvSpPr>
        <p:spPr>
          <a:xfrm>
            <a:off x="381000" y="1535113"/>
            <a:ext cx="8229600" cy="4114800"/>
          </a:xfrm>
        </p:spPr>
        <p:txBody>
          <a:bodyPr lIns="90488" tIns="44450" rIns="90488" bIns="44450">
            <a:normAutofit lnSpcReduction="10000"/>
          </a:bodyPr>
          <a:lstStyle/>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Define terms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Name limitations of conventional file processing</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Explain advantages of databases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Identify costs and risks of databases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List components of database environment</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Identify categories of database applications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Describe database system development life cycle</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Explain prototyping and agile development approaches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Explain roles of individuals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Explain the three-schema architecture for databases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20675" y="315913"/>
            <a:ext cx="9144000" cy="1371600"/>
          </a:xfrm>
        </p:spPr>
        <p:txBody>
          <a:bodyPr/>
          <a:lstStyle/>
          <a:p>
            <a:pPr eaLnBrk="1" fontAlgn="auto" hangingPunct="1">
              <a:spcAft>
                <a:spcPts val="0"/>
              </a:spcAft>
              <a:defRPr/>
            </a:pPr>
            <a:r>
              <a:rPr lang="en-US" sz="3900" dirty="0" smtClean="0">
                <a:solidFill>
                  <a:srgbClr val="000000"/>
                </a:solidFill>
                <a:effectLst>
                  <a:outerShdw blurRad="38100" dist="38100" dir="2700000" algn="tl">
                    <a:srgbClr val="FFFFFF"/>
                  </a:outerShdw>
                </a:effectLst>
              </a:rPr>
              <a:t>Advantages of THE DatabaSE APPROACH</a:t>
            </a:r>
          </a:p>
        </p:txBody>
      </p:sp>
      <p:sp>
        <p:nvSpPr>
          <p:cNvPr id="167939" name="Rectangle 3"/>
          <p:cNvSpPr>
            <a:spLocks noGrp="1" noChangeArrowheads="1"/>
          </p:cNvSpPr>
          <p:nvPr>
            <p:ph idx="1"/>
          </p:nvPr>
        </p:nvSpPr>
        <p:spPr>
          <a:xfrm>
            <a:off x="388938" y="1733550"/>
            <a:ext cx="8229600" cy="4572000"/>
          </a:xfrm>
        </p:spPr>
        <p:txBody>
          <a:bodyPr>
            <a:normAutofit/>
          </a:bodyPr>
          <a:lstStyle/>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Program-data independence</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Planned data redundancy</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Improved data consistency</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Improved data sharing</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Increased application development productivity</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Enforcement of standards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Improved data quality</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Improved data accessibility and responsiveness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Reduced program maintenance</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Improved decision support</a:t>
            </a:r>
          </a:p>
          <a:p>
            <a:pPr eaLnBrk="1" fontAlgn="auto" hangingPunct="1">
              <a:lnSpc>
                <a:spcPct val="8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a:p>
            <a:pPr lvl="1" eaLnBrk="1" fontAlgn="auto" hangingPunct="1">
              <a:lnSpc>
                <a:spcPct val="8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21190925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228600" y="350838"/>
            <a:ext cx="89154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Costs and Risks of the Database Approach</a:t>
            </a:r>
          </a:p>
        </p:txBody>
      </p:sp>
      <p:sp>
        <p:nvSpPr>
          <p:cNvPr id="168963" name="Rectangle 3"/>
          <p:cNvSpPr>
            <a:spLocks noGrp="1" noChangeArrowheads="1"/>
          </p:cNvSpPr>
          <p:nvPr>
            <p:ph idx="1"/>
          </p:nvPr>
        </p:nvSpPr>
        <p:spPr>
          <a:xfrm>
            <a:off x="434975" y="2000250"/>
            <a:ext cx="8229600" cy="3810000"/>
          </a:xfrm>
        </p:spPr>
        <p:txBody>
          <a:bodyPr>
            <a:norm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New, specialized personnel</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Installation and management cost and complexity</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Conversion costs</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Need for explicit backup and recovery</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Organizational conflict</a:t>
            </a:r>
          </a:p>
        </p:txBody>
      </p:sp>
    </p:spTree>
    <p:extLst>
      <p:ext uri="{BB962C8B-B14F-4D97-AF65-F5344CB8AC3E}">
        <p14:creationId xmlns:p14="http://schemas.microsoft.com/office/powerpoint/2010/main" val="788752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841375" y="2460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None/>
            </a:pPr>
            <a:r>
              <a:rPr lang="en-US" altLang="en-US" sz="2400" dirty="0">
                <a:solidFill>
                  <a:srgbClr val="000000"/>
                </a:solidFill>
              </a:rPr>
              <a:t>Figure 1-5 Components of the </a:t>
            </a:r>
            <a:r>
              <a:rPr lang="en-US" altLang="en-US" sz="2400" dirty="0" smtClean="0">
                <a:solidFill>
                  <a:srgbClr val="000000"/>
                </a:solidFill>
              </a:rPr>
              <a:t>database environment</a:t>
            </a:r>
            <a:endParaRPr lang="en-US" altLang="en-US" sz="2400" dirty="0">
              <a:solidFill>
                <a:srgbClr val="000000"/>
              </a:solidFill>
            </a:endParaRPr>
          </a:p>
        </p:txBody>
      </p:sp>
      <p:pic>
        <p:nvPicPr>
          <p:cNvPr id="317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1190625"/>
            <a:ext cx="6438900" cy="5097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solidFill>
                  <a:schemeClr val="tx1"/>
                </a:solidFill>
                <a:prstDash val="solid"/>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733425" y="460375"/>
            <a:ext cx="7769225" cy="1128713"/>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Components of the </a:t>
            </a:r>
            <a:br>
              <a:rPr lang="en-US" sz="4000" dirty="0" smtClean="0">
                <a:solidFill>
                  <a:srgbClr val="000000"/>
                </a:solidFill>
                <a:effectLst>
                  <a:outerShdw blurRad="38100" dist="38100" dir="2700000" algn="tl">
                    <a:srgbClr val="FFFFFF"/>
                  </a:outerShdw>
                </a:effectLst>
              </a:rPr>
            </a:br>
            <a:r>
              <a:rPr lang="en-US" sz="4000" dirty="0" smtClean="0">
                <a:solidFill>
                  <a:srgbClr val="000000"/>
                </a:solidFill>
                <a:effectLst>
                  <a:outerShdw blurRad="38100" dist="38100" dir="2700000" algn="tl">
                    <a:srgbClr val="FFFFFF"/>
                  </a:outerShdw>
                </a:effectLst>
              </a:rPr>
              <a:t>Database Environment</a:t>
            </a:r>
          </a:p>
        </p:txBody>
      </p:sp>
      <p:sp>
        <p:nvSpPr>
          <p:cNvPr id="185347" name="Rectangle 3"/>
          <p:cNvSpPr>
            <a:spLocks noGrp="1" noChangeArrowheads="1"/>
          </p:cNvSpPr>
          <p:nvPr>
            <p:ph idx="1"/>
          </p:nvPr>
        </p:nvSpPr>
        <p:spPr>
          <a:xfrm>
            <a:off x="336550" y="1770063"/>
            <a:ext cx="8705850" cy="4287837"/>
          </a:xfrm>
        </p:spPr>
        <p:txBody>
          <a:bodyPr lIns="90488" tIns="44450" rIns="90488" bIns="44450">
            <a:noAutofit/>
          </a:bodyPr>
          <a:lstStyle/>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Data modeling and design </a:t>
            </a:r>
            <a:r>
              <a:rPr lang="en-US" sz="2400" b="1" dirty="0" smtClean="0">
                <a:solidFill>
                  <a:srgbClr val="000000"/>
                </a:solidFill>
                <a:effectLst>
                  <a:outerShdw blurRad="38100" dist="38100" dir="2700000" algn="tl">
                    <a:srgbClr val="FFFFFF"/>
                  </a:outerShdw>
                </a:effectLst>
              </a:rPr>
              <a:t>tools </a:t>
            </a:r>
            <a:r>
              <a:rPr lang="en-US" sz="2400" dirty="0">
                <a:solidFill>
                  <a:srgbClr val="000000"/>
                </a:solidFill>
                <a:effectLst>
                  <a:outerShdw blurRad="38100" dist="38100" dir="2700000" algn="tl">
                    <a:srgbClr val="FFFFFF"/>
                  </a:outerShdw>
                </a:effectLst>
              </a:rPr>
              <a:t>-- automated tools used to design databases and application </a:t>
            </a:r>
            <a:r>
              <a:rPr lang="en-US" sz="2400" dirty="0" smtClean="0">
                <a:solidFill>
                  <a:srgbClr val="000000"/>
                </a:solidFill>
                <a:effectLst>
                  <a:outerShdw blurRad="38100" dist="38100" dir="2700000" algn="tl">
                    <a:srgbClr val="FFFFFF"/>
                  </a:outerShdw>
                </a:effectLst>
              </a:rPr>
              <a:t>programs</a:t>
            </a:r>
            <a:endParaRPr lang="en-US" sz="2400" dirty="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Repository</a:t>
            </a:r>
            <a:r>
              <a:rPr lang="en-US" sz="2400" dirty="0" smtClean="0">
                <a:solidFill>
                  <a:srgbClr val="000000"/>
                </a:solidFill>
                <a:effectLst>
                  <a:outerShdw blurRad="38100" dist="38100" dir="2700000" algn="tl">
                    <a:srgbClr val="FFFFFF"/>
                  </a:outerShdw>
                </a:effectLst>
              </a:rPr>
              <a:t>–centralized storehouse of metadata</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Database Management System (DBMS) </a:t>
            </a:r>
            <a:r>
              <a:rPr lang="en-US" sz="2400" dirty="0" smtClean="0">
                <a:solidFill>
                  <a:srgbClr val="000000"/>
                </a:solidFill>
                <a:effectLst>
                  <a:outerShdw blurRad="38100" dist="38100" dir="2700000" algn="tl">
                    <a:srgbClr val="FFFFFF"/>
                  </a:outerShdw>
                </a:effectLst>
              </a:rPr>
              <a:t>–software for managing the database</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Database</a:t>
            </a:r>
            <a:r>
              <a:rPr lang="en-US" sz="2400" dirty="0" smtClean="0">
                <a:solidFill>
                  <a:srgbClr val="000000"/>
                </a:solidFill>
                <a:effectLst>
                  <a:outerShdw blurRad="38100" dist="38100" dir="2700000" algn="tl">
                    <a:srgbClr val="FFFFFF"/>
                  </a:outerShdw>
                </a:effectLst>
              </a:rPr>
              <a:t>–storehouse of the data</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Application Programs</a:t>
            </a:r>
            <a:r>
              <a:rPr lang="en-US" sz="2400" dirty="0" smtClean="0">
                <a:solidFill>
                  <a:srgbClr val="000000"/>
                </a:solidFill>
                <a:effectLst>
                  <a:outerShdw blurRad="38100" dist="38100" dir="2700000" algn="tl">
                    <a:srgbClr val="FFFFFF"/>
                  </a:outerShdw>
                </a:effectLst>
              </a:rPr>
              <a:t>–software using the data</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User Interface</a:t>
            </a:r>
            <a:r>
              <a:rPr lang="en-US" sz="2400" dirty="0" smtClean="0">
                <a:solidFill>
                  <a:srgbClr val="000000"/>
                </a:solidFill>
                <a:effectLst>
                  <a:outerShdw blurRad="38100" dist="38100" dir="2700000" algn="tl">
                    <a:srgbClr val="FFFFFF"/>
                  </a:outerShdw>
                </a:effectLst>
              </a:rPr>
              <a:t>–text, graphical displays, menus,  etc. for user </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Data/Database Administrators</a:t>
            </a:r>
            <a:r>
              <a:rPr lang="en-US" sz="2400" dirty="0" smtClean="0">
                <a:solidFill>
                  <a:srgbClr val="000000"/>
                </a:solidFill>
                <a:effectLst>
                  <a:outerShdw blurRad="38100" dist="38100" dir="2700000" algn="tl">
                    <a:srgbClr val="FFFFFF"/>
                  </a:outerShdw>
                </a:effectLst>
              </a:rPr>
              <a:t>–personnel responsible for maintaining the database</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System Developers</a:t>
            </a:r>
            <a:r>
              <a:rPr lang="en-US" sz="2400" dirty="0" smtClean="0">
                <a:solidFill>
                  <a:srgbClr val="000000"/>
                </a:solidFill>
                <a:effectLst>
                  <a:outerShdw blurRad="38100" dist="38100" dir="2700000" algn="tl">
                    <a:srgbClr val="FFFFFF"/>
                  </a:outerShdw>
                </a:effectLst>
              </a:rPr>
              <a:t>–personnel responsible for designing databases and software</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End Users</a:t>
            </a:r>
            <a:r>
              <a:rPr lang="en-US" sz="2400" dirty="0" smtClean="0">
                <a:solidFill>
                  <a:srgbClr val="000000"/>
                </a:solidFill>
                <a:effectLst>
                  <a:outerShdw blurRad="38100" dist="38100" dir="2700000" algn="tl">
                    <a:srgbClr val="FFFFFF"/>
                  </a:outerShdw>
                </a:effectLst>
              </a:rPr>
              <a:t>–people who use the applications and databases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2625" y="296863"/>
            <a:ext cx="798195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Enterprise Data Model</a:t>
            </a:r>
          </a:p>
        </p:txBody>
      </p:sp>
      <p:sp>
        <p:nvSpPr>
          <p:cNvPr id="137219"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First step in the database development process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Specifies scope and general content</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Overall picture of organizational data at high level of abstraction</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Entity-relationship diagram</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Descriptions of entity types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Relationships between entities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Business rules</a:t>
            </a:r>
            <a:endParaRPr lang="en-US" dirty="0" smtClean="0">
              <a:solidFill>
                <a:srgbClr val="000000"/>
              </a:solidFill>
              <a:effectLst>
                <a:outerShdw blurRad="38100" dist="38100" dir="2700000" algn="tl">
                  <a:srgbClr val="FFFFFF"/>
                </a:outerShdw>
              </a:effectLst>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623888" y="385763"/>
            <a:ext cx="8081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dirty="0">
                <a:solidFill>
                  <a:srgbClr val="000000"/>
                </a:solidFill>
              </a:rPr>
              <a:t>FIGURE 1-6 </a:t>
            </a:r>
            <a:r>
              <a:rPr lang="en-US" altLang="en-US" sz="2000" dirty="0">
                <a:solidFill>
                  <a:srgbClr val="000000"/>
                </a:solidFill>
              </a:rPr>
              <a:t>Example business function-to-data entity matrix</a:t>
            </a:r>
          </a:p>
        </p:txBody>
      </p:sp>
      <p:pic>
        <p:nvPicPr>
          <p:cNvPr id="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188" y="965200"/>
            <a:ext cx="7667625"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447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431800"/>
            <a:ext cx="8001000" cy="11430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Two Approaches to Database and IS Development</a:t>
            </a:r>
          </a:p>
        </p:txBody>
      </p:sp>
      <p:sp>
        <p:nvSpPr>
          <p:cNvPr id="14339" name="Rectangle 3"/>
          <p:cNvSpPr>
            <a:spLocks noGrp="1" noChangeArrowheads="1"/>
          </p:cNvSpPr>
          <p:nvPr>
            <p:ph idx="1"/>
          </p:nvPr>
        </p:nvSpPr>
        <p:spPr>
          <a:xfrm>
            <a:off x="442913" y="1724025"/>
            <a:ext cx="8153400" cy="3736975"/>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SDLC</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System Development Life Cycle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Detailed, well-planned development process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Time-consuming, but comprehensive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Long development cycle</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Prototyping</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Rapid application development (RAD)</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Cursory attempt at conceptual data modeling</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Define database during development of initial prototype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Repeat implementation and maintenance activities with new prototype versions</a:t>
            </a:r>
          </a:p>
          <a:p>
            <a:pPr lvl="1" eaLnBrk="1" fontAlgn="auto" hangingPunct="1">
              <a:lnSpc>
                <a:spcPct val="9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52463" y="503238"/>
            <a:ext cx="7772400" cy="1143000"/>
          </a:xfrm>
        </p:spPr>
        <p:txBody>
          <a:bodyPr>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Systems Development Life Cycle</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(see also Figure 1-7) </a:t>
            </a:r>
          </a:p>
        </p:txBody>
      </p:sp>
      <p:grpSp>
        <p:nvGrpSpPr>
          <p:cNvPr id="36868" name="Group 27"/>
          <p:cNvGrpSpPr>
            <a:grpSpLocks/>
          </p:cNvGrpSpPr>
          <p:nvPr/>
        </p:nvGrpSpPr>
        <p:grpSpPr bwMode="auto">
          <a:xfrm>
            <a:off x="457200" y="1676400"/>
            <a:ext cx="8458200" cy="4114800"/>
            <a:chOff x="1008" y="1392"/>
            <a:chExt cx="4608" cy="2256"/>
          </a:xfrm>
        </p:grpSpPr>
        <p:sp>
          <p:nvSpPr>
            <p:cNvPr id="36869" name="Rectangle 5"/>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36870" name="Rectangle 6"/>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36871" name="Rectangle 7"/>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36872" name="Rectangle 8"/>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36873" name="Rectangle 9"/>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36874" name="Rectangle 10"/>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36875" name="Arc 14"/>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6" name="Arc 15"/>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7" name="Arc 16"/>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8" name="Arc 17"/>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9" name="Arc 18"/>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0" name="Arc 19"/>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1" name="Arc 20"/>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2" name="Arc 21"/>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3" name="Arc 22"/>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4" name="Arc 23"/>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09600" y="431800"/>
            <a:ext cx="7772400" cy="1143000"/>
          </a:xfrm>
        </p:spPr>
        <p:txBody>
          <a:bodyPr>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Systems Development Life Cycle</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(see also Figure 1-7)  (cont.)</a:t>
            </a:r>
          </a:p>
        </p:txBody>
      </p:sp>
      <p:grpSp>
        <p:nvGrpSpPr>
          <p:cNvPr id="37892" name="Group 3"/>
          <p:cNvGrpSpPr>
            <a:grpSpLocks/>
          </p:cNvGrpSpPr>
          <p:nvPr/>
        </p:nvGrpSpPr>
        <p:grpSpPr bwMode="auto">
          <a:xfrm>
            <a:off x="457200" y="1676400"/>
            <a:ext cx="8458200" cy="4114800"/>
            <a:chOff x="1008" y="1392"/>
            <a:chExt cx="4608" cy="2256"/>
          </a:xfrm>
        </p:grpSpPr>
        <p:sp>
          <p:nvSpPr>
            <p:cNvPr id="37896"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37897"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37898"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37899"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37900"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37901"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37902"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3"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4"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5"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6"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7"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8"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9"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0"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1"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7893" name="Rectangle 20"/>
          <p:cNvSpPr>
            <a:spLocks noChangeArrowheads="1"/>
          </p:cNvSpPr>
          <p:nvPr/>
        </p:nvSpPr>
        <p:spPr bwMode="auto">
          <a:xfrm>
            <a:off x="457200" y="1676400"/>
            <a:ext cx="1836738" cy="533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Planning</a:t>
            </a:r>
          </a:p>
        </p:txBody>
      </p:sp>
      <p:sp>
        <p:nvSpPr>
          <p:cNvPr id="145429" name="Text Box 21"/>
          <p:cNvSpPr txBox="1">
            <a:spLocks noChangeArrowheads="1"/>
          </p:cNvSpPr>
          <p:nvPr/>
        </p:nvSpPr>
        <p:spPr bwMode="auto">
          <a:xfrm>
            <a:off x="4191000" y="1649413"/>
            <a:ext cx="4137025" cy="701675"/>
          </a:xfrm>
          <a:prstGeom prst="rect">
            <a:avLst/>
          </a:prstGeom>
          <a:noFill/>
          <a:ln w="9525">
            <a:noFill/>
            <a:miter lim="800000"/>
            <a:headEnd/>
            <a:tailEnd/>
          </a:ln>
          <a:effectLst/>
        </p:spPr>
        <p:txBody>
          <a:bodyPr wrap="none">
            <a:spAutoFit/>
          </a:bodyPr>
          <a:lstStyle/>
          <a:p>
            <a:pPr algn="l">
              <a:defRPr/>
            </a:pPr>
            <a:r>
              <a:rPr lang="en-US" sz="2000" b="1" dirty="0">
                <a:solidFill>
                  <a:srgbClr val="000000"/>
                </a:solidFill>
                <a:latin typeface="Times New Roman" pitchFamily="18" charset="0"/>
              </a:rPr>
              <a:t>Purpose</a:t>
            </a:r>
            <a:r>
              <a:rPr lang="en-US" dirty="0">
                <a:solidFill>
                  <a:srgbClr val="000000"/>
                </a:solidFill>
                <a:effectLst>
                  <a:outerShdw blurRad="38100" dist="38100" dir="2700000" algn="tl">
                    <a:srgbClr val="FFFFFF"/>
                  </a:outerShdw>
                </a:effectLst>
              </a:rPr>
              <a:t>–</a:t>
            </a:r>
            <a:r>
              <a:rPr lang="en-US" sz="2000" b="1" dirty="0">
                <a:solidFill>
                  <a:srgbClr val="000000"/>
                </a:solidFill>
                <a:latin typeface="Times New Roman" pitchFamily="18" charset="0"/>
              </a:rPr>
              <a:t>preliminary understanding</a:t>
            </a:r>
          </a:p>
          <a:p>
            <a:pPr algn="l">
              <a:defRPr/>
            </a:pPr>
            <a:r>
              <a:rPr lang="en-US" sz="2000" b="1" dirty="0">
                <a:solidFill>
                  <a:srgbClr val="000000"/>
                </a:solidFill>
                <a:latin typeface="Times New Roman" pitchFamily="18" charset="0"/>
              </a:rPr>
              <a:t>Deliverable</a:t>
            </a:r>
            <a:r>
              <a:rPr lang="en-US" dirty="0">
                <a:solidFill>
                  <a:srgbClr val="000000"/>
                </a:solidFill>
                <a:effectLst>
                  <a:outerShdw blurRad="38100" dist="38100" dir="2700000" algn="tl">
                    <a:srgbClr val="FFFFFF"/>
                  </a:outerShdw>
                </a:effectLst>
              </a:rPr>
              <a:t>–</a:t>
            </a:r>
            <a:r>
              <a:rPr lang="en-US" sz="2000" b="1" dirty="0">
                <a:solidFill>
                  <a:srgbClr val="000000"/>
                </a:solidFill>
                <a:latin typeface="Times New Roman" pitchFamily="18" charset="0"/>
              </a:rPr>
              <a:t>request for study </a:t>
            </a:r>
          </a:p>
        </p:txBody>
      </p:sp>
      <p:sp>
        <p:nvSpPr>
          <p:cNvPr id="145430" name="Text Box 22"/>
          <p:cNvSpPr txBox="1">
            <a:spLocks noChangeArrowheads="1"/>
          </p:cNvSpPr>
          <p:nvPr/>
        </p:nvSpPr>
        <p:spPr bwMode="auto">
          <a:xfrm>
            <a:off x="762000" y="4572000"/>
            <a:ext cx="2819400" cy="1311275"/>
          </a:xfrm>
          <a:prstGeom prst="rect">
            <a:avLst/>
          </a:prstGeom>
          <a:noFill/>
          <a:ln w="9525">
            <a:noFill/>
            <a:miter lim="800000"/>
            <a:headEnd/>
            <a:tailEnd/>
          </a:ln>
          <a:effectLst/>
        </p:spPr>
        <p:txBody>
          <a:bodyPr>
            <a:spAutoFit/>
          </a:bodyPr>
          <a:lstStyle/>
          <a:p>
            <a:pPr algn="l">
              <a:defRPr/>
            </a:pPr>
            <a:r>
              <a:rPr lang="en-US" sz="2000" b="1" dirty="0">
                <a:solidFill>
                  <a:srgbClr val="000000"/>
                </a:solidFill>
                <a:latin typeface="Times New Roman" pitchFamily="18" charset="0"/>
              </a:rPr>
              <a:t>Database activity</a:t>
            </a:r>
            <a:r>
              <a:rPr lang="en-US" dirty="0">
                <a:solidFill>
                  <a:srgbClr val="000000"/>
                </a:solidFill>
                <a:effectLst>
                  <a:outerShdw blurRad="38100" dist="38100" dir="2700000" algn="tl">
                    <a:srgbClr val="FFFFFF"/>
                  </a:outerShdw>
                </a:effectLst>
              </a:rPr>
              <a:t>–</a:t>
            </a:r>
            <a:r>
              <a:rPr lang="en-US" sz="2000" b="1" dirty="0">
                <a:solidFill>
                  <a:srgbClr val="000000"/>
                </a:solidFill>
                <a:latin typeface="Times New Roman" pitchFamily="18" charset="0"/>
              </a:rPr>
              <a:t> </a:t>
            </a:r>
          </a:p>
          <a:p>
            <a:pPr algn="l">
              <a:defRPr/>
            </a:pPr>
            <a:r>
              <a:rPr lang="en-US" sz="2000" b="1" dirty="0">
                <a:solidFill>
                  <a:srgbClr val="000000"/>
                </a:solidFill>
                <a:latin typeface="Times New Roman" pitchFamily="18" charset="0"/>
              </a:rPr>
              <a:t>enterprise modeling and early conceptual data modeling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652463" y="431800"/>
            <a:ext cx="7772400" cy="1143000"/>
          </a:xfrm>
        </p:spPr>
        <p:txBody>
          <a:bodyPr>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Systems Development Life Cycle</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(see also Figure 1-7) (cont.) </a:t>
            </a:r>
          </a:p>
        </p:txBody>
      </p:sp>
      <p:grpSp>
        <p:nvGrpSpPr>
          <p:cNvPr id="38916" name="Group 3"/>
          <p:cNvGrpSpPr>
            <a:grpSpLocks/>
          </p:cNvGrpSpPr>
          <p:nvPr/>
        </p:nvGrpSpPr>
        <p:grpSpPr bwMode="auto">
          <a:xfrm>
            <a:off x="457200" y="1676400"/>
            <a:ext cx="8458200" cy="4114800"/>
            <a:chOff x="1008" y="1392"/>
            <a:chExt cx="4608" cy="2256"/>
          </a:xfrm>
        </p:grpSpPr>
        <p:sp>
          <p:nvSpPr>
            <p:cNvPr id="38920"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38921"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38922"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38923"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38924"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38925"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38926"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7"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8"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9"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0"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1"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2"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3"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4"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5"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8917" name="Rectangle 20"/>
          <p:cNvSpPr>
            <a:spLocks noChangeArrowheads="1"/>
          </p:cNvSpPr>
          <p:nvPr/>
        </p:nvSpPr>
        <p:spPr bwMode="auto">
          <a:xfrm>
            <a:off x="1905000" y="2362200"/>
            <a:ext cx="1828800" cy="533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Analysis</a:t>
            </a:r>
          </a:p>
        </p:txBody>
      </p:sp>
      <p:sp>
        <p:nvSpPr>
          <p:cNvPr id="38918" name="Text Box 21"/>
          <p:cNvSpPr txBox="1">
            <a:spLocks noChangeArrowheads="1"/>
          </p:cNvSpPr>
          <p:nvPr/>
        </p:nvSpPr>
        <p:spPr bwMode="auto">
          <a:xfrm>
            <a:off x="4038600" y="1524000"/>
            <a:ext cx="5105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000" b="1">
                <a:solidFill>
                  <a:srgbClr val="000000"/>
                </a:solidFill>
                <a:latin typeface="Times New Roman" pitchFamily="18" charset="0"/>
              </a:rPr>
              <a:t>Purpose–thorough requirements analysis and structuring</a:t>
            </a:r>
          </a:p>
          <a:p>
            <a:pPr algn="l" eaLnBrk="1" hangingPunct="1"/>
            <a:r>
              <a:rPr lang="en-US" altLang="en-US" sz="2000" b="1">
                <a:solidFill>
                  <a:srgbClr val="000000"/>
                </a:solidFill>
                <a:latin typeface="Times New Roman" pitchFamily="18" charset="0"/>
              </a:rPr>
              <a:t>Deliverable–functional system specifications</a:t>
            </a:r>
          </a:p>
        </p:txBody>
      </p:sp>
      <p:sp>
        <p:nvSpPr>
          <p:cNvPr id="38919" name="Text Box 22"/>
          <p:cNvSpPr txBox="1">
            <a:spLocks noChangeArrowheads="1"/>
          </p:cNvSpPr>
          <p:nvPr/>
        </p:nvSpPr>
        <p:spPr bwMode="auto">
          <a:xfrm>
            <a:off x="762000" y="4572000"/>
            <a:ext cx="3505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a:solidFill>
                  <a:srgbClr val="000000"/>
                </a:solidFill>
                <a:latin typeface="Times New Roman" pitchFamily="18" charset="0"/>
              </a:rPr>
              <a:t>Database activity–thorough and integrated conceptual data modeling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Definitions</a:t>
            </a:r>
          </a:p>
        </p:txBody>
      </p:sp>
      <p:sp>
        <p:nvSpPr>
          <p:cNvPr id="164867" name="Rectangle 3"/>
          <p:cNvSpPr>
            <a:spLocks noGrp="1" noChangeArrowheads="1"/>
          </p:cNvSpPr>
          <p:nvPr>
            <p:ph idx="1"/>
          </p:nvPr>
        </p:nvSpPr>
        <p:spPr>
          <a:xfrm>
            <a:off x="381000" y="1600200"/>
            <a:ext cx="8229600" cy="4114800"/>
          </a:xfrm>
        </p:spPr>
        <p:txBody>
          <a:bodyPr lIns="90488" tIns="44450" rIns="90488" bIns="44450">
            <a:normAutofit fontScale="92500"/>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Database: organized collection of logically related data</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 stored representations of meaningful objects and events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Structured: numbers, text, dates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Unstructured: images, video, documents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Information: data processed to increase knowledge in the person using the data</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Metadata: data that describes the properties and context of user data</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09600" y="446088"/>
            <a:ext cx="7772400" cy="1143000"/>
          </a:xfrm>
        </p:spPr>
        <p:txBody>
          <a:bodyPr>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Systems Development Life Cycle</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(see also Figure 1-7) (cont.) </a:t>
            </a:r>
          </a:p>
        </p:txBody>
      </p:sp>
      <p:grpSp>
        <p:nvGrpSpPr>
          <p:cNvPr id="39940" name="Group 3"/>
          <p:cNvGrpSpPr>
            <a:grpSpLocks/>
          </p:cNvGrpSpPr>
          <p:nvPr/>
        </p:nvGrpSpPr>
        <p:grpSpPr bwMode="auto">
          <a:xfrm>
            <a:off x="457200" y="1676400"/>
            <a:ext cx="8458200" cy="4114800"/>
            <a:chOff x="1008" y="1392"/>
            <a:chExt cx="4608" cy="2256"/>
          </a:xfrm>
        </p:grpSpPr>
        <p:sp>
          <p:nvSpPr>
            <p:cNvPr id="39944"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39945"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39946"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39947"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39948"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39949"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39950"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1"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2"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3"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4"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5"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6"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7"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8"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9"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9941" name="Rectangle 20"/>
          <p:cNvSpPr>
            <a:spLocks noChangeArrowheads="1"/>
          </p:cNvSpPr>
          <p:nvPr/>
        </p:nvSpPr>
        <p:spPr bwMode="auto">
          <a:xfrm>
            <a:off x="2971800" y="31242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Logical Design</a:t>
            </a:r>
          </a:p>
        </p:txBody>
      </p:sp>
      <p:sp>
        <p:nvSpPr>
          <p:cNvPr id="39942" name="Text Box 21"/>
          <p:cNvSpPr txBox="1">
            <a:spLocks noChangeArrowheads="1"/>
          </p:cNvSpPr>
          <p:nvPr/>
        </p:nvSpPr>
        <p:spPr bwMode="auto">
          <a:xfrm>
            <a:off x="3581400" y="1535113"/>
            <a:ext cx="5562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000" b="1">
                <a:solidFill>
                  <a:srgbClr val="000000"/>
                </a:solidFill>
                <a:latin typeface="Times New Roman" pitchFamily="18" charset="0"/>
              </a:rPr>
              <a:t>Purpose–information requirements elicitation and structure</a:t>
            </a:r>
          </a:p>
          <a:p>
            <a:pPr algn="ctr" eaLnBrk="1" hangingPunct="1"/>
            <a:r>
              <a:rPr lang="en-US" altLang="en-US" sz="2000" b="1">
                <a:solidFill>
                  <a:srgbClr val="000000"/>
                </a:solidFill>
                <a:latin typeface="Times New Roman" pitchFamily="18" charset="0"/>
              </a:rPr>
              <a:t>Deliverable–detailed design specifications</a:t>
            </a:r>
          </a:p>
        </p:txBody>
      </p:sp>
      <p:sp>
        <p:nvSpPr>
          <p:cNvPr id="39943" name="Text Box 22"/>
          <p:cNvSpPr txBox="1">
            <a:spLocks noChangeArrowheads="1"/>
          </p:cNvSpPr>
          <p:nvPr/>
        </p:nvSpPr>
        <p:spPr bwMode="auto">
          <a:xfrm>
            <a:off x="762000" y="4572000"/>
            <a:ext cx="2819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000" b="1">
                <a:solidFill>
                  <a:srgbClr val="000000"/>
                </a:solidFill>
                <a:latin typeface="Times New Roman" pitchFamily="18" charset="0"/>
              </a:rPr>
              <a:t>Database activity– </a:t>
            </a:r>
          </a:p>
          <a:p>
            <a:pPr algn="ctr" eaLnBrk="1" hangingPunct="1"/>
            <a:r>
              <a:rPr lang="en-US" altLang="en-US" sz="2000" b="1">
                <a:solidFill>
                  <a:srgbClr val="000000"/>
                </a:solidFill>
                <a:latin typeface="Times New Roman" pitchFamily="18" charset="0"/>
              </a:rPr>
              <a:t>logical database design (transactions, forms, displays, views, data integrity and security)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609600" y="474663"/>
            <a:ext cx="7772400" cy="1143000"/>
          </a:xfrm>
        </p:spPr>
        <p:txBody>
          <a:bodyPr>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Systems Development Life Cycle</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(see also Figure 1-7) (cont.) </a:t>
            </a:r>
          </a:p>
        </p:txBody>
      </p:sp>
      <p:grpSp>
        <p:nvGrpSpPr>
          <p:cNvPr id="40964" name="Group 3"/>
          <p:cNvGrpSpPr>
            <a:grpSpLocks/>
          </p:cNvGrpSpPr>
          <p:nvPr/>
        </p:nvGrpSpPr>
        <p:grpSpPr bwMode="auto">
          <a:xfrm>
            <a:off x="457200" y="1676400"/>
            <a:ext cx="8458200" cy="4114800"/>
            <a:chOff x="1008" y="1392"/>
            <a:chExt cx="4608" cy="2256"/>
          </a:xfrm>
        </p:grpSpPr>
        <p:sp>
          <p:nvSpPr>
            <p:cNvPr id="40968"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40969"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40970"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40971"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40972"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40973"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40974"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5"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6"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7"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8"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9"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80"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81"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82"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83"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0965" name="Rectangle 20"/>
          <p:cNvSpPr>
            <a:spLocks noChangeArrowheads="1"/>
          </p:cNvSpPr>
          <p:nvPr/>
        </p:nvSpPr>
        <p:spPr bwMode="auto">
          <a:xfrm>
            <a:off x="4419600" y="38100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Physical Design</a:t>
            </a:r>
          </a:p>
        </p:txBody>
      </p:sp>
      <p:sp>
        <p:nvSpPr>
          <p:cNvPr id="40966" name="Text Box 21"/>
          <p:cNvSpPr txBox="1">
            <a:spLocks noChangeArrowheads="1"/>
          </p:cNvSpPr>
          <p:nvPr/>
        </p:nvSpPr>
        <p:spPr bwMode="auto">
          <a:xfrm>
            <a:off x="5210175" y="1404938"/>
            <a:ext cx="39338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a:solidFill>
                  <a:srgbClr val="000000"/>
                </a:solidFill>
                <a:latin typeface="Times New Roman" pitchFamily="18" charset="0"/>
              </a:rPr>
              <a:t>Purpose–develop technology and organizational specifications</a:t>
            </a:r>
          </a:p>
          <a:p>
            <a:pPr algn="l" eaLnBrk="1" hangingPunct="1"/>
            <a:endParaRPr lang="en-US" altLang="en-US" sz="2000" b="1">
              <a:solidFill>
                <a:srgbClr val="000000"/>
              </a:solidFill>
              <a:latin typeface="Times New Roman" pitchFamily="18" charset="0"/>
            </a:endParaRPr>
          </a:p>
          <a:p>
            <a:pPr algn="l" eaLnBrk="1" hangingPunct="1"/>
            <a:r>
              <a:rPr lang="en-US" altLang="en-US" sz="2000" b="1">
                <a:solidFill>
                  <a:srgbClr val="000000"/>
                </a:solidFill>
                <a:latin typeface="Times New Roman" pitchFamily="18" charset="0"/>
              </a:rPr>
              <a:t>Deliverable–program/data structures, technology purchases, organization redesigns</a:t>
            </a:r>
          </a:p>
        </p:txBody>
      </p:sp>
      <p:sp>
        <p:nvSpPr>
          <p:cNvPr id="40967" name="Text Box 22"/>
          <p:cNvSpPr txBox="1">
            <a:spLocks noChangeArrowheads="1"/>
          </p:cNvSpPr>
          <p:nvPr/>
        </p:nvSpPr>
        <p:spPr bwMode="auto">
          <a:xfrm>
            <a:off x="762000" y="4572000"/>
            <a:ext cx="3657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a:solidFill>
                  <a:srgbClr val="000000"/>
                </a:solidFill>
                <a:latin typeface="Times New Roman" pitchFamily="18" charset="0"/>
              </a:rPr>
              <a:t>Database activity– </a:t>
            </a:r>
          </a:p>
          <a:p>
            <a:pPr algn="l" eaLnBrk="1" hangingPunct="1"/>
            <a:r>
              <a:rPr lang="en-US" altLang="en-US" sz="2000" b="1">
                <a:solidFill>
                  <a:srgbClr val="000000"/>
                </a:solidFill>
                <a:latin typeface="Times New Roman" pitchFamily="18" charset="0"/>
              </a:rPr>
              <a:t>physical database design (define database to DBMS, physical data organization, database processing programs)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09600" y="460375"/>
            <a:ext cx="7772400" cy="1143000"/>
          </a:xfrm>
        </p:spPr>
        <p:txBody>
          <a:bodyPr>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Systems Development Life Cycle</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(see also Figure 1-7) (cont.) </a:t>
            </a:r>
          </a:p>
        </p:txBody>
      </p:sp>
      <p:grpSp>
        <p:nvGrpSpPr>
          <p:cNvPr id="41988" name="Group 3"/>
          <p:cNvGrpSpPr>
            <a:grpSpLocks/>
          </p:cNvGrpSpPr>
          <p:nvPr/>
        </p:nvGrpSpPr>
        <p:grpSpPr bwMode="auto">
          <a:xfrm>
            <a:off x="457200" y="1676400"/>
            <a:ext cx="8458200" cy="4114800"/>
            <a:chOff x="1008" y="1392"/>
            <a:chExt cx="4608" cy="2256"/>
          </a:xfrm>
        </p:grpSpPr>
        <p:sp>
          <p:nvSpPr>
            <p:cNvPr id="41992"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41993"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41994"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41995"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41996"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41997"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41998"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9"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0"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1"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2"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3"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4"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5"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6"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7"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1989" name="Rectangle 20"/>
          <p:cNvSpPr>
            <a:spLocks noChangeArrowheads="1"/>
          </p:cNvSpPr>
          <p:nvPr/>
        </p:nvSpPr>
        <p:spPr bwMode="auto">
          <a:xfrm>
            <a:off x="5715000" y="45720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Implementation</a:t>
            </a:r>
          </a:p>
        </p:txBody>
      </p:sp>
      <p:sp>
        <p:nvSpPr>
          <p:cNvPr id="41990" name="Text Box 21"/>
          <p:cNvSpPr txBox="1">
            <a:spLocks noChangeArrowheads="1"/>
          </p:cNvSpPr>
          <p:nvPr/>
        </p:nvSpPr>
        <p:spPr bwMode="auto">
          <a:xfrm>
            <a:off x="4908550" y="1535113"/>
            <a:ext cx="44529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a:solidFill>
                  <a:srgbClr val="000000"/>
                </a:solidFill>
                <a:latin typeface="Times New Roman" pitchFamily="18" charset="0"/>
              </a:rPr>
              <a:t>Purpose–programming, testing, training, installation, documenting</a:t>
            </a:r>
          </a:p>
          <a:p>
            <a:pPr algn="l" eaLnBrk="1" hangingPunct="1"/>
            <a:endParaRPr lang="en-US" altLang="en-US" sz="2000" b="1">
              <a:solidFill>
                <a:srgbClr val="000000"/>
              </a:solidFill>
              <a:latin typeface="Times New Roman" pitchFamily="18" charset="0"/>
            </a:endParaRPr>
          </a:p>
          <a:p>
            <a:pPr algn="l" eaLnBrk="1" hangingPunct="1"/>
            <a:r>
              <a:rPr lang="en-US" altLang="en-US" sz="2000" b="1">
                <a:solidFill>
                  <a:srgbClr val="000000"/>
                </a:solidFill>
                <a:latin typeface="Times New Roman" pitchFamily="18" charset="0"/>
              </a:rPr>
              <a:t>Deliverable–operational programs, documentation, training materials</a:t>
            </a:r>
          </a:p>
        </p:txBody>
      </p:sp>
      <p:sp>
        <p:nvSpPr>
          <p:cNvPr id="41991" name="Text Box 22"/>
          <p:cNvSpPr txBox="1">
            <a:spLocks noChangeArrowheads="1"/>
          </p:cNvSpPr>
          <p:nvPr/>
        </p:nvSpPr>
        <p:spPr bwMode="auto">
          <a:xfrm>
            <a:off x="762000" y="4419600"/>
            <a:ext cx="3124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a:solidFill>
                  <a:srgbClr val="000000"/>
                </a:solidFill>
                <a:latin typeface="Times New Roman" pitchFamily="18" charset="0"/>
              </a:rPr>
              <a:t>Database activity– </a:t>
            </a:r>
          </a:p>
          <a:p>
            <a:pPr algn="l" eaLnBrk="1" hangingPunct="1"/>
            <a:r>
              <a:rPr lang="en-US" altLang="en-US" sz="2000" b="1">
                <a:solidFill>
                  <a:srgbClr val="000000"/>
                </a:solidFill>
                <a:latin typeface="Times New Roman" pitchFamily="18" charset="0"/>
              </a:rPr>
              <a:t>database implementation, including coded programs, documentation, installation and conversion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09600" y="460375"/>
            <a:ext cx="7772400" cy="1143000"/>
          </a:xfrm>
        </p:spPr>
        <p:txBody>
          <a:bodyPr>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Systems Development Life Cycle</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(see also Figure 1-7) (cont.) </a:t>
            </a:r>
          </a:p>
        </p:txBody>
      </p:sp>
      <p:grpSp>
        <p:nvGrpSpPr>
          <p:cNvPr id="43012" name="Group 3"/>
          <p:cNvGrpSpPr>
            <a:grpSpLocks/>
          </p:cNvGrpSpPr>
          <p:nvPr/>
        </p:nvGrpSpPr>
        <p:grpSpPr bwMode="auto">
          <a:xfrm>
            <a:off x="457200" y="1676400"/>
            <a:ext cx="8458200" cy="4114800"/>
            <a:chOff x="1008" y="1392"/>
            <a:chExt cx="4608" cy="2256"/>
          </a:xfrm>
        </p:grpSpPr>
        <p:sp>
          <p:nvSpPr>
            <p:cNvPr id="43016"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43017"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43018"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43019"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43020"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43021"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43022"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3"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4"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5"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6"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7"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8"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9"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30"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31"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3013" name="Rectangle 20"/>
          <p:cNvSpPr>
            <a:spLocks noChangeArrowheads="1"/>
          </p:cNvSpPr>
          <p:nvPr/>
        </p:nvSpPr>
        <p:spPr bwMode="auto">
          <a:xfrm>
            <a:off x="7086600" y="52578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Maintenance</a:t>
            </a:r>
          </a:p>
        </p:txBody>
      </p:sp>
      <p:sp>
        <p:nvSpPr>
          <p:cNvPr id="43014" name="Text Box 21"/>
          <p:cNvSpPr txBox="1">
            <a:spLocks noChangeArrowheads="1"/>
          </p:cNvSpPr>
          <p:nvPr/>
        </p:nvSpPr>
        <p:spPr bwMode="auto">
          <a:xfrm>
            <a:off x="4859338" y="1685925"/>
            <a:ext cx="3878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a:solidFill>
                  <a:srgbClr val="000000"/>
                </a:solidFill>
                <a:latin typeface="Times New Roman" pitchFamily="18" charset="0"/>
              </a:rPr>
              <a:t>Purpose–monitor, repair, enhance</a:t>
            </a:r>
          </a:p>
          <a:p>
            <a:pPr algn="l" eaLnBrk="1" hangingPunct="1"/>
            <a:endParaRPr lang="en-US" altLang="en-US" sz="2000" b="1">
              <a:solidFill>
                <a:srgbClr val="000000"/>
              </a:solidFill>
              <a:latin typeface="Times New Roman" pitchFamily="18" charset="0"/>
            </a:endParaRPr>
          </a:p>
          <a:p>
            <a:pPr algn="l" eaLnBrk="1" hangingPunct="1"/>
            <a:r>
              <a:rPr lang="en-US" altLang="en-US" sz="2000" b="1">
                <a:solidFill>
                  <a:srgbClr val="000000"/>
                </a:solidFill>
                <a:latin typeface="Times New Roman" pitchFamily="18" charset="0"/>
              </a:rPr>
              <a:t>Deliverable–periodic audits</a:t>
            </a:r>
          </a:p>
        </p:txBody>
      </p:sp>
      <p:sp>
        <p:nvSpPr>
          <p:cNvPr id="43015" name="Text Box 22"/>
          <p:cNvSpPr txBox="1">
            <a:spLocks noChangeArrowheads="1"/>
          </p:cNvSpPr>
          <p:nvPr/>
        </p:nvSpPr>
        <p:spPr bwMode="auto">
          <a:xfrm>
            <a:off x="762000" y="4419600"/>
            <a:ext cx="2895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b="1" dirty="0">
                <a:solidFill>
                  <a:srgbClr val="000000"/>
                </a:solidFill>
                <a:latin typeface="Times New Roman" pitchFamily="18" charset="0"/>
              </a:rPr>
              <a:t>Database activity– </a:t>
            </a:r>
          </a:p>
          <a:p>
            <a:pPr eaLnBrk="1" hangingPunct="1"/>
            <a:r>
              <a:rPr lang="en-US" altLang="en-US" sz="2000" b="1" dirty="0">
                <a:solidFill>
                  <a:srgbClr val="000000"/>
                </a:solidFill>
                <a:latin typeface="Times New Roman" pitchFamily="18" charset="0"/>
              </a:rPr>
              <a:t>database maintenance, performance analysis and tuning, error corrections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srgbClr val="000000"/>
                </a:solidFill>
                <a:effectLst>
                  <a:outerShdw blurRad="38100" dist="38100" dir="2700000" algn="tl">
                    <a:srgbClr val="FFFFFF"/>
                  </a:outerShdw>
                </a:effectLst>
              </a:rPr>
              <a:t>Prototyping Database Methodology</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(Figure 1-8) </a:t>
            </a:r>
            <a:r>
              <a:rPr lang="en-US" altLang="en-US" dirty="0">
                <a:solidFill>
                  <a:srgbClr val="000000"/>
                </a:solidFill>
              </a:rPr>
              <a:t/>
            </a:r>
            <a:br>
              <a:rPr lang="en-US" altLang="en-US" dirty="0">
                <a:solidFill>
                  <a:srgbClr val="000000"/>
                </a:solidFill>
              </a:rPr>
            </a:br>
            <a:endParaRPr lang="en-US" dirty="0"/>
          </a:p>
        </p:txBody>
      </p:sp>
      <p:pic>
        <p:nvPicPr>
          <p:cNvPr id="44035"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77938"/>
            <a:ext cx="9144000"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10"/>
          <p:cNvSpPr>
            <a:spLocks noChangeArrowheads="1"/>
          </p:cNvSpPr>
          <p:nvPr/>
        </p:nvSpPr>
        <p:spPr bwMode="auto">
          <a:xfrm>
            <a:off x="6629400" y="1298575"/>
            <a:ext cx="2514600" cy="4884738"/>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4037" name="Rectangle 11"/>
          <p:cNvSpPr>
            <a:spLocks noChangeArrowheads="1"/>
          </p:cNvSpPr>
          <p:nvPr/>
        </p:nvSpPr>
        <p:spPr bwMode="auto">
          <a:xfrm>
            <a:off x="76200" y="1311275"/>
            <a:ext cx="2133600" cy="4914900"/>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4038" name="Rectangle 14"/>
          <p:cNvSpPr>
            <a:spLocks noChangeArrowheads="1"/>
          </p:cNvSpPr>
          <p:nvPr/>
        </p:nvSpPr>
        <p:spPr bwMode="auto">
          <a:xfrm>
            <a:off x="609600" y="76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lang="en-US" altLang="en-US" sz="3600" dirty="0">
              <a:solidFill>
                <a:srgbClr val="000000"/>
              </a:solidFill>
            </a:endParaRPr>
          </a:p>
        </p:txBody>
      </p:sp>
      <p:sp>
        <p:nvSpPr>
          <p:cNvPr id="11" name="Text Box 22"/>
          <p:cNvSpPr txBox="1">
            <a:spLocks noChangeArrowheads="1"/>
          </p:cNvSpPr>
          <p:nvPr/>
        </p:nvSpPr>
        <p:spPr bwMode="auto">
          <a:xfrm>
            <a:off x="6858000" y="4381500"/>
            <a:ext cx="22860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000" b="1" dirty="0" smtClean="0">
                <a:solidFill>
                  <a:srgbClr val="000000"/>
                </a:solidFill>
                <a:latin typeface="Times New Roman" pitchFamily="18" charset="0"/>
              </a:rPr>
              <a:t>Prototyping is a classical Rapid Application Development (RAD) approach</a:t>
            </a:r>
            <a:endParaRPr lang="en-US" altLang="en-US" sz="2000" b="1" dirty="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33488"/>
            <a:ext cx="91440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AutoShape 6"/>
          <p:cNvSpPr>
            <a:spLocks noChangeArrowheads="1"/>
          </p:cNvSpPr>
          <p:nvPr/>
        </p:nvSpPr>
        <p:spPr bwMode="auto">
          <a:xfrm>
            <a:off x="2743200" y="2398713"/>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5061" name="Rectangle 12"/>
          <p:cNvSpPr>
            <a:spLocks noChangeArrowheads="1"/>
          </p:cNvSpPr>
          <p:nvPr/>
        </p:nvSpPr>
        <p:spPr bwMode="auto">
          <a:xfrm>
            <a:off x="0" y="2779713"/>
            <a:ext cx="2133600" cy="3375025"/>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5062" name="Rectangle 13"/>
          <p:cNvSpPr>
            <a:spLocks noChangeArrowheads="1"/>
          </p:cNvSpPr>
          <p:nvPr/>
        </p:nvSpPr>
        <p:spPr bwMode="auto">
          <a:xfrm>
            <a:off x="6629400" y="1255713"/>
            <a:ext cx="2514600" cy="488315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4" name="Title 1"/>
          <p:cNvSpPr>
            <a:spLocks noGrp="1"/>
          </p:cNvSpPr>
          <p:nvPr>
            <p:ph type="title"/>
          </p:nvPr>
        </p:nvSpPr>
        <p:spPr>
          <a:xfrm>
            <a:off x="301752" y="457200"/>
            <a:ext cx="8686800" cy="841248"/>
          </a:xfrm>
        </p:spPr>
        <p:txBody>
          <a:bodyPr>
            <a:normAutofit fontScale="90000"/>
          </a:bodyPr>
          <a:lstStyle/>
          <a:p>
            <a:r>
              <a:rPr lang="en-US" altLang="en-US" dirty="0">
                <a:solidFill>
                  <a:srgbClr val="000000"/>
                </a:solidFill>
                <a:effectLst>
                  <a:outerShdw blurRad="38100" dist="38100" dir="2700000" algn="tl">
                    <a:srgbClr val="FFFFFF"/>
                  </a:outerShdw>
                </a:effectLst>
              </a:rPr>
              <a:t>Prototyping Database Methodology</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(Figure 1-8) </a:t>
            </a:r>
            <a:r>
              <a:rPr lang="en-US" altLang="en-US" dirty="0">
                <a:solidFill>
                  <a:srgbClr val="000000"/>
                </a:solidFill>
              </a:rPr>
              <a:t/>
            </a:r>
            <a:br>
              <a:rPr lang="en-US" altLang="en-US" dirty="0">
                <a:solidFill>
                  <a:srgbClr val="000000"/>
                </a:solidFill>
              </a:rPr>
            </a:b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33488"/>
            <a:ext cx="91440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AutoShape 6"/>
          <p:cNvSpPr>
            <a:spLocks noChangeArrowheads="1"/>
          </p:cNvSpPr>
          <p:nvPr/>
        </p:nvSpPr>
        <p:spPr bwMode="auto">
          <a:xfrm>
            <a:off x="5638800" y="2322513"/>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6085" name="Rectangle 9"/>
          <p:cNvSpPr>
            <a:spLocks noChangeArrowheads="1"/>
          </p:cNvSpPr>
          <p:nvPr/>
        </p:nvSpPr>
        <p:spPr bwMode="auto">
          <a:xfrm>
            <a:off x="217714" y="2779713"/>
            <a:ext cx="1915886" cy="311599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3" name="Title 1"/>
          <p:cNvSpPr>
            <a:spLocks noGrp="1"/>
          </p:cNvSpPr>
          <p:nvPr>
            <p:ph type="title"/>
          </p:nvPr>
        </p:nvSpPr>
        <p:spPr>
          <a:xfrm>
            <a:off x="301752" y="457200"/>
            <a:ext cx="8686800" cy="841248"/>
          </a:xfrm>
        </p:spPr>
        <p:txBody>
          <a:bodyPr>
            <a:normAutofit fontScale="90000"/>
          </a:bodyPr>
          <a:lstStyle/>
          <a:p>
            <a:r>
              <a:rPr lang="en-US" altLang="en-US" dirty="0">
                <a:solidFill>
                  <a:srgbClr val="000000"/>
                </a:solidFill>
                <a:effectLst>
                  <a:outerShdw blurRad="38100" dist="38100" dir="2700000" algn="tl">
                    <a:srgbClr val="FFFFFF"/>
                  </a:outerShdw>
                </a:effectLst>
              </a:rPr>
              <a:t>Prototyping Database Methodology</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(Figure 1-8) </a:t>
            </a:r>
            <a:r>
              <a:rPr lang="en-US" altLang="en-US" dirty="0">
                <a:solidFill>
                  <a:srgbClr val="000000"/>
                </a:solidFill>
              </a:rPr>
              <a:t/>
            </a:r>
            <a:br>
              <a:rPr lang="en-US" altLang="en-US" dirty="0">
                <a:solidFill>
                  <a:srgbClr val="000000"/>
                </a:solidFill>
              </a:rPr>
            </a:br>
            <a:endParaRPr lang="en-US" dirty="0"/>
          </a:p>
        </p:txBody>
      </p:sp>
      <p:sp>
        <p:nvSpPr>
          <p:cNvPr id="6" name="Rectangle 9"/>
          <p:cNvSpPr>
            <a:spLocks noChangeArrowheads="1"/>
          </p:cNvSpPr>
          <p:nvPr/>
        </p:nvSpPr>
        <p:spPr bwMode="auto">
          <a:xfrm>
            <a:off x="6671160" y="4871258"/>
            <a:ext cx="2040576" cy="881149"/>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6531" y="1391104"/>
            <a:ext cx="91440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Rectangle 4"/>
          <p:cNvSpPr>
            <a:spLocks noChangeArrowheads="1"/>
          </p:cNvSpPr>
          <p:nvPr/>
        </p:nvSpPr>
        <p:spPr bwMode="auto">
          <a:xfrm>
            <a:off x="226423" y="2915920"/>
            <a:ext cx="2133600" cy="205740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7109" name="AutoShape 6"/>
          <p:cNvSpPr>
            <a:spLocks noChangeArrowheads="1"/>
          </p:cNvSpPr>
          <p:nvPr/>
        </p:nvSpPr>
        <p:spPr bwMode="auto">
          <a:xfrm>
            <a:off x="2667000" y="57658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7110" name="AutoShape 7"/>
          <p:cNvSpPr>
            <a:spLocks noChangeArrowheads="1"/>
          </p:cNvSpPr>
          <p:nvPr/>
        </p:nvSpPr>
        <p:spPr bwMode="auto">
          <a:xfrm>
            <a:off x="6024154" y="56896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7111" name="AutoShape 8"/>
          <p:cNvSpPr>
            <a:spLocks noChangeArrowheads="1"/>
          </p:cNvSpPr>
          <p:nvPr/>
        </p:nvSpPr>
        <p:spPr bwMode="auto">
          <a:xfrm>
            <a:off x="3520440" y="5803900"/>
            <a:ext cx="609600" cy="457200"/>
          </a:xfrm>
          <a:prstGeom prst="curvedRightArrow">
            <a:avLst>
              <a:gd name="adj1" fmla="val 20000"/>
              <a:gd name="adj2" fmla="val 40000"/>
              <a:gd name="adj3" fmla="val 44444"/>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7112" name="AutoShape 9"/>
          <p:cNvSpPr>
            <a:spLocks noChangeArrowheads="1"/>
          </p:cNvSpPr>
          <p:nvPr/>
        </p:nvSpPr>
        <p:spPr bwMode="auto">
          <a:xfrm>
            <a:off x="5006340" y="5765800"/>
            <a:ext cx="457200" cy="457200"/>
          </a:xfrm>
          <a:prstGeom prst="curvedLeftArrow">
            <a:avLst>
              <a:gd name="adj1" fmla="val 20000"/>
              <a:gd name="adj2" fmla="val 40000"/>
              <a:gd name="adj3" fmla="val 3333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4" name="Title 1"/>
          <p:cNvSpPr>
            <a:spLocks noGrp="1"/>
          </p:cNvSpPr>
          <p:nvPr>
            <p:ph type="title"/>
          </p:nvPr>
        </p:nvSpPr>
        <p:spPr>
          <a:xfrm>
            <a:off x="301752" y="457200"/>
            <a:ext cx="8686800" cy="841248"/>
          </a:xfrm>
        </p:spPr>
        <p:txBody>
          <a:bodyPr>
            <a:normAutofit fontScale="90000"/>
          </a:bodyPr>
          <a:lstStyle/>
          <a:p>
            <a:r>
              <a:rPr lang="en-US" altLang="en-US" dirty="0">
                <a:solidFill>
                  <a:srgbClr val="000000"/>
                </a:solidFill>
                <a:effectLst>
                  <a:outerShdw blurRad="38100" dist="38100" dir="2700000" algn="tl">
                    <a:srgbClr val="FFFFFF"/>
                  </a:outerShdw>
                </a:effectLst>
              </a:rPr>
              <a:t>Prototyping Database Methodology</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(Figure 1-8) </a:t>
            </a:r>
            <a:r>
              <a:rPr lang="en-US" altLang="en-US" dirty="0">
                <a:solidFill>
                  <a:srgbClr val="000000"/>
                </a:solidFill>
              </a:rPr>
              <a:t/>
            </a:r>
            <a:br>
              <a:rPr lang="en-US" altLang="en-US" dirty="0">
                <a:solidFill>
                  <a:srgbClr val="000000"/>
                </a:solidFill>
              </a:rPr>
            </a:b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77938"/>
            <a:ext cx="9144000"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AutoShape 6"/>
          <p:cNvSpPr>
            <a:spLocks noChangeArrowheads="1"/>
          </p:cNvSpPr>
          <p:nvPr/>
        </p:nvSpPr>
        <p:spPr bwMode="auto">
          <a:xfrm flipV="1">
            <a:off x="2590800" y="2746375"/>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3" name="Title 1"/>
          <p:cNvSpPr>
            <a:spLocks noGrp="1"/>
          </p:cNvSpPr>
          <p:nvPr>
            <p:ph type="title"/>
          </p:nvPr>
        </p:nvSpPr>
        <p:spPr>
          <a:xfrm>
            <a:off x="301752" y="457200"/>
            <a:ext cx="8686800" cy="841248"/>
          </a:xfrm>
        </p:spPr>
        <p:txBody>
          <a:bodyPr>
            <a:normAutofit fontScale="90000"/>
          </a:bodyPr>
          <a:lstStyle/>
          <a:p>
            <a:r>
              <a:rPr lang="en-US" altLang="en-US" dirty="0">
                <a:solidFill>
                  <a:srgbClr val="000000"/>
                </a:solidFill>
                <a:effectLst>
                  <a:outerShdw blurRad="38100" dist="38100" dir="2700000" algn="tl">
                    <a:srgbClr val="FFFFFF"/>
                  </a:outerShdw>
                </a:effectLst>
              </a:rPr>
              <a:t>Prototyping Database Methodology</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(Figure 1-8) </a:t>
            </a:r>
            <a:r>
              <a:rPr lang="en-US" altLang="en-US" dirty="0">
                <a:solidFill>
                  <a:srgbClr val="000000"/>
                </a:solidFill>
              </a:rPr>
              <a:t/>
            </a:r>
            <a:br>
              <a:rPr lang="en-US" altLang="en-US" dirty="0">
                <a:solidFill>
                  <a:srgbClr val="000000"/>
                </a:solidFill>
              </a:rPr>
            </a:b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Other Rapid Application (RAD) Approaches</a:t>
            </a:r>
            <a:endParaRPr lang="en-US" dirty="0"/>
          </a:p>
        </p:txBody>
      </p:sp>
      <p:sp>
        <p:nvSpPr>
          <p:cNvPr id="4" name="Content Placeholder 3"/>
          <p:cNvSpPr>
            <a:spLocks noGrp="1"/>
          </p:cNvSpPr>
          <p:nvPr>
            <p:ph idx="1"/>
          </p:nvPr>
        </p:nvSpPr>
        <p:spPr/>
        <p:txBody>
          <a:bodyPr/>
          <a:lstStyle/>
          <a:p>
            <a:r>
              <a:rPr lang="en-US" dirty="0" smtClean="0"/>
              <a:t>Agile – </a:t>
            </a:r>
            <a:r>
              <a:rPr lang="en-US" sz="2000" dirty="0" smtClean="0"/>
              <a:t>emphasizes “individuals and interactions over processes and tools, working software over comprehensive documentation, customer collaboration over contract negotiation, and response to change over following a plan.” (The Agile Manifesto)</a:t>
            </a:r>
          </a:p>
          <a:p>
            <a:endParaRPr lang="en-US" sz="2000" dirty="0"/>
          </a:p>
          <a:p>
            <a:r>
              <a:rPr lang="en-US" dirty="0" smtClean="0"/>
              <a:t>Examples of agile programming methodologies</a:t>
            </a:r>
          </a:p>
          <a:p>
            <a:pPr lvl="1"/>
            <a:r>
              <a:rPr lang="en-US" sz="2400" dirty="0" err="1" smtClean="0"/>
              <a:t>eXtreme</a:t>
            </a:r>
            <a:r>
              <a:rPr lang="en-US" sz="2400" dirty="0" smtClean="0"/>
              <a:t> programming</a:t>
            </a:r>
          </a:p>
          <a:p>
            <a:pPr lvl="1"/>
            <a:r>
              <a:rPr lang="en-US" sz="2400" dirty="0" smtClean="0"/>
              <a:t>Scrum</a:t>
            </a:r>
          </a:p>
          <a:p>
            <a:pPr lvl="1"/>
            <a:r>
              <a:rPr lang="en-US" sz="2400" dirty="0" smtClean="0"/>
              <a:t>DSDM Consortium</a:t>
            </a:r>
          </a:p>
          <a:p>
            <a:pPr lvl="1"/>
            <a:r>
              <a:rPr lang="en-US" sz="2400" dirty="0" smtClean="0"/>
              <a:t>Feature-driven development</a:t>
            </a:r>
            <a:endParaRPr lang="en-US" sz="2400" dirty="0"/>
          </a:p>
        </p:txBody>
      </p:sp>
    </p:spTree>
    <p:extLst>
      <p:ext uri="{BB962C8B-B14F-4D97-AF65-F5344CB8AC3E}">
        <p14:creationId xmlns:p14="http://schemas.microsoft.com/office/powerpoint/2010/main" val="1636741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593725" y="192088"/>
            <a:ext cx="407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1-1a Data in context</a:t>
            </a:r>
          </a:p>
        </p:txBody>
      </p:sp>
      <p:sp>
        <p:nvSpPr>
          <p:cNvPr id="13316" name="Text Box 4"/>
          <p:cNvSpPr txBox="1">
            <a:spLocks noChangeArrowheads="1"/>
          </p:cNvSpPr>
          <p:nvPr/>
        </p:nvSpPr>
        <p:spPr bwMode="auto">
          <a:xfrm>
            <a:off x="2133600" y="57912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b="1">
                <a:solidFill>
                  <a:srgbClr val="000000"/>
                </a:solidFill>
                <a:latin typeface="Book Antiqua" pitchFamily="18" charset="0"/>
              </a:rPr>
              <a:t>Context helps users understand data</a:t>
            </a:r>
          </a:p>
        </p:txBody>
      </p:sp>
      <p:pic>
        <p:nvPicPr>
          <p:cNvPr id="3" name="Picture 2"/>
          <p:cNvPicPr>
            <a:picLocks noChangeAspect="1"/>
          </p:cNvPicPr>
          <p:nvPr/>
        </p:nvPicPr>
        <p:blipFill>
          <a:blip r:embed="rId3"/>
          <a:stretch>
            <a:fillRect/>
          </a:stretch>
        </p:blipFill>
        <p:spPr>
          <a:xfrm>
            <a:off x="412173" y="975879"/>
            <a:ext cx="8445836" cy="4344266"/>
          </a:xfrm>
          <a:prstGeom prst="rect">
            <a:avLst/>
          </a:prstGeom>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74688" y="39688"/>
            <a:ext cx="82296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Database Schema</a:t>
            </a:r>
          </a:p>
        </p:txBody>
      </p:sp>
      <p:sp>
        <p:nvSpPr>
          <p:cNvPr id="49155" name="Rectangle 3"/>
          <p:cNvSpPr>
            <a:spLocks noGrp="1" noChangeArrowheads="1"/>
          </p:cNvSpPr>
          <p:nvPr>
            <p:ph idx="1"/>
          </p:nvPr>
        </p:nvSpPr>
        <p:spPr>
          <a:xfrm>
            <a:off x="762000" y="1450975"/>
            <a:ext cx="7772400" cy="4013200"/>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External Schema</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User Views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Subsets of Conceptual Schema</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Can be determined from business-function/data entity matrices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DBA determines schema for different users</a:t>
            </a:r>
            <a:endParaRPr lang="en-US"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Conceptual Schema</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E-R models–covered in Chapters 2 and 3</a:t>
            </a:r>
            <a:endParaRPr lang="en-US"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Internal Schema </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Logical structures–covered in Chapter 4</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Physical structures–covered in Chapter 5</a:t>
            </a:r>
          </a:p>
          <a:p>
            <a:pPr lvl="1" eaLnBrk="1" fontAlgn="auto" hangingPunct="1">
              <a:lnSpc>
                <a:spcPct val="90000"/>
              </a:lnSpc>
              <a:spcAft>
                <a:spcPts val="0"/>
              </a:spcAft>
              <a:buFont typeface="Wingdings 2"/>
              <a:buChar char=""/>
              <a:defRPr/>
            </a:pPr>
            <a:endParaRPr lang="en-US" b="1"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8"/>
          <p:cNvSpPr txBox="1">
            <a:spLocks noChangeArrowheads="1"/>
          </p:cNvSpPr>
          <p:nvPr/>
        </p:nvSpPr>
        <p:spPr bwMode="auto">
          <a:xfrm>
            <a:off x="381000" y="1143000"/>
            <a:ext cx="1905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CC3300"/>
                </a:solidFill>
                <a:latin typeface="Times New Roman" pitchFamily="18" charset="0"/>
              </a:rPr>
              <a:t>Different people have different views of the database…these are the external schema</a:t>
            </a:r>
          </a:p>
        </p:txBody>
      </p:sp>
      <p:sp>
        <p:nvSpPr>
          <p:cNvPr id="50180" name="Text Box 14"/>
          <p:cNvSpPr txBox="1">
            <a:spLocks noChangeArrowheads="1"/>
          </p:cNvSpPr>
          <p:nvPr/>
        </p:nvSpPr>
        <p:spPr bwMode="auto">
          <a:xfrm>
            <a:off x="381000" y="3794125"/>
            <a:ext cx="1905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CC3300"/>
                </a:solidFill>
                <a:latin typeface="Times New Roman" pitchFamily="18" charset="0"/>
              </a:rPr>
              <a:t>The internal schema is the underlying design and implementation</a:t>
            </a:r>
          </a:p>
        </p:txBody>
      </p:sp>
      <p:sp>
        <p:nvSpPr>
          <p:cNvPr id="50181" name="Text Box 16"/>
          <p:cNvSpPr txBox="1">
            <a:spLocks noChangeArrowheads="1"/>
          </p:cNvSpPr>
          <p:nvPr/>
        </p:nvSpPr>
        <p:spPr bwMode="auto">
          <a:xfrm>
            <a:off x="746125" y="152400"/>
            <a:ext cx="786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b="1">
                <a:solidFill>
                  <a:srgbClr val="000000"/>
                </a:solidFill>
                <a:latin typeface="Arial" charset="0"/>
              </a:rPr>
              <a:t>Figure 1-9 Three-schema architecture</a:t>
            </a:r>
          </a:p>
        </p:txBody>
      </p:sp>
      <p:pic>
        <p:nvPicPr>
          <p:cNvPr id="50182"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44850" y="642938"/>
            <a:ext cx="4881563" cy="548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74688" y="0"/>
            <a:ext cx="8215312"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Managing People and Projects</a:t>
            </a:r>
          </a:p>
        </p:txBody>
      </p:sp>
      <p:sp>
        <p:nvSpPr>
          <p:cNvPr id="83971" name="Rectangle 3"/>
          <p:cNvSpPr>
            <a:spLocks noGrp="1" noChangeArrowheads="1"/>
          </p:cNvSpPr>
          <p:nvPr>
            <p:ph idx="1"/>
          </p:nvPr>
        </p:nvSpPr>
        <p:spPr>
          <a:xfrm>
            <a:off x="457200" y="1600200"/>
            <a:ext cx="8229600" cy="3810000"/>
          </a:xfrm>
        </p:spPr>
        <p:txBody>
          <a:bodyPr>
            <a:noAutofit/>
          </a:bodyPr>
          <a:lstStyle/>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Project–a planned undertaking of related activities to reach an objective that has a beginning and an end</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Initiated and planned in planning stage of SDLC</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Executed during analysis, design, and implementation</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Closed at the end of implementation</a:t>
            </a:r>
          </a:p>
          <a:p>
            <a:pPr lvl="1" eaLnBrk="1" fontAlgn="auto" hangingPunct="1">
              <a:lnSpc>
                <a:spcPct val="80000"/>
              </a:lnSpc>
              <a:spcAft>
                <a:spcPts val="0"/>
              </a:spcAft>
              <a:buFont typeface="Wingdings 2"/>
              <a:buChar char=""/>
              <a:defRPr/>
            </a:pPr>
            <a:endParaRPr lang="en-US" sz="32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711200"/>
            <a:ext cx="7743825" cy="6858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Managing Projects: </a:t>
            </a:r>
            <a:br>
              <a:rPr lang="en-US" sz="4000" dirty="0" smtClean="0">
                <a:solidFill>
                  <a:srgbClr val="000000"/>
                </a:solidFill>
                <a:effectLst>
                  <a:outerShdw blurRad="38100" dist="38100" dir="2700000" algn="tl">
                    <a:srgbClr val="FFFFFF"/>
                  </a:outerShdw>
                </a:effectLst>
              </a:rPr>
            </a:br>
            <a:r>
              <a:rPr lang="en-US" sz="4000" dirty="0" smtClean="0">
                <a:solidFill>
                  <a:srgbClr val="000000"/>
                </a:solidFill>
                <a:effectLst>
                  <a:outerShdw blurRad="38100" dist="38100" dir="2700000" algn="tl">
                    <a:srgbClr val="FFFFFF"/>
                  </a:outerShdw>
                </a:effectLst>
              </a:rPr>
              <a:t>People Involved</a:t>
            </a:r>
          </a:p>
        </p:txBody>
      </p:sp>
      <p:sp>
        <p:nvSpPr>
          <p:cNvPr id="113667" name="Rectangle 3"/>
          <p:cNvSpPr>
            <a:spLocks noGrp="1" noChangeArrowheads="1"/>
          </p:cNvSpPr>
          <p:nvPr>
            <p:ph idx="1"/>
          </p:nvPr>
        </p:nvSpPr>
        <p:spPr>
          <a:xfrm>
            <a:off x="1204913" y="1673225"/>
            <a:ext cx="7391400" cy="4648200"/>
          </a:xfrm>
        </p:spPr>
        <p:txBody>
          <a:bodyPr>
            <a:norm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Business analysts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Systems analysts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Database analysts and data modelers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Users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Programmers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Database architects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 administrators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Project managers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Other technical experts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1-10a  Evolution of database technologies</a:t>
            </a:r>
          </a:p>
        </p:txBody>
      </p:sp>
      <p:pic>
        <p:nvPicPr>
          <p:cNvPr id="5427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725839"/>
            <a:ext cx="8912225"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2575"/>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Evolution of Database Systems</a:t>
            </a:r>
          </a:p>
        </p:txBody>
      </p:sp>
      <p:sp>
        <p:nvSpPr>
          <p:cNvPr id="3" name="Content Placeholder 2"/>
          <p:cNvSpPr>
            <a:spLocks noGrp="1"/>
          </p:cNvSpPr>
          <p:nvPr>
            <p:ph idx="1"/>
          </p:nvPr>
        </p:nvSpPr>
        <p:spPr>
          <a:xfrm>
            <a:off x="282575" y="1330325"/>
            <a:ext cx="8229600" cy="4114800"/>
          </a:xfrm>
        </p:spPr>
        <p:txBody>
          <a:bodyPr>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Driven by four main objectives:</a:t>
            </a:r>
          </a:p>
          <a:p>
            <a:pPr marL="742950" lvl="2" indent="-3429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Need for program-data independence </a:t>
            </a:r>
            <a:r>
              <a:rPr lang="en-US" sz="3200" dirty="0" smtClean="0">
                <a:solidFill>
                  <a:srgbClr val="000000"/>
                </a:solidFill>
                <a:effectLst>
                  <a:outerShdw blurRad="38100" dist="38100" dir="2700000" algn="tl">
                    <a:srgbClr val="FFFFFF"/>
                  </a:outerShdw>
                </a:effectLst>
                <a:sym typeface="Wingdings" pitchFamily="2" charset="2"/>
              </a:rPr>
              <a:t> reduced maintenance</a:t>
            </a:r>
          </a:p>
          <a:p>
            <a:pPr marL="742950" lvl="2" indent="-3429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sym typeface="Wingdings" pitchFamily="2" charset="2"/>
              </a:rPr>
              <a:t>Desire to manage more complex data types and structures</a:t>
            </a:r>
          </a:p>
          <a:p>
            <a:pPr marL="742950" lvl="2" indent="-3429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sym typeface="Wingdings" pitchFamily="2" charset="2"/>
              </a:rPr>
              <a:t>Ease of data access for less technical personnel</a:t>
            </a:r>
          </a:p>
          <a:p>
            <a:pPr marL="742950" lvl="2" indent="-3429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sym typeface="Wingdings" pitchFamily="2" charset="2"/>
              </a:rPr>
              <a:t>Need for more powerful decision support platforms</a:t>
            </a:r>
          </a:p>
          <a:p>
            <a:pPr marL="342900" lvl="1" indent="-342900" eaLnBrk="1" fontAlgn="auto" hangingPunct="1">
              <a:spcAft>
                <a:spcPts val="0"/>
              </a:spcAft>
              <a:buFont typeface="Wingdings 2"/>
              <a:buChar char=""/>
              <a:defRPr/>
            </a:pPr>
            <a:endParaRPr lang="en-US" sz="36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a:t>
            </a:r>
          </a:p>
        </p:txBody>
      </p:sp>
      <p:pic>
        <p:nvPicPr>
          <p:cNvPr id="55300"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650" y="1685925"/>
            <a:ext cx="86487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 (cont.)</a:t>
            </a:r>
          </a:p>
        </p:txBody>
      </p:sp>
      <p:pic>
        <p:nvPicPr>
          <p:cNvPr id="56324"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338" y="1781175"/>
            <a:ext cx="8847137" cy="322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 (cont.)</a:t>
            </a:r>
          </a:p>
        </p:txBody>
      </p:sp>
      <p:pic>
        <p:nvPicPr>
          <p:cNvPr id="57348"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462088"/>
            <a:ext cx="85725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900113" y="333375"/>
            <a:ext cx="737235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The Range of Database Applications</a:t>
            </a:r>
          </a:p>
        </p:txBody>
      </p:sp>
      <p:sp>
        <p:nvSpPr>
          <p:cNvPr id="180227" name="Rectangle 3"/>
          <p:cNvSpPr>
            <a:spLocks noGrp="1" noChangeArrowheads="1"/>
          </p:cNvSpPr>
          <p:nvPr>
            <p:ph idx="1"/>
          </p:nvPr>
        </p:nvSpPr>
        <p:spPr>
          <a:xfrm>
            <a:off x="322263" y="1644650"/>
            <a:ext cx="8229600" cy="3073400"/>
          </a:xfrm>
        </p:spPr>
        <p:txBody>
          <a:bodyPr>
            <a:norm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Personal databases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Two-tier  and N-tier Client/Server databases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Enterprise applications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Enterprise resource planning (ERP) systems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Data warehousing implementations</a:t>
            </a:r>
          </a:p>
        </p:txBody>
      </p:sp>
      <p:pic>
        <p:nvPicPr>
          <p:cNvPr id="2" name="Picture 1"/>
          <p:cNvPicPr>
            <a:picLocks noChangeAspect="1"/>
          </p:cNvPicPr>
          <p:nvPr/>
        </p:nvPicPr>
        <p:blipFill>
          <a:blip r:embed="rId3"/>
          <a:stretch>
            <a:fillRect/>
          </a:stretch>
        </p:blipFill>
        <p:spPr>
          <a:xfrm>
            <a:off x="739140" y="4239305"/>
            <a:ext cx="7236434" cy="191765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Text Box 6"/>
          <p:cNvSpPr txBox="1">
            <a:spLocks noChangeArrowheads="1"/>
          </p:cNvSpPr>
          <p:nvPr/>
        </p:nvSpPr>
        <p:spPr bwMode="auto">
          <a:xfrm>
            <a:off x="1219200" y="4892675"/>
            <a:ext cx="6553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a:solidFill>
                  <a:srgbClr val="990000"/>
                </a:solidFill>
                <a:latin typeface="Book Antiqua" pitchFamily="18" charset="0"/>
              </a:rPr>
              <a:t>Graphical displays turn data into useful information that managers can use for decision making and interpretation</a:t>
            </a:r>
          </a:p>
        </p:txBody>
      </p:sp>
      <p:sp>
        <p:nvSpPr>
          <p:cNvPr id="14340" name="Text Box 10"/>
          <p:cNvSpPr txBox="1">
            <a:spLocks noChangeArrowheads="1"/>
          </p:cNvSpPr>
          <p:nvPr/>
        </p:nvSpPr>
        <p:spPr bwMode="auto">
          <a:xfrm>
            <a:off x="593725" y="192088"/>
            <a:ext cx="443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1-1b Summarized data</a:t>
            </a:r>
          </a:p>
        </p:txBody>
      </p:sp>
      <p:pic>
        <p:nvPicPr>
          <p:cNvPr id="2" name="Picture 1"/>
          <p:cNvPicPr>
            <a:picLocks noChangeAspect="1"/>
          </p:cNvPicPr>
          <p:nvPr/>
        </p:nvPicPr>
        <p:blipFill>
          <a:blip r:embed="rId3"/>
          <a:stretch>
            <a:fillRect/>
          </a:stretch>
        </p:blipFill>
        <p:spPr>
          <a:xfrm>
            <a:off x="593725" y="967653"/>
            <a:ext cx="7738220" cy="3925022"/>
          </a:xfrm>
          <a:prstGeom prst="rect">
            <a:avLst/>
          </a:prstGeom>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Text Box 3"/>
          <p:cNvSpPr txBox="1">
            <a:spLocks noChangeArrowheads="1"/>
          </p:cNvSpPr>
          <p:nvPr/>
        </p:nvSpPr>
        <p:spPr bwMode="auto">
          <a:xfrm>
            <a:off x="631825" y="168275"/>
            <a:ext cx="79073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dirty="0">
                <a:solidFill>
                  <a:srgbClr val="000000"/>
                </a:solidFill>
                <a:latin typeface="Arial" charset="0"/>
              </a:rPr>
              <a:t>Figure </a:t>
            </a:r>
            <a:r>
              <a:rPr lang="en-US" altLang="en-US" sz="2400" b="1" dirty="0" smtClean="0">
                <a:solidFill>
                  <a:srgbClr val="000000"/>
                </a:solidFill>
                <a:latin typeface="Arial" charset="0"/>
              </a:rPr>
              <a:t>1-11 Multi-tiered </a:t>
            </a:r>
            <a:r>
              <a:rPr lang="en-US" altLang="en-US" sz="2400" b="1" dirty="0">
                <a:solidFill>
                  <a:srgbClr val="000000"/>
                </a:solidFill>
                <a:latin typeface="Arial" charset="0"/>
              </a:rPr>
              <a:t>client/server database architecture</a:t>
            </a:r>
          </a:p>
        </p:txBody>
      </p:sp>
      <p:pic>
        <p:nvPicPr>
          <p:cNvPr id="2" name="Picture 1"/>
          <p:cNvPicPr>
            <a:picLocks noChangeAspect="1"/>
          </p:cNvPicPr>
          <p:nvPr/>
        </p:nvPicPr>
        <p:blipFill>
          <a:blip r:embed="rId3"/>
          <a:stretch>
            <a:fillRect/>
          </a:stretch>
        </p:blipFill>
        <p:spPr>
          <a:xfrm>
            <a:off x="642665" y="1026074"/>
            <a:ext cx="7967935" cy="5157239"/>
          </a:xfrm>
          <a:prstGeom prst="rect">
            <a:avLst/>
          </a:prstGeom>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38138" y="17463"/>
            <a:ext cx="89154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Enterprise Database Applications</a:t>
            </a:r>
          </a:p>
        </p:txBody>
      </p:sp>
      <p:sp>
        <p:nvSpPr>
          <p:cNvPr id="182275" name="Rectangle 3"/>
          <p:cNvSpPr>
            <a:spLocks noGrp="1" noChangeArrowheads="1"/>
          </p:cNvSpPr>
          <p:nvPr>
            <p:ph idx="1"/>
          </p:nvPr>
        </p:nvSpPr>
        <p:spPr>
          <a:xfrm>
            <a:off x="414338" y="1582738"/>
            <a:ext cx="8229600" cy="3810000"/>
          </a:xfrm>
        </p:spPr>
        <p:txBody>
          <a:bodyPr>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Enterprise Resource Planning (ERP)</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Integrate all enterprise functions (manufacturing, finance, sales, marketing, inventory, accounting, human resources)</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Data Warehouse</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Integrated decision support system derived from various operational databases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5795963" y="571500"/>
            <a:ext cx="31416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b="1">
                <a:solidFill>
                  <a:srgbClr val="000000"/>
                </a:solidFill>
              </a:rPr>
              <a:t>FIGURE 1-13 Computer</a:t>
            </a:r>
          </a:p>
          <a:p>
            <a:pPr algn="l" eaLnBrk="1" hangingPunct="1"/>
            <a:r>
              <a:rPr lang="en-US" altLang="en-US" b="1">
                <a:solidFill>
                  <a:srgbClr val="000000"/>
                </a:solidFill>
              </a:rPr>
              <a:t>System for Pine Valley</a:t>
            </a:r>
          </a:p>
          <a:p>
            <a:pPr algn="l" eaLnBrk="1" hangingPunct="1"/>
            <a:r>
              <a:rPr lang="en-US" altLang="en-US" b="1">
                <a:solidFill>
                  <a:srgbClr val="000000"/>
                </a:solidFill>
              </a:rPr>
              <a:t>Furniture Company</a:t>
            </a:r>
            <a:endParaRPr lang="en-US" altLang="en-US">
              <a:solidFill>
                <a:srgbClr val="000000"/>
              </a:solidFill>
            </a:endParaRPr>
          </a:p>
        </p:txBody>
      </p:sp>
      <p:pic>
        <p:nvPicPr>
          <p:cNvPr id="3" name="Picture 2"/>
          <p:cNvPicPr>
            <a:picLocks noChangeAspect="1"/>
          </p:cNvPicPr>
          <p:nvPr/>
        </p:nvPicPr>
        <p:blipFill>
          <a:blip r:embed="rId3"/>
          <a:stretch>
            <a:fillRect/>
          </a:stretch>
        </p:blipFill>
        <p:spPr>
          <a:xfrm>
            <a:off x="300198" y="235200"/>
            <a:ext cx="5495765" cy="5920331"/>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4646432" y="205740"/>
            <a:ext cx="40447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b="1" dirty="0">
                <a:solidFill>
                  <a:srgbClr val="000000"/>
                </a:solidFill>
              </a:rPr>
              <a:t>FIGURE </a:t>
            </a:r>
            <a:r>
              <a:rPr lang="en-US" altLang="en-US" b="1" dirty="0" smtClean="0">
                <a:solidFill>
                  <a:srgbClr val="000000"/>
                </a:solidFill>
              </a:rPr>
              <a:t>1-15 </a:t>
            </a:r>
            <a:r>
              <a:rPr lang="en-US" b="1" dirty="0"/>
              <a:t>Project data model for Home Office product line marketing support system</a:t>
            </a:r>
            <a:endParaRPr lang="en-US" altLang="en-US" dirty="0">
              <a:solidFill>
                <a:srgbClr val="000000"/>
              </a:solidFill>
            </a:endParaRPr>
          </a:p>
        </p:txBody>
      </p:sp>
      <p:pic>
        <p:nvPicPr>
          <p:cNvPr id="4" name="Picture 3"/>
          <p:cNvPicPr>
            <a:picLocks noChangeAspect="1"/>
          </p:cNvPicPr>
          <p:nvPr/>
        </p:nvPicPr>
        <p:blipFill>
          <a:blip r:embed="rId3"/>
          <a:stretch>
            <a:fillRect/>
          </a:stretch>
        </p:blipFill>
        <p:spPr>
          <a:xfrm>
            <a:off x="271866" y="1290366"/>
            <a:ext cx="7957734" cy="4963069"/>
          </a:xfrm>
          <a:prstGeom prst="rect">
            <a:avLst/>
          </a:prstGeom>
        </p:spPr>
      </p:pic>
    </p:spTree>
    <p:extLst>
      <p:ext uri="{BB962C8B-B14F-4D97-AF65-F5344CB8AC3E}">
        <p14:creationId xmlns:p14="http://schemas.microsoft.com/office/powerpoint/2010/main" val="20847150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3491" name="Picture 5"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Text Box 2052"/>
          <p:cNvSpPr txBox="1">
            <a:spLocks noChangeArrowheads="1"/>
          </p:cNvSpPr>
          <p:nvPr/>
        </p:nvSpPr>
        <p:spPr bwMode="auto">
          <a:xfrm>
            <a:off x="838200" y="4832350"/>
            <a:ext cx="7772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a:solidFill>
                  <a:srgbClr val="990000"/>
                </a:solidFill>
                <a:latin typeface="Book Antiqua" pitchFamily="18" charset="0"/>
              </a:rPr>
              <a:t>Descriptions of the properties or characteristics of the data, including data types, field sizes, allowable values, and data context</a:t>
            </a:r>
          </a:p>
        </p:txBody>
      </p:sp>
      <p:pic>
        <p:nvPicPr>
          <p:cNvPr id="2" name="Picture 1"/>
          <p:cNvPicPr>
            <a:picLocks noChangeAspect="1"/>
          </p:cNvPicPr>
          <p:nvPr/>
        </p:nvPicPr>
        <p:blipFill>
          <a:blip r:embed="rId3"/>
          <a:stretch>
            <a:fillRect/>
          </a:stretch>
        </p:blipFill>
        <p:spPr>
          <a:xfrm>
            <a:off x="155863" y="700087"/>
            <a:ext cx="8774375" cy="3899622"/>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0"/>
            <a:ext cx="8915400" cy="1143000"/>
          </a:xfrm>
        </p:spPr>
        <p:txBody>
          <a:bodyPr lIns="90488" tIns="44450" rIns="90488" bIns="44450"/>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Disadvantages of File Processing</a:t>
            </a:r>
          </a:p>
        </p:txBody>
      </p:sp>
      <p:sp>
        <p:nvSpPr>
          <p:cNvPr id="6147" name="Rectangle 3"/>
          <p:cNvSpPr>
            <a:spLocks noGrp="1" noChangeArrowheads="1"/>
          </p:cNvSpPr>
          <p:nvPr>
            <p:ph idx="1"/>
          </p:nvPr>
        </p:nvSpPr>
        <p:spPr>
          <a:xfrm>
            <a:off x="228600" y="1371600"/>
            <a:ext cx="8763000" cy="4648200"/>
          </a:xfrm>
        </p:spPr>
        <p:txBody>
          <a:bodyPr lIns="90488" tIns="44450" rIns="90488" bIns="44450">
            <a:normAutofit/>
          </a:bodyPr>
          <a:lstStyle/>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Program-Data Dependence</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All programs maintain metadata for each file they use</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Duplication of Data</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Different systems/programs have separate copies of the same data</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Limited Data Sharing</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No centralized control of data</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Lengthy Development Times</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Programmers must design their own file formats</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Excessive Program Maintenance</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80% of information systems budget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87313"/>
            <a:ext cx="8534400" cy="11430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Problems with Data Dependency</a:t>
            </a:r>
          </a:p>
        </p:txBody>
      </p:sp>
      <p:sp>
        <p:nvSpPr>
          <p:cNvPr id="41987" name="Rectangle 3"/>
          <p:cNvSpPr>
            <a:spLocks noGrp="1" noChangeArrowheads="1"/>
          </p:cNvSpPr>
          <p:nvPr>
            <p:ph idx="1"/>
          </p:nvPr>
        </p:nvSpPr>
        <p:spPr>
          <a:xfrm>
            <a:off x="457200" y="1524000"/>
            <a:ext cx="7994073" cy="4461164"/>
          </a:xfrm>
        </p:spPr>
        <p:txBody>
          <a:bodyPr>
            <a:normAutofit/>
          </a:bodyPr>
          <a:lstStyle/>
          <a:p>
            <a:pPr marL="533400" indent="-533400"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Each application programmer must maintain his/her own data</a:t>
            </a:r>
          </a:p>
          <a:p>
            <a:pPr marL="533400" indent="-533400"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Each application program needs to include code for the metadata of each file</a:t>
            </a:r>
          </a:p>
          <a:p>
            <a:pPr marL="533400" indent="-533400"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Each application program must have its own processing routines for reading, inserting, updating, and deleting data</a:t>
            </a:r>
          </a:p>
          <a:p>
            <a:pPr marL="533400" indent="-533400"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Lack of coordination and central control</a:t>
            </a:r>
          </a:p>
          <a:p>
            <a:pPr marL="533400" indent="-533400"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Non-standard file formats</a:t>
            </a:r>
          </a:p>
          <a:p>
            <a:pPr marL="533400" indent="-533400" eaLnBrk="1" fontAlgn="auto" hangingPunct="1">
              <a:lnSpc>
                <a:spcPct val="90000"/>
              </a:lnSpc>
              <a:spcAft>
                <a:spcPts val="0"/>
              </a:spcAft>
              <a:buFont typeface="Wingdings" pitchFamily="2" charset="2"/>
              <a:buNone/>
              <a:defRPr/>
            </a:pPr>
            <a:endParaRPr lang="en-US" sz="28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4695" y="645238"/>
            <a:ext cx="8884681" cy="5169706"/>
          </a:xfrm>
          <a:prstGeom prst="rect">
            <a:avLst/>
          </a:prstGeom>
        </p:spPr>
      </p:pic>
      <p:grpSp>
        <p:nvGrpSpPr>
          <p:cNvPr id="18436" name="Group 5"/>
          <p:cNvGrpSpPr>
            <a:grpSpLocks/>
          </p:cNvGrpSpPr>
          <p:nvPr/>
        </p:nvGrpSpPr>
        <p:grpSpPr bwMode="auto">
          <a:xfrm>
            <a:off x="554908" y="193675"/>
            <a:ext cx="5799137" cy="5046663"/>
            <a:chOff x="163" y="548"/>
            <a:chExt cx="3814" cy="3236"/>
          </a:xfrm>
        </p:grpSpPr>
        <p:sp>
          <p:nvSpPr>
            <p:cNvPr id="18440" name="Oval 1029"/>
            <p:cNvSpPr>
              <a:spLocks noChangeArrowheads="1"/>
            </p:cNvSpPr>
            <p:nvPr/>
          </p:nvSpPr>
          <p:spPr bwMode="auto">
            <a:xfrm>
              <a:off x="181" y="2787"/>
              <a:ext cx="738" cy="99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8441" name="Oval 1030"/>
            <p:cNvSpPr>
              <a:spLocks noChangeArrowheads="1"/>
            </p:cNvSpPr>
            <p:nvPr/>
          </p:nvSpPr>
          <p:spPr bwMode="auto">
            <a:xfrm>
              <a:off x="3248" y="2838"/>
              <a:ext cx="729" cy="94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cxnSp>
          <p:nvCxnSpPr>
            <p:cNvPr id="18442" name="AutoShape 1031"/>
            <p:cNvCxnSpPr>
              <a:cxnSpLocks noChangeShapeType="1"/>
            </p:cNvCxnSpPr>
            <p:nvPr/>
          </p:nvCxnSpPr>
          <p:spPr bwMode="auto">
            <a:xfrm rot="10800000" flipH="1" flipV="1">
              <a:off x="163" y="3275"/>
              <a:ext cx="3812" cy="82"/>
            </a:xfrm>
            <a:prstGeom prst="bentConnector5">
              <a:avLst>
                <a:gd name="adj1" fmla="val -2889"/>
                <a:gd name="adj2" fmla="val -3004880"/>
                <a:gd name="adj3" fmla="val 103542"/>
              </a:avLst>
            </a:prstGeom>
            <a:noFill/>
            <a:ln w="25400">
              <a:solidFill>
                <a:srgbClr val="800000"/>
              </a:solidFill>
              <a:miter lim="800000"/>
              <a:headEnd/>
              <a:tailEnd/>
            </a:ln>
            <a:extLst>
              <a:ext uri="{909E8E84-426E-40DD-AFC4-6F175D3DCCD1}">
                <a14:hiddenFill xmlns:a14="http://schemas.microsoft.com/office/drawing/2010/main">
                  <a:noFill/>
                </a14:hiddenFill>
              </a:ext>
            </a:extLst>
          </p:spPr>
        </p:cxnSp>
        <p:sp>
          <p:nvSpPr>
            <p:cNvPr id="18443" name="Text Box 1032"/>
            <p:cNvSpPr txBox="1">
              <a:spLocks noChangeArrowheads="1"/>
            </p:cNvSpPr>
            <p:nvPr/>
          </p:nvSpPr>
          <p:spPr bwMode="auto">
            <a:xfrm>
              <a:off x="1296" y="548"/>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50000"/>
                </a:spcBef>
              </a:pPr>
              <a:r>
                <a:rPr lang="en-US" altLang="en-US" sz="2400">
                  <a:solidFill>
                    <a:srgbClr val="990000"/>
                  </a:solidFill>
                  <a:latin typeface="Times New Roman" pitchFamily="18" charset="0"/>
                </a:rPr>
                <a:t>Duplicate Data</a:t>
              </a:r>
            </a:p>
          </p:txBody>
        </p:sp>
      </p:gr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8051</TotalTime>
  <Pages>9</Pages>
  <Words>4534</Words>
  <Application>Microsoft Office PowerPoint</Application>
  <PresentationFormat>On-screen Show (4:3)</PresentationFormat>
  <Paragraphs>394</Paragraphs>
  <Slides>54</Slides>
  <Notes>54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Arial Narrow</vt:lpstr>
      <vt:lpstr>Book Antiqua</vt:lpstr>
      <vt:lpstr>Franklin Gothic Book</vt:lpstr>
      <vt:lpstr>Franklin Gothic Medium</vt:lpstr>
      <vt:lpstr>Tahoma</vt:lpstr>
      <vt:lpstr>Times New Roman</vt:lpstr>
      <vt:lpstr>Wingdings</vt:lpstr>
      <vt:lpstr>Wingdings 2</vt:lpstr>
      <vt:lpstr>Trek</vt:lpstr>
      <vt:lpstr>Chapter 1: The Database Environment and Development Process</vt:lpstr>
      <vt:lpstr>Objectives</vt:lpstr>
      <vt:lpstr>Definitions</vt:lpstr>
      <vt:lpstr>PowerPoint Presentation</vt:lpstr>
      <vt:lpstr>PowerPoint Presentation</vt:lpstr>
      <vt:lpstr>PowerPoint Presentation</vt:lpstr>
      <vt:lpstr>Disadvantages of File Processing</vt:lpstr>
      <vt:lpstr>Problems with Data Dependency</vt:lpstr>
      <vt:lpstr>PowerPoint Presentation</vt:lpstr>
      <vt:lpstr>Problems with Data Redundancy</vt:lpstr>
      <vt:lpstr>SOLUTION:   The DATABASE Approach</vt:lpstr>
      <vt:lpstr>Database Management System</vt:lpstr>
      <vt:lpstr>Elements of the Database Approach</vt:lpstr>
      <vt:lpstr>PowerPoint Presentation</vt:lpstr>
      <vt:lpstr>PowerPoint Presentation</vt:lpstr>
      <vt:lpstr>PowerPoint Presentation</vt:lpstr>
      <vt:lpstr>PowerPoint Presentation</vt:lpstr>
      <vt:lpstr>PowerPoint Presentation</vt:lpstr>
      <vt:lpstr>PowerPoint Presentation</vt:lpstr>
      <vt:lpstr>Advantages of THE DatabaSE APPROACH</vt:lpstr>
      <vt:lpstr>Costs and Risks of the Database Approach</vt:lpstr>
      <vt:lpstr>PowerPoint Presentation</vt:lpstr>
      <vt:lpstr>Components of the  Database Environment</vt:lpstr>
      <vt:lpstr>Enterprise Data Model</vt:lpstr>
      <vt:lpstr>PowerPoint Presentation</vt:lpstr>
      <vt:lpstr>Two Approaches to Database and IS Development</vt:lpstr>
      <vt:lpstr>Systems Development Life Cycle (see also Figure 1-7) </vt:lpstr>
      <vt:lpstr>Systems Development Life Cycle (see also Figure 1-7)  (cont.)</vt:lpstr>
      <vt:lpstr>Systems Development Life Cycle (see also Figure 1-7) (cont.) </vt:lpstr>
      <vt:lpstr>Systems Development Life Cycle (see also Figure 1-7) (cont.) </vt:lpstr>
      <vt:lpstr>Systems Development Life Cycle (see also Figure 1-7) (cont.) </vt:lpstr>
      <vt:lpstr>Systems Development Life Cycle (see also Figure 1-7) (cont.) </vt:lpstr>
      <vt:lpstr>Systems Development Life Cycle (see also Figure 1-7) (cont.) </vt:lpstr>
      <vt:lpstr>Prototyping Database Methodology (Figure 1-8)  </vt:lpstr>
      <vt:lpstr>Prototyping Database Methodology (Figure 1-8)  </vt:lpstr>
      <vt:lpstr>Prototyping Database Methodology (Figure 1-8)  </vt:lpstr>
      <vt:lpstr>Prototyping Database Methodology (Figure 1-8)  </vt:lpstr>
      <vt:lpstr>Prototyping Database Methodology (Figure 1-8)  </vt:lpstr>
      <vt:lpstr>Other Rapid Application (RAD) Approaches</vt:lpstr>
      <vt:lpstr>Database Schema</vt:lpstr>
      <vt:lpstr>PowerPoint Presentation</vt:lpstr>
      <vt:lpstr>Managing People and Projects</vt:lpstr>
      <vt:lpstr>Managing Projects:  People Involved</vt:lpstr>
      <vt:lpstr>PowerPoint Presentation</vt:lpstr>
      <vt:lpstr>Evolution of Database Systems</vt:lpstr>
      <vt:lpstr>PowerPoint Presentation</vt:lpstr>
      <vt:lpstr>PowerPoint Presentation</vt:lpstr>
      <vt:lpstr>PowerPoint Presentation</vt:lpstr>
      <vt:lpstr>The Range of Database Applications</vt:lpstr>
      <vt:lpstr>PowerPoint Presentation</vt:lpstr>
      <vt:lpstr>Enterprise Database Applications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Database Environment</dc:title>
  <dc:creator>Michel Mitri</dc:creator>
  <cp:lastModifiedBy>Badami,Charles</cp:lastModifiedBy>
  <cp:revision>555</cp:revision>
  <cp:lastPrinted>1998-01-19T09:29:56Z</cp:lastPrinted>
  <dcterms:created xsi:type="dcterms:W3CDTF">1998-01-19T10:00:26Z</dcterms:created>
  <dcterms:modified xsi:type="dcterms:W3CDTF">2016-07-29T01:22:32Z</dcterms:modified>
</cp:coreProperties>
</file>