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57" r:id="rId3"/>
    <p:sldId id="258" r:id="rId4"/>
    <p:sldId id="259" r:id="rId5"/>
    <p:sldId id="274" r:id="rId6"/>
    <p:sldId id="267" r:id="rId7"/>
    <p:sldId id="268" r:id="rId8"/>
    <p:sldId id="269" r:id="rId9"/>
    <p:sldId id="264" r:id="rId10"/>
    <p:sldId id="265" r:id="rId11"/>
    <p:sldId id="260" r:id="rId12"/>
    <p:sldId id="261" r:id="rId13"/>
    <p:sldId id="262" r:id="rId14"/>
    <p:sldId id="263" r:id="rId15"/>
    <p:sldId id="273" r:id="rId16"/>
    <p:sldId id="275" r:id="rId17"/>
    <p:sldId id="270" r:id="rId18"/>
    <p:sldId id="271" r:id="rId19"/>
    <p:sldId id="272" r:id="rId20"/>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807323-F890-4671-BEC5-5F730D97F9BC}" type="datetimeFigureOut">
              <a:rPr lang="en-US" smtClean="0"/>
              <a:t>3/4/2020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948DB-C673-46A5-97B5-F260E980630F}" type="slidenum">
              <a:rPr lang="en-US" smtClean="0"/>
              <a:t>‹#›</a:t>
            </a:fld>
            <a:endParaRPr lang="en-US"/>
          </a:p>
        </p:txBody>
      </p:sp>
    </p:spTree>
    <p:extLst>
      <p:ext uri="{BB962C8B-B14F-4D97-AF65-F5344CB8AC3E}">
        <p14:creationId xmlns:p14="http://schemas.microsoft.com/office/powerpoint/2010/main" val="409083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79917" y="1600201"/>
            <a:ext cx="1201208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sz="180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sz="1800"/>
              </a:p>
            </p:txBody>
          </p:sp>
        </p:grpSp>
        <p:grpSp>
          <p:nvGrpSpPr>
            <p:cNvPr id="6" name="Group 6"/>
            <p:cNvGrpSpPr>
              <a:grpSpLocks/>
            </p:cNvGrpSpPr>
            <p:nvPr/>
          </p:nvGrpSpPr>
          <p:grpSpPr bwMode="auto">
            <a:xfrm>
              <a:off x="261" y="1870"/>
              <a:ext cx="465" cy="299"/>
              <a:chOff x="261" y="1870"/>
              <a:chExt cx="465" cy="299"/>
            </a:xfrm>
          </p:grpSpPr>
          <p:sp>
            <p:nvSpPr>
              <p:cNvPr id="10" name="Rectangle 7"/>
              <p:cNvSpPr>
                <a:spLocks noChangeArrowheads="1"/>
              </p:cNvSpPr>
              <p:nvPr/>
            </p:nvSpPr>
            <p:spPr bwMode="auto">
              <a:xfrm>
                <a:off x="261" y="1870"/>
                <a:ext cx="266" cy="299"/>
              </a:xfrm>
              <a:prstGeom prst="rect">
                <a:avLst/>
              </a:prstGeom>
              <a:solidFill>
                <a:schemeClr val="accent1"/>
              </a:solidFill>
              <a:ln w="9525">
                <a:noFill/>
                <a:miter lim="800000"/>
                <a:headEnd/>
                <a:tailEnd/>
              </a:ln>
              <a:effectLst/>
            </p:spPr>
            <p:txBody>
              <a:bodyPr wrap="none" anchor="ctr"/>
              <a:lstStyle/>
              <a:p>
                <a:pPr>
                  <a:defRPr/>
                </a:pPr>
                <a:endParaRPr lang="en-US" sz="1800"/>
              </a:p>
            </p:txBody>
          </p:sp>
          <p:sp>
            <p:nvSpPr>
              <p:cNvPr id="11" name="Rectangle 8"/>
              <p:cNvSpPr>
                <a:spLocks noChangeArrowheads="1"/>
              </p:cNvSpPr>
              <p:nvPr/>
            </p:nvSpPr>
            <p:spPr bwMode="auto">
              <a:xfrm>
                <a:off x="494" y="1870"/>
                <a:ext cx="232" cy="299"/>
              </a:xfrm>
              <a:prstGeom prst="rect">
                <a:avLst/>
              </a:prstGeom>
              <a:gradFill rotWithShape="0">
                <a:gsLst>
                  <a:gs pos="0">
                    <a:schemeClr val="accent1"/>
                  </a:gs>
                  <a:gs pos="100000">
                    <a:srgbClr val="FFFFFF"/>
                  </a:gs>
                </a:gsLst>
                <a:lin ang="0" scaled="1"/>
              </a:gradFill>
              <a:ln w="9525">
                <a:noFill/>
                <a:miter lim="800000"/>
                <a:headEnd/>
                <a:tailEnd/>
              </a:ln>
              <a:effectLst/>
            </p:spPr>
            <p:txBody>
              <a:bodyPr wrap="none" anchor="ctr"/>
              <a:lstStyle/>
              <a:p>
                <a:pPr>
                  <a:defRPr/>
                </a:pPr>
                <a:endParaRPr lang="en-US" sz="180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sz="1800"/>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grpSp>
      <p:sp>
        <p:nvSpPr>
          <p:cNvPr id="461836" name="Rectangle 12"/>
          <p:cNvSpPr>
            <a:spLocks noGrp="1" noChangeArrowheads="1"/>
          </p:cNvSpPr>
          <p:nvPr>
            <p:ph type="ctrTitle"/>
          </p:nvPr>
        </p:nvSpPr>
        <p:spPr>
          <a:xfrm>
            <a:off x="1016000" y="381000"/>
            <a:ext cx="10363200" cy="1143000"/>
          </a:xfrm>
        </p:spPr>
        <p:txBody>
          <a:bodyPr/>
          <a:lstStyle>
            <a:lvl1pPr>
              <a:defRPr/>
            </a:lvl1pPr>
          </a:lstStyle>
          <a:p>
            <a:r>
              <a:rPr lang="en-US" smtClean="0"/>
              <a:t>Click to edit Master title style</a:t>
            </a:r>
            <a:endParaRPr lang="en-US"/>
          </a:p>
        </p:txBody>
      </p:sp>
      <p:sp>
        <p:nvSpPr>
          <p:cNvPr id="461837" name="Rectangle 13"/>
          <p:cNvSpPr>
            <a:spLocks noGrp="1" noChangeArrowheads="1"/>
          </p:cNvSpPr>
          <p:nvPr>
            <p:ph type="subTitle" idx="1"/>
          </p:nvPr>
        </p:nvSpPr>
        <p:spPr>
          <a:xfrm>
            <a:off x="1930400" y="2667000"/>
            <a:ext cx="85344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14" name="Rectangle 14"/>
          <p:cNvSpPr>
            <a:spLocks noGrp="1" noChangeArrowheads="1"/>
          </p:cNvSpPr>
          <p:nvPr>
            <p:ph type="dt" sz="half" idx="10"/>
          </p:nvPr>
        </p:nvSpPr>
        <p:spPr bwMode="auto">
          <a:xfrm>
            <a:off x="13208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smtClean="0">
                <a:solidFill>
                  <a:schemeClr val="bg2"/>
                </a:solidFill>
                <a:latin typeface="+mn-lt"/>
              </a:defRPr>
            </a:lvl1pPr>
          </a:lstStyle>
          <a:p>
            <a:fld id="{EE4B4C23-D83A-4AA7-AC32-74A88D7E1186}" type="datetime1">
              <a:rPr lang="en-US" smtClean="0"/>
              <a:t>3/4/2020</a:t>
            </a:fld>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smtClean="0">
                <a:solidFill>
                  <a:schemeClr val="bg2"/>
                </a:solidFill>
              </a:defRPr>
            </a:lvl1pPr>
          </a:lstStyle>
          <a:p>
            <a:r>
              <a:rPr lang="en-US" smtClean="0"/>
              <a:t>Singleton Design Pattern</a:t>
            </a:r>
            <a:endParaRPr lang="en-US"/>
          </a:p>
        </p:txBody>
      </p:sp>
      <p:sp>
        <p:nvSpPr>
          <p:cNvPr id="16" name="Rectangle 16"/>
          <p:cNvSpPr>
            <a:spLocks noGrp="1" noChangeArrowheads="1"/>
          </p:cNvSpPr>
          <p:nvPr>
            <p:ph type="sldNum" sz="quarter" idx="12"/>
          </p:nvPr>
        </p:nvSpPr>
        <p:spPr>
          <a:xfrm>
            <a:off x="9144000" y="6248400"/>
            <a:ext cx="2540000" cy="457200"/>
          </a:xfrm>
        </p:spPr>
        <p:txBody>
          <a:bodyPr/>
          <a:lstStyle>
            <a:lvl1pPr>
              <a:defRPr smtClean="0">
                <a:solidFill>
                  <a:schemeClr val="bg2"/>
                </a:solidFill>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251293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r>
              <a:rPr lang="en-US" smtClean="0"/>
              <a:t>Singleton Design Pattern</a:t>
            </a:r>
            <a:endParaRPr lang="en-US"/>
          </a:p>
        </p:txBody>
      </p:sp>
      <p:sp>
        <p:nvSpPr>
          <p:cNvPr id="5" name="Rectangle 13"/>
          <p:cNvSpPr>
            <a:spLocks noGrp="1" noChangeArrowheads="1"/>
          </p:cNvSpPr>
          <p:nvPr>
            <p:ph type="sldNum" sz="quarter" idx="11"/>
          </p:nvPr>
        </p:nvSpPr>
        <p:spPr>
          <a:ln/>
        </p:spPr>
        <p:txBody>
          <a:bodyPr/>
          <a:lstStyle>
            <a:lvl1pPr>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9805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6618" y="1"/>
            <a:ext cx="2603500" cy="6132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1" y="1"/>
            <a:ext cx="7609417" cy="613251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r>
              <a:rPr lang="en-US" smtClean="0"/>
              <a:t>Singleton Design Pattern</a:t>
            </a:r>
            <a:endParaRPr lang="en-US"/>
          </a:p>
        </p:txBody>
      </p:sp>
      <p:sp>
        <p:nvSpPr>
          <p:cNvPr id="5" name="Rectangle 13"/>
          <p:cNvSpPr>
            <a:spLocks noGrp="1" noChangeArrowheads="1"/>
          </p:cNvSpPr>
          <p:nvPr>
            <p:ph type="sldNum" sz="quarter" idx="11"/>
          </p:nvPr>
        </p:nvSpPr>
        <p:spPr>
          <a:ln/>
        </p:spPr>
        <p:txBody>
          <a:bodyPr/>
          <a:lstStyle>
            <a:lvl1pPr>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282195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r>
              <a:rPr lang="en-US" smtClean="0"/>
              <a:t>Singleton Design Pattern</a:t>
            </a:r>
            <a:endParaRPr lang="en-US"/>
          </a:p>
        </p:txBody>
      </p:sp>
      <p:sp>
        <p:nvSpPr>
          <p:cNvPr id="5" name="Rectangle 13"/>
          <p:cNvSpPr>
            <a:spLocks noGrp="1" noChangeArrowheads="1"/>
          </p:cNvSpPr>
          <p:nvPr>
            <p:ph type="sldNum" sz="quarter" idx="11"/>
          </p:nvPr>
        </p:nvSpPr>
        <p:spPr>
          <a:ln/>
        </p:spPr>
        <p:txBody>
          <a:bodyPr/>
          <a:lstStyle>
            <a:lvl1pPr>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130300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12"/>
          <p:cNvSpPr>
            <a:spLocks noGrp="1" noChangeArrowheads="1"/>
          </p:cNvSpPr>
          <p:nvPr>
            <p:ph type="ftr" sz="quarter" idx="10"/>
          </p:nvPr>
        </p:nvSpPr>
        <p:spPr>
          <a:ln/>
        </p:spPr>
        <p:txBody>
          <a:bodyPr/>
          <a:lstStyle>
            <a:lvl1pPr>
              <a:defRPr/>
            </a:lvl1pPr>
          </a:lstStyle>
          <a:p>
            <a:r>
              <a:rPr lang="en-US" smtClean="0"/>
              <a:t>Singleton Design Pattern</a:t>
            </a:r>
            <a:endParaRPr lang="en-US"/>
          </a:p>
        </p:txBody>
      </p:sp>
      <p:sp>
        <p:nvSpPr>
          <p:cNvPr id="5" name="Rectangle 13"/>
          <p:cNvSpPr>
            <a:spLocks noGrp="1" noChangeArrowheads="1"/>
          </p:cNvSpPr>
          <p:nvPr>
            <p:ph type="sldNum" sz="quarter" idx="11"/>
          </p:nvPr>
        </p:nvSpPr>
        <p:spPr>
          <a:ln/>
        </p:spPr>
        <p:txBody>
          <a:bodyPr/>
          <a:lstStyle>
            <a:lvl1pPr>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173438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76917" y="1524001"/>
            <a:ext cx="508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60117" y="1524001"/>
            <a:ext cx="508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ftr" sz="quarter" idx="10"/>
          </p:nvPr>
        </p:nvSpPr>
        <p:spPr>
          <a:ln/>
        </p:spPr>
        <p:txBody>
          <a:bodyPr/>
          <a:lstStyle>
            <a:lvl1pPr>
              <a:defRPr/>
            </a:lvl1pPr>
          </a:lstStyle>
          <a:p>
            <a:r>
              <a:rPr lang="en-US" smtClean="0"/>
              <a:t>Singleton Design Pattern</a:t>
            </a:r>
            <a:endParaRPr lang="en-US"/>
          </a:p>
        </p:txBody>
      </p:sp>
      <p:sp>
        <p:nvSpPr>
          <p:cNvPr id="6" name="Rectangle 13"/>
          <p:cNvSpPr>
            <a:spLocks noGrp="1" noChangeArrowheads="1"/>
          </p:cNvSpPr>
          <p:nvPr>
            <p:ph type="sldNum" sz="quarter" idx="11"/>
          </p:nvPr>
        </p:nvSpPr>
        <p:spPr>
          <a:ln/>
        </p:spPr>
        <p:txBody>
          <a:bodyPr/>
          <a:lstStyle>
            <a:lvl1pPr>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2557812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ftr" sz="quarter" idx="10"/>
          </p:nvPr>
        </p:nvSpPr>
        <p:spPr>
          <a:ln/>
        </p:spPr>
        <p:txBody>
          <a:bodyPr/>
          <a:lstStyle>
            <a:lvl1pPr>
              <a:defRPr/>
            </a:lvl1pPr>
          </a:lstStyle>
          <a:p>
            <a:r>
              <a:rPr lang="en-US" smtClean="0"/>
              <a:t>Singleton Design Pattern</a:t>
            </a:r>
            <a:endParaRPr lang="en-US"/>
          </a:p>
        </p:txBody>
      </p:sp>
      <p:sp>
        <p:nvSpPr>
          <p:cNvPr id="8" name="Rectangle 13"/>
          <p:cNvSpPr>
            <a:spLocks noGrp="1" noChangeArrowheads="1"/>
          </p:cNvSpPr>
          <p:nvPr>
            <p:ph type="sldNum" sz="quarter" idx="11"/>
          </p:nvPr>
        </p:nvSpPr>
        <p:spPr>
          <a:ln/>
        </p:spPr>
        <p:txBody>
          <a:bodyPr/>
          <a:lstStyle>
            <a:lvl1pPr>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217203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ftr" sz="quarter" idx="10"/>
          </p:nvPr>
        </p:nvSpPr>
        <p:spPr>
          <a:ln/>
        </p:spPr>
        <p:txBody>
          <a:bodyPr/>
          <a:lstStyle>
            <a:lvl1pPr>
              <a:defRPr/>
            </a:lvl1pPr>
          </a:lstStyle>
          <a:p>
            <a:r>
              <a:rPr lang="en-US" smtClean="0"/>
              <a:t>Singleton Design Pattern</a:t>
            </a:r>
            <a:endParaRPr lang="en-US"/>
          </a:p>
        </p:txBody>
      </p:sp>
      <p:sp>
        <p:nvSpPr>
          <p:cNvPr id="4" name="Rectangle 13"/>
          <p:cNvSpPr>
            <a:spLocks noGrp="1" noChangeArrowheads="1"/>
          </p:cNvSpPr>
          <p:nvPr>
            <p:ph type="sldNum" sz="quarter" idx="11"/>
          </p:nvPr>
        </p:nvSpPr>
        <p:spPr>
          <a:ln/>
        </p:spPr>
        <p:txBody>
          <a:bodyPr/>
          <a:lstStyle>
            <a:lvl1pPr>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2680744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r>
              <a:rPr lang="en-US" smtClean="0"/>
              <a:t>Singleton Design Pattern</a:t>
            </a:r>
            <a:endParaRPr lang="en-US"/>
          </a:p>
        </p:txBody>
      </p:sp>
      <p:sp>
        <p:nvSpPr>
          <p:cNvPr id="3" name="Rectangle 13"/>
          <p:cNvSpPr>
            <a:spLocks noGrp="1" noChangeArrowheads="1"/>
          </p:cNvSpPr>
          <p:nvPr>
            <p:ph type="sldNum" sz="quarter" idx="11"/>
          </p:nvPr>
        </p:nvSpPr>
        <p:spPr>
          <a:ln/>
        </p:spPr>
        <p:txBody>
          <a:bodyPr/>
          <a:lstStyle>
            <a:lvl1pPr>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1112877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12"/>
          <p:cNvSpPr>
            <a:spLocks noGrp="1" noChangeArrowheads="1"/>
          </p:cNvSpPr>
          <p:nvPr>
            <p:ph type="ftr" sz="quarter" idx="10"/>
          </p:nvPr>
        </p:nvSpPr>
        <p:spPr>
          <a:ln/>
        </p:spPr>
        <p:txBody>
          <a:bodyPr/>
          <a:lstStyle>
            <a:lvl1pPr>
              <a:defRPr/>
            </a:lvl1pPr>
          </a:lstStyle>
          <a:p>
            <a:r>
              <a:rPr lang="en-US" smtClean="0"/>
              <a:t>Singleton Design Pattern</a:t>
            </a:r>
            <a:endParaRPr lang="en-US"/>
          </a:p>
        </p:txBody>
      </p:sp>
      <p:sp>
        <p:nvSpPr>
          <p:cNvPr id="6" name="Rectangle 13"/>
          <p:cNvSpPr>
            <a:spLocks noGrp="1" noChangeArrowheads="1"/>
          </p:cNvSpPr>
          <p:nvPr>
            <p:ph type="sldNum" sz="quarter" idx="11"/>
          </p:nvPr>
        </p:nvSpPr>
        <p:spPr>
          <a:ln/>
        </p:spPr>
        <p:txBody>
          <a:bodyPr/>
          <a:lstStyle>
            <a:lvl1pPr>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140540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12"/>
          <p:cNvSpPr>
            <a:spLocks noGrp="1" noChangeArrowheads="1"/>
          </p:cNvSpPr>
          <p:nvPr>
            <p:ph type="ftr" sz="quarter" idx="10"/>
          </p:nvPr>
        </p:nvSpPr>
        <p:spPr>
          <a:ln/>
        </p:spPr>
        <p:txBody>
          <a:bodyPr/>
          <a:lstStyle>
            <a:lvl1pPr>
              <a:defRPr/>
            </a:lvl1pPr>
          </a:lstStyle>
          <a:p>
            <a:r>
              <a:rPr lang="en-US" smtClean="0"/>
              <a:t>Singleton Design Pattern</a:t>
            </a:r>
            <a:endParaRPr lang="en-US"/>
          </a:p>
        </p:txBody>
      </p:sp>
      <p:sp>
        <p:nvSpPr>
          <p:cNvPr id="6" name="Rectangle 13"/>
          <p:cNvSpPr>
            <a:spLocks noGrp="1" noChangeArrowheads="1"/>
          </p:cNvSpPr>
          <p:nvPr>
            <p:ph type="sldNum" sz="quarter" idx="11"/>
          </p:nvPr>
        </p:nvSpPr>
        <p:spPr>
          <a:ln/>
        </p:spPr>
        <p:txBody>
          <a:bodyPr/>
          <a:lstStyle>
            <a:lvl1pPr>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250145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ChangeArrowheads="1"/>
          </p:cNvSpPr>
          <p:nvPr/>
        </p:nvSpPr>
        <p:spPr bwMode="ltGray">
          <a:xfrm>
            <a:off x="508000" y="1066801"/>
            <a:ext cx="584200" cy="474663"/>
          </a:xfrm>
          <a:prstGeom prst="rect">
            <a:avLst/>
          </a:prstGeom>
          <a:solidFill>
            <a:schemeClr val="accent1"/>
          </a:solidFill>
          <a:ln w="9525">
            <a:noFill/>
            <a:miter lim="800000"/>
            <a:headEnd/>
            <a:tailEnd/>
          </a:ln>
          <a:effectLst/>
        </p:spPr>
        <p:txBody>
          <a:bodyPr wrap="none" anchor="ctr"/>
          <a:lstStyle/>
          <a:p>
            <a:pPr algn="ctr" eaLnBrk="1" hangingPunct="1">
              <a:defRPr/>
            </a:pPr>
            <a:endParaRPr kumimoji="1" lang="en-US" sz="1800">
              <a:latin typeface="Tahoma" pitchFamily="34" charset="0"/>
            </a:endParaRPr>
          </a:p>
        </p:txBody>
      </p:sp>
      <p:sp>
        <p:nvSpPr>
          <p:cNvPr id="460803" name="Rectangle 3"/>
          <p:cNvSpPr>
            <a:spLocks noChangeArrowheads="1"/>
          </p:cNvSpPr>
          <p:nvPr/>
        </p:nvSpPr>
        <p:spPr bwMode="ltGray">
          <a:xfrm>
            <a:off x="1016001" y="1066801"/>
            <a:ext cx="438151" cy="474663"/>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1800">
              <a:latin typeface="Tahoma" pitchFamily="34" charset="0"/>
            </a:endParaRPr>
          </a:p>
        </p:txBody>
      </p:sp>
      <p:sp>
        <p:nvSpPr>
          <p:cNvPr id="460804" name="Rectangle 4"/>
          <p:cNvSpPr>
            <a:spLocks noChangeArrowheads="1"/>
          </p:cNvSpPr>
          <p:nvPr/>
        </p:nvSpPr>
        <p:spPr bwMode="ltGray">
          <a:xfrm>
            <a:off x="721785" y="1520826"/>
            <a:ext cx="563033"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1800">
              <a:latin typeface="Tahoma" pitchFamily="34" charset="0"/>
            </a:endParaRPr>
          </a:p>
        </p:txBody>
      </p:sp>
      <p:sp>
        <p:nvSpPr>
          <p:cNvPr id="460805"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1800">
              <a:latin typeface="Tahoma" pitchFamily="34" charset="0"/>
            </a:endParaRPr>
          </a:p>
        </p:txBody>
      </p:sp>
      <p:sp>
        <p:nvSpPr>
          <p:cNvPr id="460806"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sz="1800">
              <a:latin typeface="Tahoma" pitchFamily="34" charset="0"/>
            </a:endParaRPr>
          </a:p>
        </p:txBody>
      </p:sp>
      <p:sp>
        <p:nvSpPr>
          <p:cNvPr id="460807" name="Rectangle 7"/>
          <p:cNvSpPr>
            <a:spLocks noChangeArrowheads="1"/>
          </p:cNvSpPr>
          <p:nvPr/>
        </p:nvSpPr>
        <p:spPr bwMode="gray">
          <a:xfrm>
            <a:off x="1016000" y="990601"/>
            <a:ext cx="42333"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1800">
              <a:latin typeface="Tahoma" pitchFamily="34" charset="0"/>
            </a:endParaRPr>
          </a:p>
        </p:txBody>
      </p:sp>
      <p:sp>
        <p:nvSpPr>
          <p:cNvPr id="460808" name="Rectangle 8"/>
          <p:cNvSpPr>
            <a:spLocks noChangeArrowheads="1"/>
          </p:cNvSpPr>
          <p:nvPr/>
        </p:nvSpPr>
        <p:spPr bwMode="gray">
          <a:xfrm>
            <a:off x="609601" y="121920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1800">
              <a:latin typeface="Tahoma" pitchFamily="34" charset="0"/>
            </a:endParaRPr>
          </a:p>
        </p:txBody>
      </p:sp>
      <p:sp>
        <p:nvSpPr>
          <p:cNvPr id="1033" name="Rectangle 9"/>
          <p:cNvSpPr>
            <a:spLocks noGrp="1" noChangeArrowheads="1"/>
          </p:cNvSpPr>
          <p:nvPr>
            <p:ph type="title"/>
          </p:nvPr>
        </p:nvSpPr>
        <p:spPr bwMode="auto">
          <a:xfrm>
            <a:off x="1524000" y="0"/>
            <a:ext cx="1039071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576917" y="1524001"/>
            <a:ext cx="103632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12" name="Rectangle 12"/>
          <p:cNvSpPr>
            <a:spLocks noGrp="1" noChangeArrowheads="1"/>
          </p:cNvSpPr>
          <p:nvPr>
            <p:ph type="ftr" sz="quarter" idx="3"/>
          </p:nvPr>
        </p:nvSpPr>
        <p:spPr bwMode="auto">
          <a:xfrm>
            <a:off x="304800" y="64008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smtClean="0">
                <a:latin typeface="+mn-lt"/>
              </a:defRPr>
            </a:lvl1pPr>
          </a:lstStyle>
          <a:p>
            <a:r>
              <a:rPr lang="en-US" smtClean="0"/>
              <a:t>Singleton Design Pattern</a:t>
            </a:r>
            <a:endParaRPr lang="en-US"/>
          </a:p>
        </p:txBody>
      </p:sp>
      <p:sp>
        <p:nvSpPr>
          <p:cNvPr id="460813" name="Rectangle 13"/>
          <p:cNvSpPr>
            <a:spLocks noGrp="1" noChangeArrowheads="1"/>
          </p:cNvSpPr>
          <p:nvPr>
            <p:ph type="sldNum" sz="quarter" idx="4"/>
          </p:nvPr>
        </p:nvSpPr>
        <p:spPr bwMode="auto">
          <a:xfrm>
            <a:off x="9347200" y="64008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latin typeface="+mn-lt"/>
              </a:defRPr>
            </a:lvl1pPr>
          </a:lstStyle>
          <a:p>
            <a:fld id="{5A572D23-F452-4ED4-B9E1-B7483CCB42B2}" type="slidenum">
              <a:rPr lang="en-US" smtClean="0"/>
              <a:t>‹#›</a:t>
            </a:fld>
            <a:endParaRPr lang="en-US"/>
          </a:p>
        </p:txBody>
      </p:sp>
    </p:spTree>
    <p:extLst>
      <p:ext uri="{BB962C8B-B14F-4D97-AF65-F5344CB8AC3E}">
        <p14:creationId xmlns:p14="http://schemas.microsoft.com/office/powerpoint/2010/main" val="1694269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defRPr>
      </a:lvl2pPr>
      <a:lvl3pPr algn="l" rtl="0" eaLnBrk="1" fontAlgn="base" hangingPunct="1">
        <a:spcBef>
          <a:spcPct val="0"/>
        </a:spcBef>
        <a:spcAft>
          <a:spcPct val="0"/>
        </a:spcAft>
        <a:defRPr sz="4400">
          <a:solidFill>
            <a:schemeClr val="tx2"/>
          </a:solidFill>
          <a:latin typeface="Tahoma" pitchFamily="34" charset="0"/>
        </a:defRPr>
      </a:lvl3pPr>
      <a:lvl4pPr algn="l" rtl="0" eaLnBrk="1" fontAlgn="base" hangingPunct="1">
        <a:spcBef>
          <a:spcPct val="0"/>
        </a:spcBef>
        <a:spcAft>
          <a:spcPct val="0"/>
        </a:spcAft>
        <a:defRPr sz="4400">
          <a:solidFill>
            <a:schemeClr val="tx2"/>
          </a:solidFill>
          <a:latin typeface="Tahoma" pitchFamily="34" charset="0"/>
        </a:defRPr>
      </a:lvl4pPr>
      <a:lvl5pPr algn="l" rtl="0" eaLnBrk="1" fontAlgn="base" hangingPunct="1">
        <a:spcBef>
          <a:spcPct val="0"/>
        </a:spcBef>
        <a:spcAft>
          <a:spcPct val="0"/>
        </a:spcAft>
        <a:defRPr sz="4400">
          <a:solidFill>
            <a:schemeClr val="tx2"/>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javatpoint.com/singleton-design-pattern-in-java" TargetMode="External"/><Relationship Id="rId2" Type="http://schemas.openxmlformats.org/officeDocument/2006/relationships/hyperlink" Target="https://www.journaldev.com/1377/java-singleton-design-pattern-best-practices-exampl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Singleton Design Pattern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102474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a:t>public class Singleton {</a:t>
            </a:r>
          </a:p>
          <a:p>
            <a:pPr marL="0" indent="0">
              <a:buNone/>
            </a:pPr>
            <a:r>
              <a:rPr lang="en-US" dirty="0"/>
              <a:t>    private static Singleton </a:t>
            </a:r>
            <a:r>
              <a:rPr lang="en-US" dirty="0" err="1"/>
              <a:t>obj</a:t>
            </a:r>
            <a:r>
              <a:rPr lang="en-US" dirty="0"/>
              <a:t>;</a:t>
            </a:r>
          </a:p>
          <a:p>
            <a:pPr marL="0" indent="0">
              <a:buNone/>
            </a:pPr>
            <a:r>
              <a:rPr lang="en-US" dirty="0"/>
              <a:t>    </a:t>
            </a:r>
            <a:r>
              <a:rPr lang="en-US" dirty="0" smtClean="0"/>
              <a:t>private </a:t>
            </a:r>
            <a:r>
              <a:rPr lang="en-US" dirty="0"/>
              <a:t>Singleton() {}</a:t>
            </a:r>
          </a:p>
          <a:p>
            <a:pPr marL="0" indent="0">
              <a:buNone/>
            </a:pPr>
            <a:r>
              <a:rPr lang="en-US" dirty="0"/>
              <a:t>    </a:t>
            </a:r>
            <a:r>
              <a:rPr lang="en-US" dirty="0" smtClean="0"/>
              <a:t>public </a:t>
            </a:r>
            <a:r>
              <a:rPr lang="en-US" dirty="0"/>
              <a:t>static Singleton </a:t>
            </a:r>
            <a:r>
              <a:rPr lang="en-US" dirty="0" err="1"/>
              <a:t>getInstance</a:t>
            </a:r>
            <a:r>
              <a:rPr lang="en-US" dirty="0"/>
              <a:t>() {</a:t>
            </a:r>
          </a:p>
          <a:p>
            <a:pPr marL="0" indent="0">
              <a:buNone/>
            </a:pPr>
            <a:r>
              <a:rPr lang="en-US" dirty="0"/>
              <a:t>        if (</a:t>
            </a:r>
            <a:r>
              <a:rPr lang="en-US" dirty="0" err="1"/>
              <a:t>obj</a:t>
            </a:r>
            <a:r>
              <a:rPr lang="en-US" dirty="0"/>
              <a:t> == null) </a:t>
            </a:r>
            <a:r>
              <a:rPr lang="en-US" dirty="0" smtClean="0"/>
              <a:t>{  </a:t>
            </a:r>
            <a:r>
              <a:rPr lang="en-US" dirty="0" err="1"/>
              <a:t>obj</a:t>
            </a:r>
            <a:r>
              <a:rPr lang="en-US" dirty="0"/>
              <a:t> = new Singleton</a:t>
            </a:r>
            <a:r>
              <a:rPr lang="en-US" dirty="0" smtClean="0"/>
              <a:t>(); }</a:t>
            </a:r>
            <a:endParaRPr lang="en-US" dirty="0"/>
          </a:p>
          <a:p>
            <a:pPr marL="0" indent="0">
              <a:buNone/>
            </a:pPr>
            <a:r>
              <a:rPr lang="en-US" dirty="0"/>
              <a:t>        return </a:t>
            </a:r>
            <a:r>
              <a:rPr lang="en-US" dirty="0" err="1"/>
              <a:t>obj</a:t>
            </a:r>
            <a:r>
              <a:rPr lang="en-US" dirty="0"/>
              <a:t>;</a:t>
            </a:r>
          </a:p>
          <a:p>
            <a:pPr marL="0" indent="0">
              <a:buNone/>
            </a:pPr>
            <a:r>
              <a:rPr lang="en-US" dirty="0"/>
              <a:t>    }</a:t>
            </a:r>
          </a:p>
          <a:p>
            <a:pPr marL="0" indent="0">
              <a:buNone/>
            </a:pPr>
            <a:r>
              <a:rPr lang="en-US" dirty="0"/>
              <a:t>}</a:t>
            </a:r>
          </a:p>
        </p:txBody>
      </p:sp>
      <p:sp>
        <p:nvSpPr>
          <p:cNvPr id="4" name="Footer Placeholder 3"/>
          <p:cNvSpPr>
            <a:spLocks noGrp="1"/>
          </p:cNvSpPr>
          <p:nvPr>
            <p:ph type="ftr" sz="quarter" idx="10"/>
          </p:nvPr>
        </p:nvSpPr>
        <p:spPr/>
        <p:txBody>
          <a:bodyPr/>
          <a:lstStyle/>
          <a:p>
            <a:r>
              <a:rPr lang="en-US" smtClean="0"/>
              <a:t>Singleton Design Pattern</a:t>
            </a:r>
            <a:endParaRPr lang="en-US"/>
          </a:p>
        </p:txBody>
      </p:sp>
      <p:sp>
        <p:nvSpPr>
          <p:cNvPr id="5" name="Slide Number Placeholder 4"/>
          <p:cNvSpPr>
            <a:spLocks noGrp="1"/>
          </p:cNvSpPr>
          <p:nvPr>
            <p:ph type="sldNum" sz="quarter" idx="11"/>
          </p:nvPr>
        </p:nvSpPr>
        <p:spPr/>
        <p:txBody>
          <a:bodyPr/>
          <a:lstStyle/>
          <a:p>
            <a:fld id="{5A572D23-F452-4ED4-B9E1-B7483CCB42B2}" type="slidenum">
              <a:rPr lang="en-US" smtClean="0"/>
              <a:t>10</a:t>
            </a:fld>
            <a:endParaRPr lang="en-US"/>
          </a:p>
        </p:txBody>
      </p:sp>
    </p:spTree>
    <p:extLst>
      <p:ext uri="{BB962C8B-B14F-4D97-AF65-F5344CB8AC3E}">
        <p14:creationId xmlns:p14="http://schemas.microsoft.com/office/powerpoint/2010/main" val="3051613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Lazy Instantiation</a:t>
            </a:r>
          </a:p>
        </p:txBody>
      </p:sp>
      <p:sp>
        <p:nvSpPr>
          <p:cNvPr id="3" name="Content Placeholder 2"/>
          <p:cNvSpPr>
            <a:spLocks noGrp="1"/>
          </p:cNvSpPr>
          <p:nvPr>
            <p:ph idx="1"/>
          </p:nvPr>
        </p:nvSpPr>
        <p:spPr/>
        <p:txBody>
          <a:bodyPr/>
          <a:lstStyle/>
          <a:p>
            <a:r>
              <a:rPr lang="en-US" dirty="0"/>
              <a:t>Above example is not thread safe because if we have multi threaded environment there will be case where multiple threads are inside the if condition at the same time. It will destroy the singleton pattern and both threads will get different </a:t>
            </a:r>
            <a:r>
              <a:rPr lang="en-US" dirty="0" smtClean="0"/>
              <a:t>instances</a:t>
            </a:r>
            <a:endParaRPr lang="en-US" dirty="0"/>
          </a:p>
        </p:txBody>
      </p:sp>
      <p:sp>
        <p:nvSpPr>
          <p:cNvPr id="4" name="Footer Placeholder 3"/>
          <p:cNvSpPr>
            <a:spLocks noGrp="1"/>
          </p:cNvSpPr>
          <p:nvPr>
            <p:ph type="ftr" sz="quarter" idx="10"/>
          </p:nvPr>
        </p:nvSpPr>
        <p:spPr/>
        <p:txBody>
          <a:bodyPr/>
          <a:lstStyle/>
          <a:p>
            <a:r>
              <a:rPr lang="en-US" smtClean="0"/>
              <a:t>Singleton Design Pattern</a:t>
            </a:r>
            <a:endParaRPr lang="en-US"/>
          </a:p>
        </p:txBody>
      </p:sp>
      <p:sp>
        <p:nvSpPr>
          <p:cNvPr id="5" name="Slide Number Placeholder 4"/>
          <p:cNvSpPr>
            <a:spLocks noGrp="1"/>
          </p:cNvSpPr>
          <p:nvPr>
            <p:ph type="sldNum" sz="quarter" idx="11"/>
          </p:nvPr>
        </p:nvSpPr>
        <p:spPr/>
        <p:txBody>
          <a:bodyPr/>
          <a:lstStyle/>
          <a:p>
            <a:fld id="{5A572D23-F452-4ED4-B9E1-B7483CCB42B2}" type="slidenum">
              <a:rPr lang="en-US" smtClean="0"/>
              <a:t>11</a:t>
            </a:fld>
            <a:endParaRPr lang="en-US"/>
          </a:p>
        </p:txBody>
      </p:sp>
    </p:spTree>
    <p:extLst>
      <p:ext uri="{BB962C8B-B14F-4D97-AF65-F5344CB8AC3E}">
        <p14:creationId xmlns:p14="http://schemas.microsoft.com/office/powerpoint/2010/main" val="2879667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safe Singleton</a:t>
            </a:r>
          </a:p>
        </p:txBody>
      </p:sp>
      <p:sp>
        <p:nvSpPr>
          <p:cNvPr id="3" name="Content Placeholder 2"/>
          <p:cNvSpPr>
            <a:spLocks noGrp="1"/>
          </p:cNvSpPr>
          <p:nvPr>
            <p:ph idx="1"/>
          </p:nvPr>
        </p:nvSpPr>
        <p:spPr/>
        <p:txBody>
          <a:bodyPr/>
          <a:lstStyle/>
          <a:p>
            <a:pPr marL="0" indent="0">
              <a:buNone/>
            </a:pPr>
            <a:r>
              <a:rPr lang="en-US" dirty="0"/>
              <a:t>public class Singleton {</a:t>
            </a:r>
          </a:p>
          <a:p>
            <a:pPr marL="0" indent="0">
              <a:buNone/>
            </a:pPr>
            <a:r>
              <a:rPr lang="en-US" dirty="0"/>
              <a:t>    private static Singleton </a:t>
            </a:r>
            <a:r>
              <a:rPr lang="en-US" dirty="0" err="1"/>
              <a:t>obj</a:t>
            </a:r>
            <a:r>
              <a:rPr lang="en-US" dirty="0"/>
              <a:t>;</a:t>
            </a:r>
          </a:p>
          <a:p>
            <a:pPr marL="0" indent="0">
              <a:buNone/>
            </a:pPr>
            <a:r>
              <a:rPr lang="en-US" dirty="0"/>
              <a:t>    </a:t>
            </a:r>
            <a:r>
              <a:rPr lang="en-US" dirty="0" smtClean="0"/>
              <a:t>private </a:t>
            </a:r>
            <a:r>
              <a:rPr lang="en-US" dirty="0"/>
              <a:t>Singleton() {}</a:t>
            </a:r>
          </a:p>
          <a:p>
            <a:pPr marL="0" indent="0">
              <a:buNone/>
            </a:pPr>
            <a:r>
              <a:rPr lang="en-US" dirty="0"/>
              <a:t>    </a:t>
            </a:r>
            <a:r>
              <a:rPr lang="en-US" dirty="0" smtClean="0"/>
              <a:t>public </a:t>
            </a:r>
            <a:r>
              <a:rPr lang="en-US" dirty="0"/>
              <a:t>static </a:t>
            </a:r>
            <a:r>
              <a:rPr lang="en-US" b="1" dirty="0"/>
              <a:t>synchronized</a:t>
            </a:r>
            <a:r>
              <a:rPr lang="en-US" dirty="0"/>
              <a:t> Singleton </a:t>
            </a:r>
            <a:r>
              <a:rPr lang="en-US" dirty="0" err="1"/>
              <a:t>getInstance</a:t>
            </a:r>
            <a:r>
              <a:rPr lang="en-US" dirty="0"/>
              <a:t>() {</a:t>
            </a:r>
          </a:p>
          <a:p>
            <a:pPr marL="0" indent="0">
              <a:buNone/>
            </a:pPr>
            <a:r>
              <a:rPr lang="en-US" dirty="0"/>
              <a:t>        if (</a:t>
            </a:r>
            <a:r>
              <a:rPr lang="en-US" dirty="0" err="1"/>
              <a:t>obj</a:t>
            </a:r>
            <a:r>
              <a:rPr lang="en-US" dirty="0"/>
              <a:t> == null) { </a:t>
            </a:r>
            <a:r>
              <a:rPr lang="en-US" dirty="0" err="1"/>
              <a:t>obj</a:t>
            </a:r>
            <a:r>
              <a:rPr lang="en-US" dirty="0"/>
              <a:t> = new Singleton(); }</a:t>
            </a:r>
          </a:p>
          <a:p>
            <a:pPr marL="0" indent="0">
              <a:buNone/>
            </a:pPr>
            <a:r>
              <a:rPr lang="en-US" dirty="0"/>
              <a:t>        return </a:t>
            </a:r>
            <a:r>
              <a:rPr lang="en-US" dirty="0" err="1"/>
              <a:t>obj</a:t>
            </a:r>
            <a:r>
              <a:rPr lang="en-US" dirty="0"/>
              <a:t>;</a:t>
            </a:r>
          </a:p>
          <a:p>
            <a:pPr marL="0" indent="0">
              <a:buNone/>
            </a:pPr>
            <a:r>
              <a:rPr lang="en-US" dirty="0"/>
              <a:t>    }</a:t>
            </a:r>
          </a:p>
          <a:p>
            <a:pPr marL="0" indent="0">
              <a:buNone/>
            </a:pPr>
            <a:r>
              <a:rPr lang="en-US" dirty="0"/>
              <a:t>}</a:t>
            </a:r>
          </a:p>
        </p:txBody>
      </p:sp>
      <p:sp>
        <p:nvSpPr>
          <p:cNvPr id="4" name="Footer Placeholder 3"/>
          <p:cNvSpPr>
            <a:spLocks noGrp="1"/>
          </p:cNvSpPr>
          <p:nvPr>
            <p:ph type="ftr" sz="quarter" idx="10"/>
          </p:nvPr>
        </p:nvSpPr>
        <p:spPr/>
        <p:txBody>
          <a:bodyPr/>
          <a:lstStyle/>
          <a:p>
            <a:r>
              <a:rPr lang="en-US" smtClean="0"/>
              <a:t>Singleton Design Pattern</a:t>
            </a:r>
            <a:endParaRPr lang="en-US"/>
          </a:p>
        </p:txBody>
      </p:sp>
      <p:sp>
        <p:nvSpPr>
          <p:cNvPr id="5" name="Slide Number Placeholder 4"/>
          <p:cNvSpPr>
            <a:spLocks noGrp="1"/>
          </p:cNvSpPr>
          <p:nvPr>
            <p:ph type="sldNum" sz="quarter" idx="11"/>
          </p:nvPr>
        </p:nvSpPr>
        <p:spPr/>
        <p:txBody>
          <a:bodyPr/>
          <a:lstStyle/>
          <a:p>
            <a:fld id="{5A572D23-F452-4ED4-B9E1-B7483CCB42B2}" type="slidenum">
              <a:rPr lang="en-US" smtClean="0"/>
              <a:t>12</a:t>
            </a:fld>
            <a:endParaRPr lang="en-US"/>
          </a:p>
        </p:txBody>
      </p:sp>
    </p:spTree>
    <p:extLst>
      <p:ext uri="{BB962C8B-B14F-4D97-AF65-F5344CB8AC3E}">
        <p14:creationId xmlns:p14="http://schemas.microsoft.com/office/powerpoint/2010/main" val="1041649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400" y="160020"/>
            <a:ext cx="10390717" cy="1143000"/>
          </a:xfrm>
        </p:spPr>
        <p:txBody>
          <a:bodyPr/>
          <a:lstStyle/>
          <a:p>
            <a:r>
              <a:rPr lang="en-US" dirty="0"/>
              <a:t>Lazy instantiation with Double-checking locking</a:t>
            </a:r>
          </a:p>
        </p:txBody>
      </p:sp>
      <p:sp>
        <p:nvSpPr>
          <p:cNvPr id="3" name="Content Placeholder 2"/>
          <p:cNvSpPr>
            <a:spLocks noGrp="1"/>
          </p:cNvSpPr>
          <p:nvPr>
            <p:ph idx="1"/>
          </p:nvPr>
        </p:nvSpPr>
        <p:spPr/>
        <p:txBody>
          <a:bodyPr/>
          <a:lstStyle/>
          <a:p>
            <a:r>
              <a:rPr lang="en-US" dirty="0"/>
              <a:t>Double checking locking principle is used to increase performance for Lazy </a:t>
            </a:r>
            <a:r>
              <a:rPr lang="en-US" dirty="0" smtClean="0"/>
              <a:t>instantiation</a:t>
            </a:r>
            <a:endParaRPr lang="en-US" dirty="0"/>
          </a:p>
          <a:p>
            <a:r>
              <a:rPr lang="en-US" dirty="0"/>
              <a:t>This approach uses synchronized block inside the if condition with an additional check to ensure that only one instance of singleton class is created</a:t>
            </a:r>
          </a:p>
        </p:txBody>
      </p:sp>
      <p:sp>
        <p:nvSpPr>
          <p:cNvPr id="4" name="Footer Placeholder 3"/>
          <p:cNvSpPr>
            <a:spLocks noGrp="1"/>
          </p:cNvSpPr>
          <p:nvPr>
            <p:ph type="ftr" sz="quarter" idx="10"/>
          </p:nvPr>
        </p:nvSpPr>
        <p:spPr/>
        <p:txBody>
          <a:bodyPr/>
          <a:lstStyle/>
          <a:p>
            <a:r>
              <a:rPr lang="en-US" smtClean="0"/>
              <a:t>Singleton Design Pattern</a:t>
            </a:r>
            <a:endParaRPr lang="en-US"/>
          </a:p>
        </p:txBody>
      </p:sp>
      <p:sp>
        <p:nvSpPr>
          <p:cNvPr id="5" name="Slide Number Placeholder 4"/>
          <p:cNvSpPr>
            <a:spLocks noGrp="1"/>
          </p:cNvSpPr>
          <p:nvPr>
            <p:ph type="sldNum" sz="quarter" idx="11"/>
          </p:nvPr>
        </p:nvSpPr>
        <p:spPr/>
        <p:txBody>
          <a:bodyPr/>
          <a:lstStyle/>
          <a:p>
            <a:fld id="{5A572D23-F452-4ED4-B9E1-B7483CCB42B2}" type="slidenum">
              <a:rPr lang="en-US" smtClean="0"/>
              <a:t>13</a:t>
            </a:fld>
            <a:endParaRPr lang="en-US"/>
          </a:p>
        </p:txBody>
      </p:sp>
    </p:spTree>
    <p:extLst>
      <p:ext uri="{BB962C8B-B14F-4D97-AF65-F5344CB8AC3E}">
        <p14:creationId xmlns:p14="http://schemas.microsoft.com/office/powerpoint/2010/main" val="1198685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Double-checked locking implementation</a:t>
            </a:r>
          </a:p>
        </p:txBody>
      </p:sp>
      <p:sp>
        <p:nvSpPr>
          <p:cNvPr id="3" name="Content Placeholder 2"/>
          <p:cNvSpPr>
            <a:spLocks noGrp="1"/>
          </p:cNvSpPr>
          <p:nvPr>
            <p:ph idx="1"/>
          </p:nvPr>
        </p:nvSpPr>
        <p:spPr/>
        <p:txBody>
          <a:bodyPr/>
          <a:lstStyle/>
          <a:p>
            <a:pPr marL="0" indent="0">
              <a:buNone/>
            </a:pPr>
            <a:r>
              <a:rPr lang="en-US" dirty="0"/>
              <a:t> </a:t>
            </a:r>
            <a:r>
              <a:rPr lang="en-US" dirty="0" smtClean="0"/>
              <a:t>public </a:t>
            </a:r>
            <a:r>
              <a:rPr lang="en-US" dirty="0"/>
              <a:t>static Singleton </a:t>
            </a:r>
            <a:r>
              <a:rPr lang="en-US" dirty="0" err="1"/>
              <a:t>getInstance</a:t>
            </a:r>
            <a:r>
              <a:rPr lang="en-US" dirty="0"/>
              <a:t>() {</a:t>
            </a:r>
          </a:p>
          <a:p>
            <a:pPr marL="0" indent="0">
              <a:buNone/>
            </a:pPr>
            <a:r>
              <a:rPr lang="en-US" dirty="0"/>
              <a:t>        if (</a:t>
            </a:r>
            <a:r>
              <a:rPr lang="en-US" dirty="0" err="1"/>
              <a:t>obj</a:t>
            </a:r>
            <a:r>
              <a:rPr lang="en-US" dirty="0"/>
              <a:t> == null) {</a:t>
            </a:r>
          </a:p>
          <a:p>
            <a:pPr marL="0" indent="0">
              <a:buNone/>
            </a:pPr>
            <a:r>
              <a:rPr lang="en-US" dirty="0"/>
              <a:t>            synchronized (</a:t>
            </a:r>
            <a:r>
              <a:rPr lang="en-US" dirty="0" err="1"/>
              <a:t>Singleton.class</a:t>
            </a:r>
            <a:r>
              <a:rPr lang="en-US" dirty="0"/>
              <a:t>) {</a:t>
            </a:r>
          </a:p>
          <a:p>
            <a:pPr marL="0" indent="0">
              <a:buNone/>
            </a:pPr>
            <a:r>
              <a:rPr lang="en-US" dirty="0"/>
              <a:t>                if (</a:t>
            </a:r>
            <a:r>
              <a:rPr lang="en-US" dirty="0" err="1"/>
              <a:t>obj</a:t>
            </a:r>
            <a:r>
              <a:rPr lang="en-US" dirty="0"/>
              <a:t> == null) </a:t>
            </a:r>
            <a:r>
              <a:rPr lang="en-US" dirty="0" smtClean="0"/>
              <a:t>{ </a:t>
            </a:r>
            <a:r>
              <a:rPr lang="en-US" dirty="0" err="1"/>
              <a:t>obj</a:t>
            </a:r>
            <a:r>
              <a:rPr lang="en-US" dirty="0"/>
              <a:t> = new Singleton</a:t>
            </a:r>
            <a:r>
              <a:rPr lang="en-US" dirty="0" smtClean="0"/>
              <a:t>(); }</a:t>
            </a:r>
            <a:endParaRPr lang="en-US" dirty="0"/>
          </a:p>
          <a:p>
            <a:pPr marL="0" indent="0">
              <a:buNone/>
            </a:pPr>
            <a:r>
              <a:rPr lang="en-US" dirty="0"/>
              <a:t>            }</a:t>
            </a:r>
          </a:p>
          <a:p>
            <a:pPr marL="0" indent="0">
              <a:buNone/>
            </a:pPr>
            <a:r>
              <a:rPr lang="en-US" dirty="0"/>
              <a:t>        }</a:t>
            </a:r>
          </a:p>
          <a:p>
            <a:pPr marL="0" indent="0">
              <a:buNone/>
            </a:pPr>
            <a:r>
              <a:rPr lang="en-US" dirty="0"/>
              <a:t>        return </a:t>
            </a:r>
            <a:r>
              <a:rPr lang="en-US" dirty="0" err="1"/>
              <a:t>obj</a:t>
            </a:r>
            <a:r>
              <a:rPr lang="en-US" dirty="0"/>
              <a:t>;</a:t>
            </a:r>
          </a:p>
          <a:p>
            <a:pPr marL="0" indent="0">
              <a:buNone/>
            </a:pPr>
            <a:r>
              <a:rPr lang="en-US" dirty="0"/>
              <a:t>    }</a:t>
            </a:r>
          </a:p>
        </p:txBody>
      </p:sp>
      <p:sp>
        <p:nvSpPr>
          <p:cNvPr id="4" name="Footer Placeholder 3"/>
          <p:cNvSpPr>
            <a:spLocks noGrp="1"/>
          </p:cNvSpPr>
          <p:nvPr>
            <p:ph type="ftr" sz="quarter" idx="10"/>
          </p:nvPr>
        </p:nvSpPr>
        <p:spPr/>
        <p:txBody>
          <a:bodyPr/>
          <a:lstStyle/>
          <a:p>
            <a:r>
              <a:rPr lang="en-US" smtClean="0"/>
              <a:t>Singleton Design Pattern</a:t>
            </a:r>
            <a:endParaRPr lang="en-US"/>
          </a:p>
        </p:txBody>
      </p:sp>
      <p:sp>
        <p:nvSpPr>
          <p:cNvPr id="5" name="Slide Number Placeholder 4"/>
          <p:cNvSpPr>
            <a:spLocks noGrp="1"/>
          </p:cNvSpPr>
          <p:nvPr>
            <p:ph type="sldNum" sz="quarter" idx="11"/>
          </p:nvPr>
        </p:nvSpPr>
        <p:spPr/>
        <p:txBody>
          <a:bodyPr/>
          <a:lstStyle/>
          <a:p>
            <a:fld id="{5A572D23-F452-4ED4-B9E1-B7483CCB42B2}" type="slidenum">
              <a:rPr lang="en-US" smtClean="0"/>
              <a:t>14</a:t>
            </a:fld>
            <a:endParaRPr lang="en-US"/>
          </a:p>
        </p:txBody>
      </p:sp>
    </p:spTree>
    <p:extLst>
      <p:ext uri="{BB962C8B-B14F-4D97-AF65-F5344CB8AC3E}">
        <p14:creationId xmlns:p14="http://schemas.microsoft.com/office/powerpoint/2010/main" val="670833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a:t>
            </a:r>
            <a:r>
              <a:rPr lang="en-US" dirty="0" smtClean="0"/>
              <a:t> Singleton</a:t>
            </a:r>
            <a:endParaRPr lang="en-US" dirty="0"/>
          </a:p>
        </p:txBody>
      </p:sp>
      <p:sp>
        <p:nvSpPr>
          <p:cNvPr id="3" name="Content Placeholder 2"/>
          <p:cNvSpPr>
            <a:spLocks noGrp="1"/>
          </p:cNvSpPr>
          <p:nvPr>
            <p:ph idx="1"/>
          </p:nvPr>
        </p:nvSpPr>
        <p:spPr/>
        <p:txBody>
          <a:bodyPr/>
          <a:lstStyle/>
          <a:p>
            <a:r>
              <a:rPr lang="en-US" dirty="0" err="1" smtClean="0"/>
              <a:t>Enum</a:t>
            </a:r>
            <a:r>
              <a:rPr lang="en-US" dirty="0" smtClean="0"/>
              <a:t> type can be used to implement Singleton design pattern</a:t>
            </a:r>
          </a:p>
          <a:p>
            <a:r>
              <a:rPr lang="en-US" dirty="0" err="1" smtClean="0"/>
              <a:t>Enum</a:t>
            </a:r>
            <a:r>
              <a:rPr lang="en-US" dirty="0" smtClean="0"/>
              <a:t> value is instantiated only once and globally accessible</a:t>
            </a:r>
          </a:p>
          <a:p>
            <a:r>
              <a:rPr lang="en-US" dirty="0" smtClean="0"/>
              <a:t>Does not allow lazy initialization</a:t>
            </a:r>
          </a:p>
          <a:p>
            <a:r>
              <a:rPr lang="en-US" dirty="0" smtClean="0"/>
              <a:t>Implicit support for thread safety</a:t>
            </a:r>
            <a:endParaRPr lang="en-US" dirty="0"/>
          </a:p>
        </p:txBody>
      </p:sp>
      <p:sp>
        <p:nvSpPr>
          <p:cNvPr id="4" name="Footer Placeholder 3"/>
          <p:cNvSpPr>
            <a:spLocks noGrp="1"/>
          </p:cNvSpPr>
          <p:nvPr>
            <p:ph type="ftr" sz="quarter" idx="10"/>
          </p:nvPr>
        </p:nvSpPr>
        <p:spPr/>
        <p:txBody>
          <a:bodyPr/>
          <a:lstStyle/>
          <a:p>
            <a:r>
              <a:rPr lang="en-US" smtClean="0"/>
              <a:t>Singleton Design Pattern</a:t>
            </a:r>
            <a:endParaRPr lang="en-US"/>
          </a:p>
        </p:txBody>
      </p:sp>
      <p:sp>
        <p:nvSpPr>
          <p:cNvPr id="5" name="Slide Number Placeholder 4"/>
          <p:cNvSpPr>
            <a:spLocks noGrp="1"/>
          </p:cNvSpPr>
          <p:nvPr>
            <p:ph type="sldNum" sz="quarter" idx="11"/>
          </p:nvPr>
        </p:nvSpPr>
        <p:spPr/>
        <p:txBody>
          <a:bodyPr/>
          <a:lstStyle/>
          <a:p>
            <a:fld id="{5A572D23-F452-4ED4-B9E1-B7483CCB42B2}" type="slidenum">
              <a:rPr lang="en-US" smtClean="0"/>
              <a:t>15</a:t>
            </a:fld>
            <a:endParaRPr lang="en-US"/>
          </a:p>
        </p:txBody>
      </p:sp>
    </p:spTree>
    <p:extLst>
      <p:ext uri="{BB962C8B-B14F-4D97-AF65-F5344CB8AC3E}">
        <p14:creationId xmlns:p14="http://schemas.microsoft.com/office/powerpoint/2010/main" val="3705556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a:t>public </a:t>
            </a:r>
            <a:r>
              <a:rPr lang="en-US" dirty="0" err="1"/>
              <a:t>enum</a:t>
            </a:r>
            <a:r>
              <a:rPr lang="en-US" dirty="0"/>
              <a:t> </a:t>
            </a:r>
            <a:r>
              <a:rPr lang="en-US" dirty="0" err="1" smtClean="0"/>
              <a:t>SingletonEnum</a:t>
            </a:r>
            <a:r>
              <a:rPr lang="en-US" dirty="0" smtClean="0"/>
              <a:t> {</a:t>
            </a:r>
          </a:p>
          <a:p>
            <a:pPr marL="0" indent="0">
              <a:buNone/>
            </a:pPr>
            <a:endParaRPr lang="en-US" dirty="0"/>
          </a:p>
          <a:p>
            <a:pPr marL="0" indent="0">
              <a:buNone/>
            </a:pPr>
            <a:r>
              <a:rPr lang="en-US" dirty="0"/>
              <a:t>    INSTANCE;</a:t>
            </a:r>
          </a:p>
          <a:p>
            <a:pPr marL="0" indent="0">
              <a:buNone/>
            </a:pPr>
            <a:r>
              <a:rPr lang="en-US" dirty="0" smtClean="0"/>
              <a:t>}</a:t>
            </a:r>
            <a:endParaRPr lang="en-US" dirty="0"/>
          </a:p>
        </p:txBody>
      </p:sp>
      <p:sp>
        <p:nvSpPr>
          <p:cNvPr id="7" name="Footer Placeholder 6"/>
          <p:cNvSpPr>
            <a:spLocks noGrp="1"/>
          </p:cNvSpPr>
          <p:nvPr>
            <p:ph type="ftr" sz="quarter" idx="10"/>
          </p:nvPr>
        </p:nvSpPr>
        <p:spPr/>
        <p:txBody>
          <a:bodyPr/>
          <a:lstStyle/>
          <a:p>
            <a:r>
              <a:rPr lang="en-US" smtClean="0"/>
              <a:t>Singleton Design Pattern</a:t>
            </a:r>
            <a:endParaRPr lang="en-US"/>
          </a:p>
        </p:txBody>
      </p:sp>
      <p:sp>
        <p:nvSpPr>
          <p:cNvPr id="8" name="Slide Number Placeholder 7"/>
          <p:cNvSpPr>
            <a:spLocks noGrp="1"/>
          </p:cNvSpPr>
          <p:nvPr>
            <p:ph type="sldNum" sz="quarter" idx="11"/>
          </p:nvPr>
        </p:nvSpPr>
        <p:spPr/>
        <p:txBody>
          <a:bodyPr/>
          <a:lstStyle/>
          <a:p>
            <a:fld id="{5A572D23-F452-4ED4-B9E1-B7483CCB42B2}" type="slidenum">
              <a:rPr lang="en-US" smtClean="0"/>
              <a:t>16</a:t>
            </a:fld>
            <a:endParaRPr lang="en-US"/>
          </a:p>
        </p:txBody>
      </p:sp>
    </p:spTree>
    <p:extLst>
      <p:ext uri="{BB962C8B-B14F-4D97-AF65-F5344CB8AC3E}">
        <p14:creationId xmlns:p14="http://schemas.microsoft.com/office/powerpoint/2010/main" val="2323605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Usage</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Saves </a:t>
            </a:r>
            <a:r>
              <a:rPr lang="en-US" dirty="0"/>
              <a:t>memory because object is not created at each </a:t>
            </a:r>
            <a:r>
              <a:rPr lang="en-US" dirty="0" smtClean="0"/>
              <a:t>request</a:t>
            </a:r>
            <a:endParaRPr lang="en-US" dirty="0"/>
          </a:p>
          <a:p>
            <a:pPr lvl="1"/>
            <a:r>
              <a:rPr lang="en-US" dirty="0"/>
              <a:t>Only single instance is </a:t>
            </a:r>
            <a:r>
              <a:rPr lang="en-US" dirty="0" smtClean="0"/>
              <a:t>reused again</a:t>
            </a:r>
          </a:p>
          <a:p>
            <a:r>
              <a:rPr lang="en-US" dirty="0" smtClean="0"/>
              <a:t>Usage</a:t>
            </a:r>
          </a:p>
          <a:p>
            <a:pPr lvl="1"/>
            <a:r>
              <a:rPr lang="en-US" dirty="0" smtClean="0"/>
              <a:t>Used in multi-threaded and database </a:t>
            </a:r>
            <a:r>
              <a:rPr lang="en-US" dirty="0" smtClean="0"/>
              <a:t>applications</a:t>
            </a:r>
            <a:endParaRPr lang="en-US" dirty="0" smtClean="0"/>
          </a:p>
          <a:p>
            <a:pPr lvl="1"/>
            <a:r>
              <a:rPr lang="en-US" dirty="0" smtClean="0"/>
              <a:t>Used in logging, caching, thread pools, configuration settings </a:t>
            </a:r>
            <a:r>
              <a:rPr lang="en-US" dirty="0" err="1" smtClean="0"/>
              <a:t>etc</a:t>
            </a:r>
            <a:endParaRPr lang="en-US" dirty="0" smtClean="0"/>
          </a:p>
        </p:txBody>
      </p:sp>
      <p:sp>
        <p:nvSpPr>
          <p:cNvPr id="4" name="Footer Placeholder 3"/>
          <p:cNvSpPr>
            <a:spLocks noGrp="1"/>
          </p:cNvSpPr>
          <p:nvPr>
            <p:ph type="ftr" sz="quarter" idx="10"/>
          </p:nvPr>
        </p:nvSpPr>
        <p:spPr/>
        <p:txBody>
          <a:bodyPr/>
          <a:lstStyle/>
          <a:p>
            <a:r>
              <a:rPr lang="en-US" smtClean="0"/>
              <a:t>Singleton Design Pattern</a:t>
            </a:r>
            <a:endParaRPr lang="en-US"/>
          </a:p>
        </p:txBody>
      </p:sp>
      <p:sp>
        <p:nvSpPr>
          <p:cNvPr id="5" name="Slide Number Placeholder 4"/>
          <p:cNvSpPr>
            <a:spLocks noGrp="1"/>
          </p:cNvSpPr>
          <p:nvPr>
            <p:ph type="sldNum" sz="quarter" idx="11"/>
          </p:nvPr>
        </p:nvSpPr>
        <p:spPr/>
        <p:txBody>
          <a:bodyPr/>
          <a:lstStyle/>
          <a:p>
            <a:fld id="{5A572D23-F452-4ED4-B9E1-B7483CCB42B2}" type="slidenum">
              <a:rPr lang="en-US" smtClean="0"/>
              <a:t>17</a:t>
            </a:fld>
            <a:endParaRPr lang="en-US"/>
          </a:p>
        </p:txBody>
      </p:sp>
    </p:spTree>
    <p:extLst>
      <p:ext uri="{BB962C8B-B14F-4D97-AF65-F5344CB8AC3E}">
        <p14:creationId xmlns:p14="http://schemas.microsoft.com/office/powerpoint/2010/main" val="3779799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www.journaldev.com/1377/java-singleton-design-pattern-best-practices-examples</a:t>
            </a:r>
            <a:endParaRPr lang="en-US" dirty="0"/>
          </a:p>
          <a:p>
            <a:r>
              <a:rPr lang="en-US" dirty="0">
                <a:hlinkClick r:id="rId3"/>
              </a:rPr>
              <a:t>https://</a:t>
            </a:r>
            <a:r>
              <a:rPr lang="en-US" dirty="0" smtClean="0">
                <a:hlinkClick r:id="rId3"/>
              </a:rPr>
              <a:t>www.javatpoint.com/singleton-design-pattern-in-java</a:t>
            </a:r>
            <a:endParaRPr lang="en-US" dirty="0"/>
          </a:p>
        </p:txBody>
      </p:sp>
      <p:sp>
        <p:nvSpPr>
          <p:cNvPr id="4" name="Footer Placeholder 3"/>
          <p:cNvSpPr>
            <a:spLocks noGrp="1"/>
          </p:cNvSpPr>
          <p:nvPr>
            <p:ph type="ftr" sz="quarter" idx="10"/>
          </p:nvPr>
        </p:nvSpPr>
        <p:spPr/>
        <p:txBody>
          <a:bodyPr/>
          <a:lstStyle/>
          <a:p>
            <a:r>
              <a:rPr lang="en-US" smtClean="0"/>
              <a:t>Singleton Design Pattern</a:t>
            </a:r>
            <a:endParaRPr lang="en-US"/>
          </a:p>
        </p:txBody>
      </p:sp>
      <p:sp>
        <p:nvSpPr>
          <p:cNvPr id="5" name="Slide Number Placeholder 4"/>
          <p:cNvSpPr>
            <a:spLocks noGrp="1"/>
          </p:cNvSpPr>
          <p:nvPr>
            <p:ph type="sldNum" sz="quarter" idx="11"/>
          </p:nvPr>
        </p:nvSpPr>
        <p:spPr/>
        <p:txBody>
          <a:bodyPr/>
          <a:lstStyle/>
          <a:p>
            <a:fld id="{5A572D23-F452-4ED4-B9E1-B7483CCB42B2}" type="slidenum">
              <a:rPr lang="en-US" smtClean="0"/>
              <a:t>18</a:t>
            </a:fld>
            <a:endParaRPr lang="en-US"/>
          </a:p>
        </p:txBody>
      </p:sp>
    </p:spTree>
    <p:extLst>
      <p:ext uri="{BB962C8B-B14F-4D97-AF65-F5344CB8AC3E}">
        <p14:creationId xmlns:p14="http://schemas.microsoft.com/office/powerpoint/2010/main" val="4277237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Design Pattern</a:t>
            </a:r>
            <a:endParaRPr lang="en-US" dirty="0"/>
          </a:p>
        </p:txBody>
      </p:sp>
      <p:sp>
        <p:nvSpPr>
          <p:cNvPr id="3" name="Content Placeholder 2"/>
          <p:cNvSpPr>
            <a:spLocks noGrp="1"/>
          </p:cNvSpPr>
          <p:nvPr>
            <p:ph idx="1"/>
          </p:nvPr>
        </p:nvSpPr>
        <p:spPr/>
        <p:txBody>
          <a:bodyPr anchor="ctr"/>
          <a:lstStyle/>
          <a:p>
            <a:pPr marL="0" indent="0" algn="ctr">
              <a:buNone/>
            </a:pPr>
            <a:r>
              <a:rPr lang="en-US" dirty="0" smtClean="0"/>
              <a:t>The End</a:t>
            </a:r>
            <a:endParaRPr lang="en-US" dirty="0"/>
          </a:p>
        </p:txBody>
      </p:sp>
      <p:sp>
        <p:nvSpPr>
          <p:cNvPr id="4" name="Footer Placeholder 3"/>
          <p:cNvSpPr>
            <a:spLocks noGrp="1"/>
          </p:cNvSpPr>
          <p:nvPr>
            <p:ph type="ftr" sz="quarter" idx="10"/>
          </p:nvPr>
        </p:nvSpPr>
        <p:spPr/>
        <p:txBody>
          <a:bodyPr/>
          <a:lstStyle/>
          <a:p>
            <a:r>
              <a:rPr lang="en-US" smtClean="0"/>
              <a:t>Singleton Design Pattern</a:t>
            </a:r>
            <a:endParaRPr lang="en-US"/>
          </a:p>
        </p:txBody>
      </p:sp>
      <p:sp>
        <p:nvSpPr>
          <p:cNvPr id="5" name="Slide Number Placeholder 4"/>
          <p:cNvSpPr>
            <a:spLocks noGrp="1"/>
          </p:cNvSpPr>
          <p:nvPr>
            <p:ph type="sldNum" sz="quarter" idx="11"/>
          </p:nvPr>
        </p:nvSpPr>
        <p:spPr/>
        <p:txBody>
          <a:bodyPr/>
          <a:lstStyle/>
          <a:p>
            <a:fld id="{5A572D23-F452-4ED4-B9E1-B7483CCB42B2}" type="slidenum">
              <a:rPr lang="en-US" smtClean="0"/>
              <a:t>19</a:t>
            </a:fld>
            <a:endParaRPr lang="en-US"/>
          </a:p>
        </p:txBody>
      </p:sp>
    </p:spTree>
    <p:extLst>
      <p:ext uri="{BB962C8B-B14F-4D97-AF65-F5344CB8AC3E}">
        <p14:creationId xmlns:p14="http://schemas.microsoft.com/office/powerpoint/2010/main" val="717280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Singleton pattern ensures that a class has only one instance and provides a global point of access to </a:t>
            </a:r>
            <a:r>
              <a:rPr lang="en-US" dirty="0" smtClean="0"/>
              <a:t>it</a:t>
            </a:r>
            <a:endParaRPr lang="en-US" dirty="0"/>
          </a:p>
          <a:p>
            <a:r>
              <a:rPr lang="en-US" dirty="0"/>
              <a:t>It is a design pattern that restricts the instantiation of a class to one </a:t>
            </a:r>
            <a:r>
              <a:rPr lang="en-US" dirty="0" smtClean="0"/>
              <a:t>object</a:t>
            </a:r>
            <a:endParaRPr lang="en-US" dirty="0"/>
          </a:p>
        </p:txBody>
      </p:sp>
      <p:sp>
        <p:nvSpPr>
          <p:cNvPr id="4" name="Footer Placeholder 3"/>
          <p:cNvSpPr>
            <a:spLocks noGrp="1"/>
          </p:cNvSpPr>
          <p:nvPr>
            <p:ph type="ftr" sz="quarter" idx="10"/>
          </p:nvPr>
        </p:nvSpPr>
        <p:spPr/>
        <p:txBody>
          <a:bodyPr/>
          <a:lstStyle/>
          <a:p>
            <a:r>
              <a:rPr lang="en-US" smtClean="0"/>
              <a:t>Singleton Design Pattern</a:t>
            </a:r>
            <a:endParaRPr lang="en-US"/>
          </a:p>
        </p:txBody>
      </p:sp>
      <p:sp>
        <p:nvSpPr>
          <p:cNvPr id="5" name="Slide Number Placeholder 4"/>
          <p:cNvSpPr>
            <a:spLocks noGrp="1"/>
          </p:cNvSpPr>
          <p:nvPr>
            <p:ph type="sldNum" sz="quarter" idx="11"/>
          </p:nvPr>
        </p:nvSpPr>
        <p:spPr/>
        <p:txBody>
          <a:bodyPr/>
          <a:lstStyle/>
          <a:p>
            <a:fld id="{5A572D23-F452-4ED4-B9E1-B7483CCB42B2}" type="slidenum">
              <a:rPr lang="en-US" smtClean="0"/>
              <a:t>2</a:t>
            </a:fld>
            <a:endParaRPr lang="en-US"/>
          </a:p>
        </p:txBody>
      </p:sp>
    </p:spTree>
    <p:extLst>
      <p:ext uri="{BB962C8B-B14F-4D97-AF65-F5344CB8AC3E}">
        <p14:creationId xmlns:p14="http://schemas.microsoft.com/office/powerpoint/2010/main" val="4245071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A </a:t>
            </a:r>
            <a:r>
              <a:rPr lang="en-US" dirty="0"/>
              <a:t>single DB connection shared by multiple objects as creating a separate DB connection for every object may be costly</a:t>
            </a:r>
          </a:p>
          <a:p>
            <a:r>
              <a:rPr lang="en-US" dirty="0"/>
              <a:t>There should be only one instance of file system</a:t>
            </a:r>
          </a:p>
        </p:txBody>
      </p:sp>
      <p:sp>
        <p:nvSpPr>
          <p:cNvPr id="4" name="Footer Placeholder 3"/>
          <p:cNvSpPr>
            <a:spLocks noGrp="1"/>
          </p:cNvSpPr>
          <p:nvPr>
            <p:ph type="ftr" sz="quarter" idx="10"/>
          </p:nvPr>
        </p:nvSpPr>
        <p:spPr/>
        <p:txBody>
          <a:bodyPr/>
          <a:lstStyle/>
          <a:p>
            <a:r>
              <a:rPr lang="en-US" smtClean="0"/>
              <a:t>Singleton Design Pattern</a:t>
            </a:r>
            <a:endParaRPr lang="en-US"/>
          </a:p>
        </p:txBody>
      </p:sp>
      <p:sp>
        <p:nvSpPr>
          <p:cNvPr id="5" name="Slide Number Placeholder 4"/>
          <p:cNvSpPr>
            <a:spLocks noGrp="1"/>
          </p:cNvSpPr>
          <p:nvPr>
            <p:ph type="sldNum" sz="quarter" idx="11"/>
          </p:nvPr>
        </p:nvSpPr>
        <p:spPr/>
        <p:txBody>
          <a:bodyPr/>
          <a:lstStyle/>
          <a:p>
            <a:fld id="{5A572D23-F452-4ED4-B9E1-B7483CCB42B2}" type="slidenum">
              <a:rPr lang="en-US" smtClean="0"/>
              <a:t>3</a:t>
            </a:fld>
            <a:endParaRPr lang="en-US"/>
          </a:p>
        </p:txBody>
      </p:sp>
    </p:spTree>
    <p:extLst>
      <p:ext uri="{BB962C8B-B14F-4D97-AF65-F5344CB8AC3E}">
        <p14:creationId xmlns:p14="http://schemas.microsoft.com/office/powerpoint/2010/main" val="4175504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t>
            </a:r>
            <a:r>
              <a:rPr lang="en-US" dirty="0" smtClean="0"/>
              <a:t>Singleton </a:t>
            </a:r>
            <a:r>
              <a:rPr lang="en-US" dirty="0"/>
              <a:t>design pattern</a:t>
            </a:r>
          </a:p>
        </p:txBody>
      </p:sp>
      <p:sp>
        <p:nvSpPr>
          <p:cNvPr id="3" name="Content Placeholder 2"/>
          <p:cNvSpPr>
            <a:spLocks noGrp="1"/>
          </p:cNvSpPr>
          <p:nvPr>
            <p:ph idx="1"/>
          </p:nvPr>
        </p:nvSpPr>
        <p:spPr/>
        <p:txBody>
          <a:bodyPr/>
          <a:lstStyle/>
          <a:p>
            <a:r>
              <a:rPr lang="en-US" dirty="0"/>
              <a:t>It requires static members of class, private constructor and static factory </a:t>
            </a:r>
            <a:r>
              <a:rPr lang="en-US" dirty="0" smtClean="0"/>
              <a:t>method</a:t>
            </a:r>
            <a:endParaRPr lang="en-US" dirty="0"/>
          </a:p>
          <a:p>
            <a:r>
              <a:rPr lang="en-US" dirty="0"/>
              <a:t>Static member: instance of singleton class</a:t>
            </a:r>
          </a:p>
          <a:p>
            <a:r>
              <a:rPr lang="en-US" dirty="0"/>
              <a:t>Private constructor: preventing from </a:t>
            </a:r>
            <a:r>
              <a:rPr lang="en-US" dirty="0" smtClean="0"/>
              <a:t>initializing </a:t>
            </a:r>
            <a:r>
              <a:rPr lang="en-US" dirty="0"/>
              <a:t>the singleton class</a:t>
            </a:r>
          </a:p>
          <a:p>
            <a:r>
              <a:rPr lang="en-US" dirty="0"/>
              <a:t>Static factory method: provides global point of access to singleton object and returns instance to the caller</a:t>
            </a:r>
          </a:p>
        </p:txBody>
      </p:sp>
      <p:sp>
        <p:nvSpPr>
          <p:cNvPr id="5" name="Footer Placeholder 4"/>
          <p:cNvSpPr>
            <a:spLocks noGrp="1"/>
          </p:cNvSpPr>
          <p:nvPr>
            <p:ph type="ftr" sz="quarter" idx="10"/>
          </p:nvPr>
        </p:nvSpPr>
        <p:spPr/>
        <p:txBody>
          <a:bodyPr/>
          <a:lstStyle/>
          <a:p>
            <a:r>
              <a:rPr lang="en-US" smtClean="0"/>
              <a:t>Singleton Design Pattern</a:t>
            </a:r>
            <a:endParaRPr lang="en-US"/>
          </a:p>
        </p:txBody>
      </p:sp>
      <p:sp>
        <p:nvSpPr>
          <p:cNvPr id="6" name="Slide Number Placeholder 5"/>
          <p:cNvSpPr>
            <a:spLocks noGrp="1"/>
          </p:cNvSpPr>
          <p:nvPr>
            <p:ph type="sldNum" sz="quarter" idx="11"/>
          </p:nvPr>
        </p:nvSpPr>
        <p:spPr/>
        <p:txBody>
          <a:bodyPr/>
          <a:lstStyle/>
          <a:p>
            <a:fld id="{5A572D23-F452-4ED4-B9E1-B7483CCB42B2}" type="slidenum">
              <a:rPr lang="en-US" smtClean="0"/>
              <a:t>4</a:t>
            </a:fld>
            <a:endParaRPr lang="en-US"/>
          </a:p>
        </p:txBody>
      </p:sp>
    </p:spTree>
    <p:extLst>
      <p:ext uri="{BB962C8B-B14F-4D97-AF65-F5344CB8AC3E}">
        <p14:creationId xmlns:p14="http://schemas.microsoft.com/office/powerpoint/2010/main" val="345976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Singleton</a:t>
            </a:r>
            <a:endParaRPr lang="en-US" dirty="0"/>
          </a:p>
        </p:txBody>
      </p:sp>
      <p:sp>
        <p:nvSpPr>
          <p:cNvPr id="7" name="TextBox 6"/>
          <p:cNvSpPr txBox="1"/>
          <p:nvPr/>
        </p:nvSpPr>
        <p:spPr>
          <a:xfrm>
            <a:off x="1357747" y="1635986"/>
            <a:ext cx="2391294" cy="1200329"/>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mn-lt"/>
              </a:rPr>
              <a:t>A static private variable to hold the singleton</a:t>
            </a:r>
            <a:endParaRPr lang="en-US" dirty="0">
              <a:latin typeface="+mn-lt"/>
            </a:endParaRPr>
          </a:p>
        </p:txBody>
      </p:sp>
      <p:sp>
        <p:nvSpPr>
          <p:cNvPr id="8" name="TextBox 7"/>
          <p:cNvSpPr txBox="1"/>
          <p:nvPr/>
        </p:nvSpPr>
        <p:spPr>
          <a:xfrm>
            <a:off x="1354184" y="4193177"/>
            <a:ext cx="2394857" cy="1569660"/>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mn-lt"/>
              </a:rPr>
              <a:t>A static getter method returns singleton instance</a:t>
            </a:r>
            <a:endParaRPr lang="en-US" dirty="0">
              <a:latin typeface="+mn-lt"/>
            </a:endParaRPr>
          </a:p>
        </p:txBody>
      </p:sp>
      <p:sp>
        <p:nvSpPr>
          <p:cNvPr id="9" name="TextBox 8"/>
          <p:cNvSpPr txBox="1"/>
          <p:nvPr/>
        </p:nvSpPr>
        <p:spPr>
          <a:xfrm>
            <a:off x="8411993" y="2479857"/>
            <a:ext cx="2756319" cy="1569660"/>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mn-lt"/>
              </a:rPr>
              <a:t>Private Constructor, So outside classes can not instantiate </a:t>
            </a:r>
            <a:endParaRPr lang="en-US" dirty="0">
              <a:latin typeface="+mn-lt"/>
            </a:endParaRPr>
          </a:p>
        </p:txBody>
      </p:sp>
      <p:sp>
        <p:nvSpPr>
          <p:cNvPr id="10" name="Footer Placeholder 9"/>
          <p:cNvSpPr>
            <a:spLocks noGrp="1"/>
          </p:cNvSpPr>
          <p:nvPr>
            <p:ph type="ftr" sz="quarter" idx="10"/>
          </p:nvPr>
        </p:nvSpPr>
        <p:spPr/>
        <p:txBody>
          <a:bodyPr/>
          <a:lstStyle/>
          <a:p>
            <a:r>
              <a:rPr lang="en-US" smtClean="0"/>
              <a:t>Singleton Design Pattern</a:t>
            </a:r>
            <a:endParaRPr lang="en-US"/>
          </a:p>
        </p:txBody>
      </p:sp>
      <p:sp>
        <p:nvSpPr>
          <p:cNvPr id="11" name="Slide Number Placeholder 10"/>
          <p:cNvSpPr>
            <a:spLocks noGrp="1"/>
          </p:cNvSpPr>
          <p:nvPr>
            <p:ph type="sldNum" sz="quarter" idx="11"/>
          </p:nvPr>
        </p:nvSpPr>
        <p:spPr/>
        <p:txBody>
          <a:bodyPr/>
          <a:lstStyle/>
          <a:p>
            <a:fld id="{5A572D23-F452-4ED4-B9E1-B7483CCB42B2}" type="slidenum">
              <a:rPr lang="en-US" smtClean="0"/>
              <a:t>5</a:t>
            </a:fld>
            <a:endParaRPr lang="en-US"/>
          </a:p>
        </p:txBody>
      </p:sp>
      <p:pic>
        <p:nvPicPr>
          <p:cNvPr id="5" name="Picture 4"/>
          <p:cNvPicPr>
            <a:picLocks noChangeAspect="1"/>
          </p:cNvPicPr>
          <p:nvPr/>
        </p:nvPicPr>
        <p:blipFill>
          <a:blip r:embed="rId2"/>
          <a:stretch>
            <a:fillRect/>
          </a:stretch>
        </p:blipFill>
        <p:spPr>
          <a:xfrm>
            <a:off x="3767955" y="1635985"/>
            <a:ext cx="4644038" cy="4056425"/>
          </a:xfrm>
          <a:prstGeom prst="rect">
            <a:avLst/>
          </a:prstGeom>
        </p:spPr>
      </p:pic>
      <p:cxnSp>
        <p:nvCxnSpPr>
          <p:cNvPr id="13" name="Straight Arrow Connector 12"/>
          <p:cNvCxnSpPr>
            <a:stCxn id="7" idx="3"/>
          </p:cNvCxnSpPr>
          <p:nvPr/>
        </p:nvCxnSpPr>
        <p:spPr bwMode="auto">
          <a:xfrm>
            <a:off x="3749041" y="2236151"/>
            <a:ext cx="416559" cy="24370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7" name="Straight Arrow Connector 16"/>
          <p:cNvCxnSpPr>
            <a:stCxn id="9" idx="1"/>
          </p:cNvCxnSpPr>
          <p:nvPr/>
        </p:nvCxnSpPr>
        <p:spPr bwMode="auto">
          <a:xfrm flipH="1" flipV="1">
            <a:off x="6191794" y="2939143"/>
            <a:ext cx="2220199" cy="32554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9" name="Straight Arrow Connector 18"/>
          <p:cNvCxnSpPr>
            <a:stCxn id="8" idx="3"/>
          </p:cNvCxnSpPr>
          <p:nvPr/>
        </p:nvCxnSpPr>
        <p:spPr bwMode="auto">
          <a:xfrm flipV="1">
            <a:off x="3749041" y="4284617"/>
            <a:ext cx="416559" cy="69339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Tree>
    <p:extLst>
      <p:ext uri="{BB962C8B-B14F-4D97-AF65-F5344CB8AC3E}">
        <p14:creationId xmlns:p14="http://schemas.microsoft.com/office/powerpoint/2010/main" val="156540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ways of singleton design pattern</a:t>
            </a:r>
          </a:p>
        </p:txBody>
      </p:sp>
      <p:sp>
        <p:nvSpPr>
          <p:cNvPr id="3" name="Content Placeholder 2"/>
          <p:cNvSpPr>
            <a:spLocks noGrp="1"/>
          </p:cNvSpPr>
          <p:nvPr>
            <p:ph idx="1"/>
          </p:nvPr>
        </p:nvSpPr>
        <p:spPr/>
        <p:txBody>
          <a:bodyPr/>
          <a:lstStyle/>
          <a:p>
            <a:r>
              <a:rPr lang="en-US" dirty="0" smtClean="0"/>
              <a:t>Eager </a:t>
            </a:r>
            <a:r>
              <a:rPr lang="en-US" dirty="0"/>
              <a:t>Instantiation: In this method, class is initialized whether it is to be used or not</a:t>
            </a:r>
            <a:r>
              <a:rPr lang="en-US" dirty="0" smtClean="0"/>
              <a:t>. Instance </a:t>
            </a:r>
            <a:r>
              <a:rPr lang="en-US" dirty="0"/>
              <a:t>is created at run </a:t>
            </a:r>
            <a:r>
              <a:rPr lang="en-US" dirty="0" smtClean="0"/>
              <a:t>time</a:t>
            </a:r>
            <a:endParaRPr lang="en-US" dirty="0"/>
          </a:p>
          <a:p>
            <a:r>
              <a:rPr lang="en-US" dirty="0"/>
              <a:t>Lazy Instantiation: In this method, class in initialized only when it is required. It can save you from instantiating the class when you don’t need </a:t>
            </a:r>
            <a:r>
              <a:rPr lang="en-US" dirty="0" smtClean="0"/>
              <a:t>it </a:t>
            </a:r>
            <a:endParaRPr lang="en-US" dirty="0"/>
          </a:p>
        </p:txBody>
      </p:sp>
      <p:sp>
        <p:nvSpPr>
          <p:cNvPr id="4" name="Footer Placeholder 3"/>
          <p:cNvSpPr>
            <a:spLocks noGrp="1"/>
          </p:cNvSpPr>
          <p:nvPr>
            <p:ph type="ftr" sz="quarter" idx="10"/>
          </p:nvPr>
        </p:nvSpPr>
        <p:spPr/>
        <p:txBody>
          <a:bodyPr/>
          <a:lstStyle/>
          <a:p>
            <a:r>
              <a:rPr lang="en-US" smtClean="0"/>
              <a:t>Singleton Design Pattern</a:t>
            </a:r>
            <a:endParaRPr lang="en-US"/>
          </a:p>
        </p:txBody>
      </p:sp>
      <p:sp>
        <p:nvSpPr>
          <p:cNvPr id="5" name="Slide Number Placeholder 4"/>
          <p:cNvSpPr>
            <a:spLocks noGrp="1"/>
          </p:cNvSpPr>
          <p:nvPr>
            <p:ph type="sldNum" sz="quarter" idx="11"/>
          </p:nvPr>
        </p:nvSpPr>
        <p:spPr/>
        <p:txBody>
          <a:bodyPr/>
          <a:lstStyle/>
          <a:p>
            <a:fld id="{5A572D23-F452-4ED4-B9E1-B7483CCB42B2}" type="slidenum">
              <a:rPr lang="en-US" smtClean="0"/>
              <a:t>6</a:t>
            </a:fld>
            <a:endParaRPr lang="en-US"/>
          </a:p>
        </p:txBody>
      </p:sp>
    </p:spTree>
    <p:extLst>
      <p:ext uri="{BB962C8B-B14F-4D97-AF65-F5344CB8AC3E}">
        <p14:creationId xmlns:p14="http://schemas.microsoft.com/office/powerpoint/2010/main" val="262182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Eager Instantiation</a:t>
            </a:r>
          </a:p>
        </p:txBody>
      </p:sp>
      <p:sp>
        <p:nvSpPr>
          <p:cNvPr id="3" name="Content Placeholder 2"/>
          <p:cNvSpPr>
            <a:spLocks noGrp="1"/>
          </p:cNvSpPr>
          <p:nvPr>
            <p:ph idx="1"/>
          </p:nvPr>
        </p:nvSpPr>
        <p:spPr/>
        <p:txBody>
          <a:bodyPr/>
          <a:lstStyle/>
          <a:p>
            <a:r>
              <a:rPr lang="en-US" dirty="0" smtClean="0"/>
              <a:t>Very common implementation</a:t>
            </a:r>
          </a:p>
          <a:p>
            <a:r>
              <a:rPr lang="en-US" dirty="0" smtClean="0"/>
              <a:t>Instance </a:t>
            </a:r>
            <a:r>
              <a:rPr lang="en-US" dirty="0"/>
              <a:t>is created for a class at the time of declaring the static data </a:t>
            </a:r>
            <a:r>
              <a:rPr lang="en-US" dirty="0" smtClean="0"/>
              <a:t>member</a:t>
            </a:r>
          </a:p>
          <a:p>
            <a:r>
              <a:rPr lang="en-US" dirty="0" smtClean="0"/>
              <a:t>Drawback:</a:t>
            </a:r>
          </a:p>
          <a:p>
            <a:pPr lvl="1"/>
            <a:r>
              <a:rPr lang="en-US" dirty="0" smtClean="0"/>
              <a:t>Static object is created when class is loaded and it will be on memory even if we not use</a:t>
            </a:r>
            <a:endParaRPr lang="en-US" dirty="0"/>
          </a:p>
        </p:txBody>
      </p:sp>
      <p:sp>
        <p:nvSpPr>
          <p:cNvPr id="4" name="Footer Placeholder 3"/>
          <p:cNvSpPr>
            <a:spLocks noGrp="1"/>
          </p:cNvSpPr>
          <p:nvPr>
            <p:ph type="ftr" sz="quarter" idx="10"/>
          </p:nvPr>
        </p:nvSpPr>
        <p:spPr/>
        <p:txBody>
          <a:bodyPr/>
          <a:lstStyle/>
          <a:p>
            <a:r>
              <a:rPr lang="en-US" smtClean="0"/>
              <a:t>Singleton Design Pattern</a:t>
            </a:r>
            <a:endParaRPr lang="en-US"/>
          </a:p>
        </p:txBody>
      </p:sp>
      <p:sp>
        <p:nvSpPr>
          <p:cNvPr id="5" name="Slide Number Placeholder 4"/>
          <p:cNvSpPr>
            <a:spLocks noGrp="1"/>
          </p:cNvSpPr>
          <p:nvPr>
            <p:ph type="sldNum" sz="quarter" idx="11"/>
          </p:nvPr>
        </p:nvSpPr>
        <p:spPr/>
        <p:txBody>
          <a:bodyPr/>
          <a:lstStyle/>
          <a:p>
            <a:fld id="{5A572D23-F452-4ED4-B9E1-B7483CCB42B2}" type="slidenum">
              <a:rPr lang="en-US" smtClean="0"/>
              <a:t>7</a:t>
            </a:fld>
            <a:endParaRPr lang="en-US"/>
          </a:p>
        </p:txBody>
      </p:sp>
    </p:spTree>
    <p:extLst>
      <p:ext uri="{BB962C8B-B14F-4D97-AF65-F5344CB8AC3E}">
        <p14:creationId xmlns:p14="http://schemas.microsoft.com/office/powerpoint/2010/main" val="1428508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a:t>public class Singleton {</a:t>
            </a:r>
          </a:p>
          <a:p>
            <a:pPr marL="0" indent="0">
              <a:buNone/>
            </a:pPr>
            <a:r>
              <a:rPr lang="en-US" dirty="0"/>
              <a:t>    //Eager, instance is created at load time</a:t>
            </a:r>
          </a:p>
          <a:p>
            <a:pPr marL="0" indent="0">
              <a:buNone/>
            </a:pPr>
            <a:r>
              <a:rPr lang="en-US" dirty="0"/>
              <a:t>    private static Singleton </a:t>
            </a:r>
            <a:r>
              <a:rPr lang="en-US" dirty="0" err="1"/>
              <a:t>obj</a:t>
            </a:r>
            <a:r>
              <a:rPr lang="en-US" dirty="0"/>
              <a:t> = new Singleton</a:t>
            </a:r>
            <a:r>
              <a:rPr lang="en-US" dirty="0" smtClean="0"/>
              <a:t>();</a:t>
            </a:r>
          </a:p>
          <a:p>
            <a:pPr marL="0" indent="0">
              <a:buNone/>
            </a:pPr>
            <a:r>
              <a:rPr lang="en-US" dirty="0" smtClean="0"/>
              <a:t>    private Singleton(){}</a:t>
            </a:r>
            <a:endParaRPr lang="en-US" dirty="0"/>
          </a:p>
          <a:p>
            <a:pPr marL="0" indent="0">
              <a:buNone/>
            </a:pPr>
            <a:r>
              <a:rPr lang="en-US" dirty="0"/>
              <a:t>    </a:t>
            </a:r>
            <a:r>
              <a:rPr lang="en-US" dirty="0" smtClean="0"/>
              <a:t>public </a:t>
            </a:r>
            <a:r>
              <a:rPr lang="en-US" dirty="0"/>
              <a:t>static Singleton </a:t>
            </a:r>
            <a:r>
              <a:rPr lang="en-US" dirty="0" err="1"/>
              <a:t>getInstance</a:t>
            </a:r>
            <a:r>
              <a:rPr lang="en-US" dirty="0"/>
              <a:t>(){</a:t>
            </a:r>
          </a:p>
          <a:p>
            <a:pPr marL="0" indent="0">
              <a:buNone/>
            </a:pPr>
            <a:r>
              <a:rPr lang="en-US" dirty="0"/>
              <a:t>        return </a:t>
            </a:r>
            <a:r>
              <a:rPr lang="en-US" dirty="0" err="1"/>
              <a:t>obj</a:t>
            </a:r>
            <a:r>
              <a:rPr lang="en-US" dirty="0"/>
              <a:t>;</a:t>
            </a:r>
          </a:p>
          <a:p>
            <a:pPr marL="0" indent="0">
              <a:buNone/>
            </a:pPr>
            <a:r>
              <a:rPr lang="en-US" dirty="0"/>
              <a:t>    }</a:t>
            </a:r>
          </a:p>
          <a:p>
            <a:pPr marL="0" indent="0">
              <a:buNone/>
            </a:pPr>
            <a:r>
              <a:rPr lang="en-US" dirty="0"/>
              <a:t>}</a:t>
            </a:r>
          </a:p>
        </p:txBody>
      </p:sp>
      <p:sp>
        <p:nvSpPr>
          <p:cNvPr id="4" name="Footer Placeholder 3"/>
          <p:cNvSpPr>
            <a:spLocks noGrp="1"/>
          </p:cNvSpPr>
          <p:nvPr>
            <p:ph type="ftr" sz="quarter" idx="10"/>
          </p:nvPr>
        </p:nvSpPr>
        <p:spPr/>
        <p:txBody>
          <a:bodyPr/>
          <a:lstStyle/>
          <a:p>
            <a:r>
              <a:rPr lang="en-US" smtClean="0"/>
              <a:t>Singleton Design Pattern</a:t>
            </a:r>
            <a:endParaRPr lang="en-US"/>
          </a:p>
        </p:txBody>
      </p:sp>
      <p:sp>
        <p:nvSpPr>
          <p:cNvPr id="5" name="Slide Number Placeholder 4"/>
          <p:cNvSpPr>
            <a:spLocks noGrp="1"/>
          </p:cNvSpPr>
          <p:nvPr>
            <p:ph type="sldNum" sz="quarter" idx="11"/>
          </p:nvPr>
        </p:nvSpPr>
        <p:spPr/>
        <p:txBody>
          <a:bodyPr/>
          <a:lstStyle/>
          <a:p>
            <a:fld id="{5A572D23-F452-4ED4-B9E1-B7483CCB42B2}" type="slidenum">
              <a:rPr lang="en-US" smtClean="0"/>
              <a:t>8</a:t>
            </a:fld>
            <a:endParaRPr lang="en-US"/>
          </a:p>
        </p:txBody>
      </p:sp>
    </p:spTree>
    <p:extLst>
      <p:ext uri="{BB962C8B-B14F-4D97-AF65-F5344CB8AC3E}">
        <p14:creationId xmlns:p14="http://schemas.microsoft.com/office/powerpoint/2010/main" val="3633642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Lazy Instantiation</a:t>
            </a:r>
          </a:p>
        </p:txBody>
      </p:sp>
      <p:sp>
        <p:nvSpPr>
          <p:cNvPr id="3" name="Content Placeholder 2"/>
          <p:cNvSpPr>
            <a:spLocks noGrp="1"/>
          </p:cNvSpPr>
          <p:nvPr>
            <p:ph idx="1"/>
          </p:nvPr>
        </p:nvSpPr>
        <p:spPr/>
        <p:txBody>
          <a:bodyPr/>
          <a:lstStyle/>
          <a:p>
            <a:r>
              <a:rPr lang="en-US" dirty="0"/>
              <a:t>Delaying the initialization</a:t>
            </a:r>
            <a:endParaRPr lang="en-US" dirty="0" smtClean="0"/>
          </a:p>
          <a:p>
            <a:r>
              <a:rPr lang="en-US" dirty="0" smtClean="0"/>
              <a:t>Instance </a:t>
            </a:r>
            <a:r>
              <a:rPr lang="en-US" dirty="0"/>
              <a:t>of class is created in synchronized method when </a:t>
            </a:r>
            <a:r>
              <a:rPr lang="en-US" dirty="0" smtClean="0"/>
              <a:t>required</a:t>
            </a:r>
            <a:endParaRPr lang="en-US" dirty="0"/>
          </a:p>
        </p:txBody>
      </p:sp>
      <p:sp>
        <p:nvSpPr>
          <p:cNvPr id="4" name="Footer Placeholder 3"/>
          <p:cNvSpPr>
            <a:spLocks noGrp="1"/>
          </p:cNvSpPr>
          <p:nvPr>
            <p:ph type="ftr" sz="quarter" idx="10"/>
          </p:nvPr>
        </p:nvSpPr>
        <p:spPr/>
        <p:txBody>
          <a:bodyPr/>
          <a:lstStyle/>
          <a:p>
            <a:r>
              <a:rPr lang="en-US" smtClean="0"/>
              <a:t>Singleton Design Pattern</a:t>
            </a:r>
            <a:endParaRPr lang="en-US"/>
          </a:p>
        </p:txBody>
      </p:sp>
      <p:sp>
        <p:nvSpPr>
          <p:cNvPr id="5" name="Slide Number Placeholder 4"/>
          <p:cNvSpPr>
            <a:spLocks noGrp="1"/>
          </p:cNvSpPr>
          <p:nvPr>
            <p:ph type="sldNum" sz="quarter" idx="11"/>
          </p:nvPr>
        </p:nvSpPr>
        <p:spPr/>
        <p:txBody>
          <a:bodyPr/>
          <a:lstStyle/>
          <a:p>
            <a:fld id="{5A572D23-F452-4ED4-B9E1-B7483CCB42B2}" type="slidenum">
              <a:rPr lang="en-US" smtClean="0"/>
              <a:t>9</a:t>
            </a:fld>
            <a:endParaRPr lang="en-US"/>
          </a:p>
        </p:txBody>
      </p:sp>
    </p:spTree>
    <p:extLst>
      <p:ext uri="{BB962C8B-B14F-4D97-AF65-F5344CB8AC3E}">
        <p14:creationId xmlns:p14="http://schemas.microsoft.com/office/powerpoint/2010/main" val="95060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GaryNew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GaryNew">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aryNew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GaryNew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GaryNew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GaryNew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GaryNew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GaryNew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GaryNew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FB7F8BCD-83C2-4C8A-BBD9-6D802BF2A778}" vid="{266CE278-5FA8-44D7-8232-B717D6A41E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218</TotalTime>
  <Words>693</Words>
  <Application>Microsoft Office PowerPoint</Application>
  <PresentationFormat>Widescreen</PresentationFormat>
  <Paragraphs>126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Tahoma</vt:lpstr>
      <vt:lpstr>Times New Roman</vt:lpstr>
      <vt:lpstr>Wingdings</vt:lpstr>
      <vt:lpstr>Theme1</vt:lpstr>
      <vt:lpstr>Singleton Design Pattern</vt:lpstr>
      <vt:lpstr>Introduction</vt:lpstr>
      <vt:lpstr>Examples</vt:lpstr>
      <vt:lpstr>Creating Singleton design pattern</vt:lpstr>
      <vt:lpstr>Creating Singleton</vt:lpstr>
      <vt:lpstr>Two ways of singleton design pattern</vt:lpstr>
      <vt:lpstr>Eager Instantiation</vt:lpstr>
      <vt:lpstr>Example</vt:lpstr>
      <vt:lpstr>Lazy Instantiation</vt:lpstr>
      <vt:lpstr>Example</vt:lpstr>
      <vt:lpstr>Problem with Lazy Instantiation</vt:lpstr>
      <vt:lpstr>Thread safe Singleton</vt:lpstr>
      <vt:lpstr>Lazy instantiation with Double-checking locking</vt:lpstr>
      <vt:lpstr>Double-checked locking implementation</vt:lpstr>
      <vt:lpstr>Enum Singleton</vt:lpstr>
      <vt:lpstr>Example</vt:lpstr>
      <vt:lpstr>Advantages and Usage</vt:lpstr>
      <vt:lpstr>References</vt:lpstr>
      <vt:lpstr>Singleton Design Pattern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Singleton Design Pattern</dc:title>
  <dc:creator>Theegala,Pradeepkumar</dc:creator>
  <cp:lastModifiedBy>Janga,Nandini Yadav</cp:lastModifiedBy>
  <cp:revision>17</cp:revision>
  <dcterms:created xsi:type="dcterms:W3CDTF">2020-02-06T20:58:05Z</dcterms:created>
  <dcterms:modified xsi:type="dcterms:W3CDTF">2020-03-05T04:26:14Z</dcterms:modified>
</cp:coreProperties>
</file>