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3" r:id="rId3"/>
    <p:sldId id="289" r:id="rId4"/>
    <p:sldId id="325" r:id="rId5"/>
    <p:sldId id="324" r:id="rId6"/>
    <p:sldId id="316" r:id="rId7"/>
    <p:sldId id="317" r:id="rId8"/>
    <p:sldId id="318" r:id="rId9"/>
    <p:sldId id="291" r:id="rId10"/>
    <p:sldId id="321" r:id="rId11"/>
    <p:sldId id="292" r:id="rId12"/>
    <p:sldId id="293" r:id="rId13"/>
    <p:sldId id="308" r:id="rId14"/>
    <p:sldId id="295" r:id="rId15"/>
    <p:sldId id="296" r:id="rId16"/>
    <p:sldId id="298" r:id="rId17"/>
    <p:sldId id="300" r:id="rId18"/>
    <p:sldId id="301" r:id="rId19"/>
    <p:sldId id="302" r:id="rId20"/>
    <p:sldId id="303" r:id="rId21"/>
    <p:sldId id="306" r:id="rId22"/>
    <p:sldId id="307" r:id="rId23"/>
    <p:sldId id="309" r:id="rId24"/>
    <p:sldId id="310" r:id="rId25"/>
    <p:sldId id="311" r:id="rId26"/>
    <p:sldId id="322" r:id="rId27"/>
    <p:sldId id="313" r:id="rId28"/>
    <p:sldId id="326" r:id="rId29"/>
    <p:sldId id="286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35" autoAdjust="0"/>
    <p:restoredTop sz="90929"/>
  </p:normalViewPr>
  <p:slideViewPr>
    <p:cSldViewPr>
      <p:cViewPr varScale="1">
        <p:scale>
          <a:sx n="63" d="100"/>
          <a:sy n="63" d="100"/>
        </p:scale>
        <p:origin x="7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F59C3A-172F-4A13-9664-5380E942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3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610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34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59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268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543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40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008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903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622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5883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278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801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74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08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8327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2680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3903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01047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6887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56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52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192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971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327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22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33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222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335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35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EA51F19-2C21-4F63-8F82-31308B66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9E32F-45E8-4A5A-BF76-A7E164DF6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21A1-3559-42D0-A3C9-912FD19EE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6570-D0FD-4D4D-9EDB-D87C16519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41C5-3911-4EB9-94DA-A9B5D638E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FE3A7-B502-4779-BB57-94A086965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CA29-301A-412D-B4C5-B9440534B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2C495-6819-49D8-8021-AF4B71538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EDD6-D562-4BF8-A9E4-87C7867CF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352E1-C53A-47F2-B3D6-1EA0ED27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B8C1-C933-4000-B95D-63CFBA847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AFE4-E95C-47E4-8B80-92E0F91B7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32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266BA63-3B21-405A-B420-38A23648E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7.wmf"/><Relationship Id="rId2" Type="http://schemas.openxmlformats.org/officeDocument/2006/relationships/tags" Target="../tags/tag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6.v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10" Type="http://schemas.openxmlformats.org/officeDocument/2006/relationships/image" Target="../media/image7.wmf"/><Relationship Id="rId4" Type="http://schemas.openxmlformats.org/officeDocument/2006/relationships/tags" Target="../tags/tag26.xml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8.w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tags" Target="../tags/tag37.xml"/><Relationship Id="rId7" Type="http://schemas.openxmlformats.org/officeDocument/2006/relationships/oleObject" Target="../embeddings/oleObject8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tags" Target="../tags/tag40.xml"/><Relationship Id="rId7" Type="http://schemas.openxmlformats.org/officeDocument/2006/relationships/oleObject" Target="../embeddings/oleObject9.bin"/><Relationship Id="rId2" Type="http://schemas.openxmlformats.org/officeDocument/2006/relationships/tags" Target="../tags/tag39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43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2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.xml"/><Relationship Id="rId7" Type="http://schemas.openxmlformats.org/officeDocument/2006/relationships/oleObject" Target="../embeddings/oleObject1.bin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tags" Target="../tags/tag5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51.xml"/><Relationship Id="rId1" Type="http://schemas.openxmlformats.org/officeDocument/2006/relationships/vmlDrawing" Target="../drawings/vmlDrawing11.v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55.xml"/><Relationship Id="rId7" Type="http://schemas.openxmlformats.org/officeDocument/2006/relationships/oleObject" Target="../embeddings/oleObject12.bin"/><Relationship Id="rId2" Type="http://schemas.openxmlformats.org/officeDocument/2006/relationships/tags" Target="../tags/tag54.xml"/><Relationship Id="rId1" Type="http://schemas.openxmlformats.org/officeDocument/2006/relationships/vmlDrawing" Target="../drawings/vmlDrawing12.v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8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tags" Target="../tags/tag61.xml"/><Relationship Id="rId7" Type="http://schemas.openxmlformats.org/officeDocument/2006/relationships/oleObject" Target="../embeddings/oleObject14.bin"/><Relationship Id="rId2" Type="http://schemas.openxmlformats.org/officeDocument/2006/relationships/tags" Target="../tags/tag60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68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w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95400"/>
            <a:ext cx="7239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Heaps</a:t>
            </a:r>
          </a:p>
        </p:txBody>
      </p:sp>
      <p:pic>
        <p:nvPicPr>
          <p:cNvPr id="16386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62484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dirty="0"/>
              <a:t>https://upload.wikimedia.org/wikipedia/commons/6/69/Min-heap.png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F6EE-C0B3-4107-89D1-7E5DC57AF3B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 Def of Min Heap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heap</a:t>
            </a:r>
            <a:r>
              <a:rPr lang="en-US" i="1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complete binary tree </a:t>
            </a:r>
            <a:r>
              <a:rPr lang="en-US" dirty="0" smtClean="0"/>
              <a:t>that is either </a:t>
            </a:r>
            <a:r>
              <a:rPr lang="en-US" b="1" dirty="0" smtClean="0"/>
              <a:t>empty</a:t>
            </a:r>
            <a:r>
              <a:rPr lang="en-US" dirty="0" smtClean="0"/>
              <a:t> or: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b="1" dirty="0" smtClean="0"/>
              <a:t>root element is the smallest element </a:t>
            </a:r>
            <a:r>
              <a:rPr lang="en-US" dirty="0" smtClean="0"/>
              <a:t>in the tree, according to some method for comparing elements</a:t>
            </a:r>
          </a:p>
          <a:p>
            <a:pPr lvl="1" eaLnBrk="1" hangingPunct="1"/>
            <a:r>
              <a:rPr lang="en-US" dirty="0"/>
              <a:t>a</a:t>
            </a:r>
            <a:r>
              <a:rPr lang="en-US" dirty="0" smtClean="0"/>
              <a:t>nd the </a:t>
            </a:r>
            <a:r>
              <a:rPr lang="en-US" b="1" dirty="0" smtClean="0"/>
              <a:t>left and right subtrees are heaps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2310-EE9B-4E7C-8AEE-9F5CA754610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a Min Heap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762000" y="15240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RFFlow" r:id="rId6" imgW="3456000" imgH="1800000" progId="RFFlow4">
                  <p:embed/>
                </p:oleObj>
              </mc:Choice>
              <mc:Fallback>
                <p:oleObj name="RFFlow" r:id="rId6" imgW="3456000" imgH="1800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772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EA268-41FB-4BC5-B02C-637AC8A2EA2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of the Heap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root</a:t>
            </a:r>
            <a:r>
              <a:rPr lang="en-US" dirty="0" smtClean="0"/>
              <a:t> of the tree representing a heap is called the </a:t>
            </a:r>
            <a:r>
              <a:rPr lang="en-US" b="1" dirty="0" smtClean="0"/>
              <a:t>top</a:t>
            </a:r>
            <a:r>
              <a:rPr lang="en-US" dirty="0" smtClean="0"/>
              <a:t> of the heap</a:t>
            </a:r>
          </a:p>
          <a:p>
            <a:pPr eaLnBrk="1" hangingPunct="1"/>
            <a:r>
              <a:rPr lang="en-US" dirty="0" smtClean="0"/>
              <a:t>the top of a min heap always contains the </a:t>
            </a:r>
            <a:r>
              <a:rPr lang="en-US" b="1" dirty="0" smtClean="0"/>
              <a:t>smallest</a:t>
            </a:r>
            <a:r>
              <a:rPr lang="en-US" dirty="0" smtClean="0"/>
              <a:t> element in the heap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24000" y="3276600"/>
          <a:ext cx="57150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RFFlow" r:id="rId9" imgW="3456000" imgH="1800000" progId="RFFlow4">
                  <p:embed/>
                </p:oleObj>
              </mc:Choice>
              <mc:Fallback>
                <p:oleObj name="RFFlow" r:id="rId9" imgW="3456000" imgH="1800000" progId="RFFlow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57150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562600" y="3810000"/>
            <a:ext cx="10668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top</a:t>
            </a:r>
          </a:p>
        </p:txBody>
      </p:sp>
      <p:sp>
        <p:nvSpPr>
          <p:cNvPr id="6152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1054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50DC2-E7BD-4E92-8521-37E32E35CC7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Rectangle 2050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Element in the Heap</a:t>
            </a:r>
          </a:p>
        </p:txBody>
      </p:sp>
      <p:sp>
        <p:nvSpPr>
          <p:cNvPr id="7174" name="Rectangle 2051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/>
              <a:t>last</a:t>
            </a:r>
            <a:r>
              <a:rPr lang="en-US" dirty="0" smtClean="0"/>
              <a:t> element in a heap is the element in the </a:t>
            </a:r>
            <a:r>
              <a:rPr lang="en-US" b="1" dirty="0" smtClean="0"/>
              <a:t>rightmost</a:t>
            </a:r>
            <a:r>
              <a:rPr lang="en-US" dirty="0" smtClean="0"/>
              <a:t> position of the </a:t>
            </a:r>
            <a:r>
              <a:rPr lang="en-US" b="1" dirty="0" smtClean="0"/>
              <a:t>lowest</a:t>
            </a:r>
            <a:r>
              <a:rPr lang="en-US" dirty="0" smtClean="0"/>
              <a:t> level</a:t>
            </a:r>
          </a:p>
        </p:txBody>
      </p:sp>
      <p:graphicFrame>
        <p:nvGraphicFramePr>
          <p:cNvPr id="7170" name="Object 205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209800" y="3124200"/>
          <a:ext cx="48768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RFFlow" r:id="rId9" imgW="3456000" imgH="1800000" progId="RFFlow4">
                  <p:embed/>
                </p:oleObj>
              </mc:Choice>
              <mc:Fallback>
                <p:oleObj name="RFFlow" r:id="rId9" imgW="3456000" imgH="1800000" progId="RFFlow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48768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205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705600" y="5181600"/>
            <a:ext cx="10668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last</a:t>
            </a:r>
          </a:p>
        </p:txBody>
      </p:sp>
      <p:sp>
        <p:nvSpPr>
          <p:cNvPr id="7176" name="Line 205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 flipV="1">
            <a:off x="6096000" y="5257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293B8-EB84-44A9-BC32-B21F93421D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Adding an Element to a Heap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to </a:t>
            </a:r>
            <a:r>
              <a:rPr lang="en-US" b="1" dirty="0" smtClean="0"/>
              <a:t>add</a:t>
            </a:r>
            <a:r>
              <a:rPr lang="en-US" dirty="0" smtClean="0"/>
              <a:t> an element to a heap</a:t>
            </a:r>
          </a:p>
          <a:p>
            <a:pPr lvl="1" eaLnBrk="1" hangingPunct="1"/>
            <a:r>
              <a:rPr lang="en-US" dirty="0" smtClean="0"/>
              <a:t>if the last level </a:t>
            </a:r>
            <a:r>
              <a:rPr lang="en-US" b="1" dirty="0" smtClean="0"/>
              <a:t>is not full</a:t>
            </a:r>
            <a:r>
              <a:rPr lang="en-US" dirty="0" smtClean="0"/>
              <a:t>, the element is added in the </a:t>
            </a:r>
            <a:r>
              <a:rPr lang="en-US" b="1" dirty="0" smtClean="0"/>
              <a:t>next </a:t>
            </a:r>
            <a:r>
              <a:rPr lang="en-US" b="1" dirty="0"/>
              <a:t>available position </a:t>
            </a:r>
            <a:r>
              <a:rPr lang="en-US" dirty="0"/>
              <a:t>on </a:t>
            </a:r>
            <a:r>
              <a:rPr lang="en-US" dirty="0" smtClean="0"/>
              <a:t>the last level</a:t>
            </a:r>
          </a:p>
          <a:p>
            <a:pPr lvl="1" eaLnBrk="1" hangingPunct="1"/>
            <a:r>
              <a:rPr lang="en-US" dirty="0" smtClean="0"/>
              <a:t>if the last level </a:t>
            </a:r>
            <a:r>
              <a:rPr lang="en-US" b="1" dirty="0" smtClean="0"/>
              <a:t>is full</a:t>
            </a:r>
            <a:r>
              <a:rPr lang="en-US" dirty="0" smtClean="0"/>
              <a:t>, the element is added to the </a:t>
            </a:r>
            <a:r>
              <a:rPr lang="en-US" b="1" dirty="0" smtClean="0"/>
              <a:t>leftmost</a:t>
            </a:r>
            <a:r>
              <a:rPr lang="en-US" dirty="0" smtClean="0"/>
              <a:t> position of the </a:t>
            </a:r>
            <a:r>
              <a:rPr lang="en-US" b="1" dirty="0" smtClean="0"/>
              <a:t>next level</a:t>
            </a:r>
          </a:p>
          <a:p>
            <a:pPr lvl="1" eaLnBrk="1" hangingPunct="1"/>
            <a:r>
              <a:rPr lang="en-US" dirty="0" smtClean="0"/>
              <a:t>after adding the object to the heap, the object is moved </a:t>
            </a:r>
            <a:r>
              <a:rPr lang="en-US" b="1" dirty="0" smtClean="0"/>
              <a:t>up the heap if necessary </a:t>
            </a:r>
            <a:r>
              <a:rPr lang="en-US" dirty="0" smtClean="0"/>
              <a:t>to restore the heap properties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2EB64-54C2-4534-A683-9FA2C732AAB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Adding an Element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14 to the following min heap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71600" y="2590800"/>
          <a:ext cx="57150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RFFlow" r:id="rId7" imgW="3456000" imgH="1800000" progId="RFFlow4">
                  <p:embed/>
                </p:oleObj>
              </mc:Choice>
              <mc:Fallback>
                <p:oleObj name="RFFlow" r:id="rId7" imgW="3456000" imgH="1800000" progId="RFFlow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57150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D7E52-C6BA-4807-BB2E-88B448AD825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Adding an Element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 by adding 14 to the lowest level of the heap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00200" y="2819400"/>
          <a:ext cx="58674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RFFlow" r:id="rId7" imgW="3888000" imgH="1800000" progId="RFFlow4">
                  <p:embed/>
                </p:oleObj>
              </mc:Choice>
              <mc:Fallback>
                <p:oleObj name="RFFlow" r:id="rId7" imgW="3888000" imgH="1800000" progId="RFFlow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8674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00800" y="4495800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85E60-E205-4EDC-98DB-DC712A29D23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Adding an Element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restore the heap property by </a:t>
            </a:r>
            <a:r>
              <a:rPr lang="en-US" b="1" dirty="0" smtClean="0"/>
              <a:t>swapping 14</a:t>
            </a:r>
            <a:r>
              <a:rPr lang="en-US" dirty="0" smtClean="0"/>
              <a:t> with its parent repeatedly, as long as the contents of the parent node &gt; 14</a:t>
            </a:r>
          </a:p>
          <a:p>
            <a:pPr eaLnBrk="1" hangingPunct="1"/>
            <a:r>
              <a:rPr lang="en-US" dirty="0" smtClean="0"/>
              <a:t>only one swap is required in this case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46476568"/>
              </p:ext>
            </p:extLst>
          </p:nvPr>
        </p:nvGraphicFramePr>
        <p:xfrm>
          <a:off x="1905000" y="4191000"/>
          <a:ext cx="55626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RFFlow" r:id="rId7" imgW="3528000" imgH="1296000" progId="RFFlow4">
                  <p:embed/>
                </p:oleObj>
              </mc:Choice>
              <mc:Fallback>
                <p:oleObj name="RFFlow" r:id="rId7" imgW="3528000" imgH="1296000" progId="RFFlow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55626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91200" y="4800600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658377" y="54864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7A188-3957-4833-9508-D29C28F4C1E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an Element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only element you can </a:t>
            </a:r>
            <a:r>
              <a:rPr lang="en-US" b="1" dirty="0" smtClean="0"/>
              <a:t>remove</a:t>
            </a:r>
            <a:r>
              <a:rPr lang="en-US" dirty="0" smtClean="0"/>
              <a:t> from a heap is the </a:t>
            </a:r>
            <a:r>
              <a:rPr lang="en-US" b="1" dirty="0" smtClean="0"/>
              <a:t>top</a:t>
            </a:r>
            <a:r>
              <a:rPr lang="en-US" dirty="0" smtClean="0"/>
              <a:t> element</a:t>
            </a:r>
          </a:p>
          <a:p>
            <a:pPr eaLnBrk="1" hangingPunct="1"/>
            <a:r>
              <a:rPr lang="en-US" dirty="0" smtClean="0"/>
              <a:t>to remove an element from the heap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b="1" dirty="0" smtClean="0"/>
              <a:t>last</a:t>
            </a:r>
            <a:r>
              <a:rPr lang="en-US" dirty="0" smtClean="0"/>
              <a:t> element is moved to the </a:t>
            </a:r>
            <a:r>
              <a:rPr lang="en-US" b="1" dirty="0" smtClean="0"/>
              <a:t>top</a:t>
            </a:r>
          </a:p>
          <a:p>
            <a:pPr lvl="1" eaLnBrk="1" hangingPunct="1"/>
            <a:r>
              <a:rPr lang="en-US" dirty="0" smtClean="0"/>
              <a:t>the heap property is then restored by moving the top element </a:t>
            </a:r>
            <a:r>
              <a:rPr lang="en-US" b="1" dirty="0" smtClean="0"/>
              <a:t>down</a:t>
            </a:r>
            <a:r>
              <a:rPr lang="en-US" dirty="0" smtClean="0"/>
              <a:t> the tree and into the correct location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E89D9-86EC-4CEF-813C-FC777BFCAE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an Element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Compare left and right child to determine whether to move top down </a:t>
            </a:r>
            <a:r>
              <a:rPr lang="en-US" b="1" dirty="0" smtClean="0"/>
              <a:t>left</a:t>
            </a:r>
            <a:r>
              <a:rPr lang="en-US" dirty="0" smtClean="0"/>
              <a:t> or down </a:t>
            </a:r>
            <a:r>
              <a:rPr lang="en-US" b="1" dirty="0" smtClean="0"/>
              <a:t>right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pick the subtree with the </a:t>
            </a:r>
            <a:r>
              <a:rPr lang="en-US" b="1" dirty="0" smtClean="0"/>
              <a:t>smallest</a:t>
            </a:r>
            <a:r>
              <a:rPr lang="en-US" dirty="0" smtClean="0"/>
              <a:t> root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if the two roots are </a:t>
            </a:r>
            <a:r>
              <a:rPr lang="en-US" b="1" dirty="0" smtClean="0"/>
              <a:t>equal</a:t>
            </a:r>
            <a:r>
              <a:rPr lang="en-US" dirty="0" smtClean="0"/>
              <a:t>, choose either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0820-337A-4755-9A98-F0EEE5713D9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Binary Trees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066800" y="1295400"/>
            <a:ext cx="7808912" cy="25146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full binary tree </a:t>
            </a:r>
            <a:r>
              <a:rPr lang="en-US" dirty="0" smtClean="0"/>
              <a:t>(aka </a:t>
            </a:r>
            <a:r>
              <a:rPr lang="en-US" b="1" dirty="0" smtClean="0"/>
              <a:t>proper</a:t>
            </a:r>
            <a:r>
              <a:rPr lang="en-US" dirty="0" smtClean="0"/>
              <a:t> </a:t>
            </a:r>
            <a:r>
              <a:rPr lang="en-US" b="1" dirty="0" smtClean="0"/>
              <a:t>binary</a:t>
            </a:r>
            <a:r>
              <a:rPr lang="en-US" dirty="0" smtClean="0"/>
              <a:t> tree or </a:t>
            </a:r>
            <a:r>
              <a:rPr lang="en-US" b="1" dirty="0" smtClean="0"/>
              <a:t>2-tree</a:t>
            </a:r>
            <a:r>
              <a:rPr lang="en-US" dirty="0" smtClean="0"/>
              <a:t>) is a binary tree in which</a:t>
            </a:r>
          </a:p>
          <a:p>
            <a:pPr eaLnBrk="1" hangingPunct="1"/>
            <a:r>
              <a:rPr lang="en-US" dirty="0" smtClean="0"/>
              <a:t>every node has 0 or 2 children.</a:t>
            </a:r>
          </a:p>
          <a:p>
            <a:pPr eaLnBrk="1" hangingPunct="1"/>
            <a:r>
              <a:rPr lang="en-US" dirty="0" smtClean="0"/>
              <a:t>i.e. every node except leaves have 2 children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24463984"/>
              </p:ext>
            </p:extLst>
          </p:nvPr>
        </p:nvGraphicFramePr>
        <p:xfrm>
          <a:off x="3124200" y="3505200"/>
          <a:ext cx="4648200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RFFlow" r:id="rId7" imgW="3456000" imgH="2376000" progId="RFFlow4">
                  <p:embed/>
                </p:oleObj>
              </mc:Choice>
              <mc:Fallback>
                <p:oleObj name="RFFlow" r:id="rId7" imgW="3456000" imgH="2376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4648200" cy="319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CBC13-F117-457D-9DC6-35B273C9539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an Element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before moving top element down, we compare to the child node on the subtree that we are moving down</a:t>
            </a:r>
          </a:p>
          <a:p>
            <a:pPr eaLnBrk="1" hangingPunct="1"/>
            <a:r>
              <a:rPr lang="en-US" dirty="0" smtClean="0"/>
              <a:t>if the </a:t>
            </a:r>
            <a:r>
              <a:rPr lang="en-US" b="1" dirty="0" smtClean="0"/>
              <a:t>child</a:t>
            </a:r>
            <a:r>
              <a:rPr lang="en-US" dirty="0" smtClean="0"/>
              <a:t> node is </a:t>
            </a:r>
            <a:r>
              <a:rPr lang="en-US" b="1" dirty="0" smtClean="0"/>
              <a:t>smaller</a:t>
            </a:r>
            <a:r>
              <a:rPr lang="en-US" dirty="0" smtClean="0"/>
              <a:t> than the top element, then we </a:t>
            </a:r>
            <a:r>
              <a:rPr lang="en-US" b="1" dirty="0" smtClean="0"/>
              <a:t>swap</a:t>
            </a:r>
            <a:r>
              <a:rPr lang="en-US" dirty="0" smtClean="0"/>
              <a:t> the two nodes</a:t>
            </a:r>
          </a:p>
          <a:p>
            <a:pPr eaLnBrk="1" hangingPunct="1"/>
            <a:r>
              <a:rPr lang="en-US" dirty="0" smtClean="0"/>
              <a:t>when a swap is no longer necessary, we are done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86FD4-563F-45D2-B32C-FB95D61AEF9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Removing an Element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remove the top element from this heap</a:t>
            </a:r>
          </a:p>
        </p:txBody>
      </p:sp>
      <p:graphicFrame>
        <p:nvGraphicFramePr>
          <p:cNvPr id="11266" name="Object 1024"/>
          <p:cNvGraphicFramePr>
            <a:graphicFrameLocks noGrp="1" noChangeAspect="1"/>
          </p:cNvGraphicFramePr>
          <p:nvPr>
            <p:ph type="body" idx="1"/>
            <p:custDataLst>
              <p:tags r:id="rId4"/>
            </p:custDataLst>
          </p:nvPr>
        </p:nvGraphicFramePr>
        <p:xfrm>
          <a:off x="762000" y="22098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RFFlow" r:id="rId7" imgW="3456000" imgH="1800000" progId="RFFlow4">
                  <p:embed/>
                </p:oleObj>
              </mc:Choice>
              <mc:Fallback>
                <p:oleObj name="RFFlow" r:id="rId7" imgW="3456000" imgH="1800000" progId="RFFlow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772400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096000" y="5050631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64A10-19AF-48CE-A952-A1C1E665A8C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Removing an Element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replace top element with last element</a:t>
            </a:r>
          </a:p>
          <a:p>
            <a:pPr eaLnBrk="1" hangingPunct="1"/>
            <a:r>
              <a:rPr lang="en-US" dirty="0" smtClean="0"/>
              <a:t>Now, the left </a:t>
            </a:r>
            <a:r>
              <a:rPr lang="en-US" dirty="0" err="1" smtClean="0"/>
              <a:t>subchild</a:t>
            </a:r>
            <a:r>
              <a:rPr lang="en-US" dirty="0" smtClean="0"/>
              <a:t> is smaller (5)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type="body" idx="1"/>
            <p:custDataLst>
              <p:tags r:id="rId4"/>
            </p:custDataLst>
          </p:nvPr>
        </p:nvGraphicFramePr>
        <p:xfrm>
          <a:off x="1066800" y="2286000"/>
          <a:ext cx="7239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RFFlow" r:id="rId7" imgW="3456000" imgH="1800000" progId="RFFlow4">
                  <p:embed/>
                </p:oleObj>
              </mc:Choice>
              <mc:Fallback>
                <p:oleObj name="RFFlow" r:id="rId7" imgW="3456000" imgH="1800000" progId="RFFlow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239000" cy="377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00600" y="3048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953FC-D5CC-47BE-A671-8266006F043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Removing an Element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 we go left and swap 5 and 22</a:t>
            </a:r>
          </a:p>
          <a:p>
            <a:pPr eaLnBrk="1" hangingPunct="1"/>
            <a:r>
              <a:rPr lang="en-US" dirty="0" smtClean="0"/>
              <a:t>Now, the right </a:t>
            </a:r>
            <a:r>
              <a:rPr lang="en-US" dirty="0" err="1" smtClean="0"/>
              <a:t>subchild</a:t>
            </a:r>
            <a:r>
              <a:rPr lang="en-US" dirty="0" smtClean="0"/>
              <a:t> (of 22) is smaller (6)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00200" y="3429000"/>
          <a:ext cx="61722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RFFlow" r:id="rId7" imgW="3240000" imgH="1224000" progId="RFFlow4">
                  <p:embed/>
                </p:oleObj>
              </mc:Choice>
              <mc:Fallback>
                <p:oleObj name="RFFlow" r:id="rId7" imgW="3240000" imgH="1224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1722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667000" y="4191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72000" y="3353247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60A87-65EE-42B4-9D3F-1E2FFFECD7C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Removing an Element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the previous slide, the right </a:t>
            </a:r>
            <a:r>
              <a:rPr lang="en-US" dirty="0" err="1" smtClean="0"/>
              <a:t>subchild</a:t>
            </a:r>
            <a:r>
              <a:rPr lang="en-US" dirty="0" smtClean="0"/>
              <a:t> of 22 is the smallest, so we swap 22 and 6, and we are done</a:t>
            </a: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43132140"/>
              </p:ext>
            </p:extLst>
          </p:nvPr>
        </p:nvGraphicFramePr>
        <p:xfrm>
          <a:off x="1524000" y="3429000"/>
          <a:ext cx="62484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RFFlow" r:id="rId7" imgW="3240000" imgH="1224000" progId="RFFlow4">
                  <p:embed/>
                </p:oleObj>
              </mc:Choice>
              <mc:Fallback>
                <p:oleObj name="RFFlow" r:id="rId7" imgW="3240000" imgH="1224000" progId="RFFlow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2484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45983" y="4953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659487" y="4081463"/>
            <a:ext cx="914400" cy="871537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58CA-25A1-4047-9161-D7C471B6B99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Heaps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heaps may be implemented using either </a:t>
            </a:r>
            <a:r>
              <a:rPr lang="en-US" b="1" dirty="0" smtClean="0"/>
              <a:t>binary trees </a:t>
            </a:r>
            <a:r>
              <a:rPr lang="en-US" dirty="0" smtClean="0"/>
              <a:t>or </a:t>
            </a:r>
            <a:r>
              <a:rPr lang="en-US" b="1" dirty="0" smtClean="0"/>
              <a:t>arrays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/>
            <a:r>
              <a:rPr lang="en-US" dirty="0" smtClean="0"/>
              <a:t>to represent a heap as an </a:t>
            </a:r>
            <a:r>
              <a:rPr lang="en-US" b="1" dirty="0" smtClean="0"/>
              <a:t>array</a:t>
            </a:r>
            <a:r>
              <a:rPr lang="en-US" dirty="0" smtClean="0"/>
              <a:t>, the nodes are mapped </a:t>
            </a:r>
            <a:r>
              <a:rPr lang="en-US" b="1" dirty="0" smtClean="0"/>
              <a:t>sequentially</a:t>
            </a:r>
            <a:r>
              <a:rPr lang="en-US" dirty="0" smtClean="0"/>
              <a:t> to the array, traversing the tree </a:t>
            </a:r>
            <a:r>
              <a:rPr lang="en-US" b="1" dirty="0" smtClean="0"/>
              <a:t>from top to bottom</a:t>
            </a:r>
            <a:r>
              <a:rPr lang="en-US" dirty="0" smtClean="0"/>
              <a:t>, and at each level, </a:t>
            </a:r>
            <a:r>
              <a:rPr lang="en-US" b="1" dirty="0" smtClean="0"/>
              <a:t>from left to right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05043-DE21-45AA-9480-A986A753FD0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 smtClean="0"/>
              <a:t>Array Implementation:Addressing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742112" cy="441959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 smtClean="0"/>
              <a:t>for </a:t>
            </a:r>
            <a:r>
              <a:rPr lang="en-US" b="1" dirty="0" smtClean="0"/>
              <a:t>easier addressing</a:t>
            </a:r>
            <a:r>
              <a:rPr lang="en-US" dirty="0" smtClean="0"/>
              <a:t>, the </a:t>
            </a:r>
            <a:r>
              <a:rPr lang="en-US" b="1" dirty="0" smtClean="0"/>
              <a:t>root</a:t>
            </a:r>
            <a:r>
              <a:rPr lang="en-US" dirty="0" smtClean="0"/>
              <a:t> may be placed at </a:t>
            </a:r>
            <a:r>
              <a:rPr lang="en-US" b="1" dirty="0" smtClean="0"/>
              <a:t>index 1 </a:t>
            </a:r>
            <a:r>
              <a:rPr lang="en-US" dirty="0" smtClean="0"/>
              <a:t>in the array</a:t>
            </a:r>
          </a:p>
          <a:p>
            <a:pPr eaLnBrk="1" hangingPunct="1"/>
            <a:r>
              <a:rPr lang="en-US" dirty="0" smtClean="0"/>
              <a:t>if the root is at index 1, the </a:t>
            </a:r>
            <a:r>
              <a:rPr lang="en-US" b="1" dirty="0" smtClean="0"/>
              <a:t>children</a:t>
            </a:r>
            <a:r>
              <a:rPr lang="en-US" dirty="0" smtClean="0"/>
              <a:t> of the node in location </a:t>
            </a:r>
            <a:r>
              <a:rPr lang="en-US" b="1" dirty="0" smtClean="0"/>
              <a:t>n</a:t>
            </a:r>
            <a:r>
              <a:rPr lang="en-US" dirty="0" smtClean="0"/>
              <a:t> are at: </a:t>
            </a:r>
          </a:p>
          <a:p>
            <a:pPr lvl="1" eaLnBrk="1" hangingPunct="1"/>
            <a:r>
              <a:rPr lang="en-US" dirty="0" smtClean="0"/>
              <a:t>2*n </a:t>
            </a:r>
            <a:endParaRPr lang="en-US" dirty="0"/>
          </a:p>
          <a:p>
            <a:pPr lvl="1" eaLnBrk="1" hangingPunct="1"/>
            <a:r>
              <a:rPr lang="en-US" dirty="0"/>
              <a:t>2*n + 1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FB45-7F12-425C-9BC7-EA765A126A5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 smtClean="0"/>
              <a:t>Array Implementation-Example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2688" y="15240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 smtClean="0"/>
              <a:t>here is the array representation of the heap shown below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82551362"/>
              </p:ext>
            </p:extLst>
          </p:nvPr>
        </p:nvGraphicFramePr>
        <p:xfrm>
          <a:off x="1604493" y="4023519"/>
          <a:ext cx="55626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RFFlow" r:id="rId8" imgW="3528000" imgH="1296000" progId="RFFlow4">
                  <p:embed/>
                </p:oleObj>
              </mc:Choice>
              <mc:Fallback>
                <p:oleObj name="RFFlow" r:id="rId8" imgW="3528000" imgH="1296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493" y="4023519"/>
                        <a:ext cx="55626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77" name="Group 11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600200" y="2667000"/>
          <a:ext cx="6095999" cy="1046798"/>
        </p:xfrm>
        <a:graphic>
          <a:graphicData uri="http://schemas.openxmlformats.org/drawingml/2006/table">
            <a:tbl>
              <a:tblPr/>
              <a:tblGrid>
                <a:gridCol w="762521"/>
                <a:gridCol w="762521"/>
                <a:gridCol w="704185"/>
                <a:gridCol w="819467"/>
                <a:gridCol w="761132"/>
                <a:gridCol w="762521"/>
                <a:gridCol w="761132"/>
                <a:gridCol w="762520"/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438400" y="4724400"/>
            <a:ext cx="762000" cy="64135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562600" y="4724400"/>
            <a:ext cx="762000" cy="6413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4797069"/>
            <a:ext cx="272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/>
            <a:r>
              <a:rPr lang="en-US" dirty="0" smtClean="0">
                <a:latin typeface="+mj-lt"/>
              </a:rPr>
              <a:t>2*(1) </a:t>
            </a:r>
            <a:r>
              <a:rPr lang="en-US" dirty="0">
                <a:latin typeface="+mj-lt"/>
              </a:rPr>
              <a:t>+ </a:t>
            </a:r>
            <a:r>
              <a:rPr lang="en-US" dirty="0" smtClean="0">
                <a:latin typeface="+mj-lt"/>
              </a:rPr>
              <a:t>1 = 3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332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en-US" dirty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*(1)  = 2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118" y="1360964"/>
            <a:ext cx="7772400" cy="4608513"/>
          </a:xfrm>
        </p:spPr>
        <p:txBody>
          <a:bodyPr/>
          <a:lstStyle/>
          <a:p>
            <a:r>
              <a:rPr lang="en-US" b="1" dirty="0" smtClean="0"/>
              <a:t>Binary Tree </a:t>
            </a:r>
            <a:r>
              <a:rPr lang="en-US" smtClean="0"/>
              <a:t>(node-based)</a:t>
            </a:r>
            <a:endParaRPr lang="en-US" dirty="0" smtClean="0"/>
          </a:p>
          <a:p>
            <a:r>
              <a:rPr lang="en-US" b="1" dirty="0" smtClean="0"/>
              <a:t>Full/Proper/2-Tree</a:t>
            </a:r>
            <a:r>
              <a:rPr lang="en-US" dirty="0" smtClean="0"/>
              <a:t> (node-based, 0 or 2 children)</a:t>
            </a:r>
          </a:p>
          <a:p>
            <a:r>
              <a:rPr lang="en-US" b="1" dirty="0" smtClean="0"/>
              <a:t>Complete</a:t>
            </a:r>
            <a:r>
              <a:rPr lang="en-US" dirty="0" smtClean="0"/>
              <a:t> (level-based, no wasted space)</a:t>
            </a:r>
          </a:p>
          <a:p>
            <a:r>
              <a:rPr lang="en-US" b="1" dirty="0" smtClean="0"/>
              <a:t>Perfect</a:t>
            </a:r>
            <a:r>
              <a:rPr lang="en-US" dirty="0" smtClean="0"/>
              <a:t> (full &amp; complete)</a:t>
            </a:r>
          </a:p>
          <a:p>
            <a:r>
              <a:rPr lang="en-US" dirty="0" smtClean="0"/>
              <a:t>Binary Search Tree (</a:t>
            </a:r>
            <a:r>
              <a:rPr lang="en-US" b="1" dirty="0" smtClean="0"/>
              <a:t>BST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Balanced BST</a:t>
            </a:r>
          </a:p>
          <a:p>
            <a:r>
              <a:rPr lang="en-US" b="1" dirty="0" smtClean="0"/>
              <a:t>Heap </a:t>
            </a:r>
            <a:r>
              <a:rPr lang="en-US" dirty="0" smtClean="0"/>
              <a:t>(min-Heap, max-Heap)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Binary Search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F854D-5896-4BF3-80B6-36EE4FB0DAB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95400"/>
            <a:ext cx="7239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mtClean="0"/>
              <a:t>Heaps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mtClean="0"/>
              <a:t>The End</a:t>
            </a:r>
          </a:p>
        </p:txBody>
      </p:sp>
      <p:pic>
        <p:nvPicPr>
          <p:cNvPr id="4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24249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62484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dirty="0"/>
              <a:t>https://upload.wikimedia.org/wikipedia/commons/6/69/Min-heap.png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273BE-C2A1-49A2-AAC4-4B32E035DA6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Binary Tree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524000"/>
            <a:ext cx="79248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complete binary tree </a:t>
            </a:r>
            <a:r>
              <a:rPr lang="en-US" dirty="0" smtClean="0"/>
              <a:t>is full through its </a:t>
            </a:r>
            <a:r>
              <a:rPr lang="en-US" b="1" dirty="0" smtClean="0"/>
              <a:t>next to lowest level</a:t>
            </a:r>
            <a:r>
              <a:rPr lang="en-US" dirty="0" smtClean="0"/>
              <a:t>, and all of the leaves at the lowest level are </a:t>
            </a:r>
            <a:r>
              <a:rPr lang="en-US" b="1" dirty="0" smtClean="0"/>
              <a:t>as far to the left </a:t>
            </a:r>
            <a:r>
              <a:rPr lang="en-US" dirty="0" smtClean="0"/>
              <a:t>as possible 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complete</a:t>
            </a:r>
            <a:r>
              <a:rPr lang="en-US" dirty="0" smtClean="0"/>
              <a:t> binary tree may not be </a:t>
            </a:r>
            <a:r>
              <a:rPr lang="en-US" b="1" dirty="0" smtClean="0"/>
              <a:t>full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full</a:t>
            </a:r>
            <a:r>
              <a:rPr lang="en-US" dirty="0" smtClean="0"/>
              <a:t> binary tree may not be </a:t>
            </a:r>
            <a:r>
              <a:rPr lang="en-US" b="1" dirty="0" smtClean="0"/>
              <a:t>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vs Complete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Heaps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341C5-3911-4EB9-94DA-A9B5D638E3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8039"/>
            <a:ext cx="7355197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24500"/>
            <a:ext cx="3817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http://courses.cs.vt.edu/~cs3114/Fall09/wmcquain/Notes/T03a.BinaryTreeTheorems.pdf</a:t>
            </a:r>
          </a:p>
        </p:txBody>
      </p:sp>
    </p:spTree>
    <p:extLst>
      <p:ext uri="{BB962C8B-B14F-4D97-AF65-F5344CB8AC3E}">
        <p14:creationId xmlns:p14="http://schemas.microsoft.com/office/powerpoint/2010/main" val="62589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98C95-E8CC-4310-BA41-EBFA9FC9376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Perfect Binary Trees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046912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perfect binary tree </a:t>
            </a:r>
            <a:r>
              <a:rPr lang="en-US" dirty="0" smtClean="0"/>
              <a:t>is a full binary tree with all of its leaves on the same level</a:t>
            </a:r>
          </a:p>
          <a:p>
            <a:pPr eaLnBrk="1" hangingPunct="1"/>
            <a:r>
              <a:rPr lang="en-US" dirty="0" smtClean="0"/>
              <a:t>a perfect binary tree is </a:t>
            </a:r>
            <a:r>
              <a:rPr lang="en-US" b="1" dirty="0" smtClean="0"/>
              <a:t>full</a:t>
            </a:r>
            <a:r>
              <a:rPr lang="en-US" dirty="0" smtClean="0"/>
              <a:t> </a:t>
            </a:r>
            <a:r>
              <a:rPr lang="en-US" b="1" dirty="0" smtClean="0"/>
              <a:t>and complete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15716708"/>
              </p:ext>
            </p:extLst>
          </p:nvPr>
        </p:nvGraphicFramePr>
        <p:xfrm>
          <a:off x="2819400" y="4191000"/>
          <a:ext cx="44958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RFFlow" r:id="rId7" imgW="3096000" imgH="1512000" progId="RFFlow4">
                  <p:embed/>
                </p:oleObj>
              </mc:Choice>
              <mc:Fallback>
                <p:oleObj name="RFFlow" r:id="rId7" imgW="3096000" imgH="1512000" progId="RFFlow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4495800" cy="219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6555D-A15D-43AA-987B-04042CB432A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pPr eaLnBrk="1" hangingPunct="1"/>
            <a:r>
              <a:rPr lang="en-US" smtClean="0"/>
              <a:t>Example: Complete Binary Tree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685800" y="13716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RFFlow" r:id="rId6" imgW="3456000" imgH="1800000" progId="RFFlow4">
                  <p:embed/>
                </p:oleObj>
              </mc:Choice>
              <mc:Fallback>
                <p:oleObj name="RFFlow" r:id="rId6" imgW="3456000" imgH="1800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772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5508679"/>
            <a:ext cx="65165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All nodes on the last level are all the way to the left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1219200" y="5332776"/>
            <a:ext cx="980661" cy="8134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3FAFE-8084-4295-9E82-B8DF89763D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Vs. Search Trees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note that </a:t>
            </a:r>
            <a:r>
              <a:rPr lang="en-US" b="1" dirty="0" smtClean="0"/>
              <a:t>a complete binary tree </a:t>
            </a:r>
            <a:r>
              <a:rPr lang="en-US" dirty="0" smtClean="0"/>
              <a:t>is not </a:t>
            </a:r>
            <a:r>
              <a:rPr lang="en-US" i="1" dirty="0" smtClean="0"/>
              <a:t>necessarily</a:t>
            </a:r>
            <a:r>
              <a:rPr lang="en-US" dirty="0" smtClean="0"/>
              <a:t> a </a:t>
            </a:r>
            <a:r>
              <a:rPr lang="en-US" b="1" dirty="0" smtClean="0"/>
              <a:t>binary search tree</a:t>
            </a:r>
          </a:p>
          <a:p>
            <a:pPr eaLnBrk="1" hangingPunct="1"/>
            <a:r>
              <a:rPr lang="en-US" dirty="0" smtClean="0"/>
              <a:t>there are no restrictions on the </a:t>
            </a:r>
            <a:r>
              <a:rPr lang="en-US" b="1" dirty="0" smtClean="0"/>
              <a:t>contents</a:t>
            </a:r>
            <a:r>
              <a:rPr lang="en-US" dirty="0" smtClean="0"/>
              <a:t> of a node in a complete binary tree</a:t>
            </a:r>
          </a:p>
          <a:p>
            <a:pPr eaLnBrk="1" hangingPunct="1"/>
            <a:r>
              <a:rPr lang="en-US" dirty="0" smtClean="0"/>
              <a:t>nodes in a complete binary tree need not contain comparable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94821-F988-4846-B822-AEAAFD2C011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182688" y="1524000"/>
            <a:ext cx="77724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the following tree is a </a:t>
            </a:r>
            <a:r>
              <a:rPr lang="en-US" b="1" dirty="0" smtClean="0"/>
              <a:t>complete binary tree</a:t>
            </a:r>
            <a:r>
              <a:rPr lang="en-US" dirty="0" smtClean="0"/>
              <a:t>, but </a:t>
            </a:r>
            <a:r>
              <a:rPr lang="en-US" b="1" dirty="0" smtClean="0"/>
              <a:t>not a binary search tree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90600" y="2667000"/>
          <a:ext cx="6172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RFFlow" r:id="rId7" imgW="3628800" imgH="1890000" progId="RFFlow4">
                  <p:embed/>
                </p:oleObj>
              </mc:Choice>
              <mc:Fallback>
                <p:oleObj name="RFFlow" r:id="rId7" imgW="3628800" imgH="1890000" progId="RFFlow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61722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E307F-5AF7-4FF2-895F-CA3E787C127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Definition of Min Heap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361112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a </a:t>
            </a:r>
            <a:r>
              <a:rPr lang="en-US" b="1" dirty="0" smtClean="0"/>
              <a:t>min</a:t>
            </a:r>
            <a:r>
              <a:rPr lang="en-US" dirty="0" smtClean="0"/>
              <a:t> </a:t>
            </a:r>
            <a:r>
              <a:rPr lang="en-US" b="1" dirty="0" smtClean="0"/>
              <a:t>heap</a:t>
            </a:r>
            <a:r>
              <a:rPr lang="en-US" i="1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complete binary tree </a:t>
            </a:r>
            <a:r>
              <a:rPr lang="en-US" dirty="0" smtClean="0"/>
              <a:t>with 2 additional properties: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b="1" dirty="0" smtClean="0"/>
              <a:t>contents</a:t>
            </a:r>
            <a:r>
              <a:rPr lang="en-US" dirty="0" smtClean="0"/>
              <a:t> of each node must be </a:t>
            </a:r>
            <a:r>
              <a:rPr lang="en-US" b="1" dirty="0" smtClean="0"/>
              <a:t>comparable</a:t>
            </a:r>
          </a:p>
          <a:p>
            <a:pPr lvl="1" eaLnBrk="1" hangingPunct="1"/>
            <a:r>
              <a:rPr lang="en-US" dirty="0" smtClean="0"/>
              <a:t>the value of each node must be &lt;= the value of each descendent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4035</TotalTime>
  <Words>950</Words>
  <Application>Microsoft Office PowerPoint</Application>
  <PresentationFormat>On-screen Show (4:3)</PresentationFormat>
  <Paragraphs>166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Wingdings</vt:lpstr>
      <vt:lpstr>courseSlidesMM</vt:lpstr>
      <vt:lpstr>RFFlow</vt:lpstr>
      <vt:lpstr>Heaps</vt:lpstr>
      <vt:lpstr>Full Binary Trees</vt:lpstr>
      <vt:lpstr>Complete Binary Tree</vt:lpstr>
      <vt:lpstr>Full vs Complete</vt:lpstr>
      <vt:lpstr>Perfect Binary Trees</vt:lpstr>
      <vt:lpstr>Example: Complete Binary Tree</vt:lpstr>
      <vt:lpstr>Complete Vs. Search Trees</vt:lpstr>
      <vt:lpstr>Another Example</vt:lpstr>
      <vt:lpstr>Definition of Min Heap</vt:lpstr>
      <vt:lpstr>Recursive Def of Min Heap</vt:lpstr>
      <vt:lpstr>Example of a Min Heap</vt:lpstr>
      <vt:lpstr>Top of the Heap</vt:lpstr>
      <vt:lpstr>Last Element in the Heap</vt:lpstr>
      <vt:lpstr>Adding an Element to a Heap</vt:lpstr>
      <vt:lpstr>Example: Adding an Element</vt:lpstr>
      <vt:lpstr>Example: Adding an Element</vt:lpstr>
      <vt:lpstr>Example: Adding an Element</vt:lpstr>
      <vt:lpstr>Removing an Element</vt:lpstr>
      <vt:lpstr>Removing an Element</vt:lpstr>
      <vt:lpstr>Removing an Element</vt:lpstr>
      <vt:lpstr>Example: Removing an Element</vt:lpstr>
      <vt:lpstr>Example: Removing an Element</vt:lpstr>
      <vt:lpstr>Example: Removing an Element</vt:lpstr>
      <vt:lpstr>Example: Removing an Element</vt:lpstr>
      <vt:lpstr>Implementation of Heaps</vt:lpstr>
      <vt:lpstr>Array Implementation:Addressing</vt:lpstr>
      <vt:lpstr>Array Implementation-Example</vt:lpstr>
      <vt:lpstr>Definitions</vt:lpstr>
      <vt:lpstr>Heaps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Denise Case</cp:lastModifiedBy>
  <cp:revision>377</cp:revision>
  <cp:lastPrinted>1997-08-18T23:55:32Z</cp:lastPrinted>
  <dcterms:created xsi:type="dcterms:W3CDTF">1995-06-02T22:19:30Z</dcterms:created>
  <dcterms:modified xsi:type="dcterms:W3CDTF">2015-12-08T13:48:40Z</dcterms:modified>
</cp:coreProperties>
</file>