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0" r:id="rId2"/>
    <p:sldId id="257" r:id="rId3"/>
    <p:sldId id="258" r:id="rId4"/>
    <p:sldId id="292" r:id="rId5"/>
    <p:sldId id="293" r:id="rId6"/>
    <p:sldId id="260" r:id="rId7"/>
    <p:sldId id="278" r:id="rId8"/>
    <p:sldId id="284" r:id="rId9"/>
    <p:sldId id="294" r:id="rId10"/>
    <p:sldId id="291" r:id="rId11"/>
    <p:sldId id="29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27" autoAdjust="0"/>
    <p:restoredTop sz="94660"/>
  </p:normalViewPr>
  <p:slideViewPr>
    <p:cSldViewPr>
      <p:cViewPr varScale="1">
        <p:scale>
          <a:sx n="73" d="100"/>
          <a:sy n="73" d="100"/>
        </p:scale>
        <p:origin x="-119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047DD2-E0A7-4CB4-8EA6-36CF030CF4F2}"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6BFF6-F453-4F20-A3DE-48C5F7034AB4}" type="slidenum">
              <a:rPr lang="en-US" smtClean="0"/>
              <a:pPr/>
              <a:t>‹#›</a:t>
            </a:fld>
            <a:endParaRPr lang="en-US"/>
          </a:p>
        </p:txBody>
      </p:sp>
    </p:spTree>
    <p:extLst>
      <p:ext uri="{BB962C8B-B14F-4D97-AF65-F5344CB8AC3E}">
        <p14:creationId xmlns="" xmlns:p14="http://schemas.microsoft.com/office/powerpoint/2010/main" val="51545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047DD2-E0A7-4CB4-8EA6-36CF030CF4F2}"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6BFF6-F453-4F20-A3DE-48C5F7034AB4}" type="slidenum">
              <a:rPr lang="en-US" smtClean="0"/>
              <a:pPr/>
              <a:t>‹#›</a:t>
            </a:fld>
            <a:endParaRPr lang="en-US"/>
          </a:p>
        </p:txBody>
      </p:sp>
    </p:spTree>
    <p:extLst>
      <p:ext uri="{BB962C8B-B14F-4D97-AF65-F5344CB8AC3E}">
        <p14:creationId xmlns="" xmlns:p14="http://schemas.microsoft.com/office/powerpoint/2010/main" val="2382600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047DD2-E0A7-4CB4-8EA6-36CF030CF4F2}"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6BFF6-F453-4F20-A3DE-48C5F7034AB4}" type="slidenum">
              <a:rPr lang="en-US" smtClean="0"/>
              <a:pPr/>
              <a:t>‹#›</a:t>
            </a:fld>
            <a:endParaRPr lang="en-US"/>
          </a:p>
        </p:txBody>
      </p:sp>
    </p:spTree>
    <p:extLst>
      <p:ext uri="{BB962C8B-B14F-4D97-AF65-F5344CB8AC3E}">
        <p14:creationId xmlns="" xmlns:p14="http://schemas.microsoft.com/office/powerpoint/2010/main" val="27497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047DD2-E0A7-4CB4-8EA6-36CF030CF4F2}"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6BFF6-F453-4F20-A3DE-48C5F7034AB4}" type="slidenum">
              <a:rPr lang="en-US" smtClean="0"/>
              <a:pPr/>
              <a:t>‹#›</a:t>
            </a:fld>
            <a:endParaRPr lang="en-US"/>
          </a:p>
        </p:txBody>
      </p:sp>
    </p:spTree>
    <p:extLst>
      <p:ext uri="{BB962C8B-B14F-4D97-AF65-F5344CB8AC3E}">
        <p14:creationId xmlns="" xmlns:p14="http://schemas.microsoft.com/office/powerpoint/2010/main" val="1040106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047DD2-E0A7-4CB4-8EA6-36CF030CF4F2}"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6BFF6-F453-4F20-A3DE-48C5F7034AB4}" type="slidenum">
              <a:rPr lang="en-US" smtClean="0"/>
              <a:pPr/>
              <a:t>‹#›</a:t>
            </a:fld>
            <a:endParaRPr lang="en-US"/>
          </a:p>
        </p:txBody>
      </p:sp>
    </p:spTree>
    <p:extLst>
      <p:ext uri="{BB962C8B-B14F-4D97-AF65-F5344CB8AC3E}">
        <p14:creationId xmlns="" xmlns:p14="http://schemas.microsoft.com/office/powerpoint/2010/main" val="2895525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047DD2-E0A7-4CB4-8EA6-36CF030CF4F2}" type="datetimeFigureOut">
              <a:rPr lang="en-US" smtClean="0"/>
              <a:pPr/>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6BFF6-F453-4F20-A3DE-48C5F7034AB4}" type="slidenum">
              <a:rPr lang="en-US" smtClean="0"/>
              <a:pPr/>
              <a:t>‹#›</a:t>
            </a:fld>
            <a:endParaRPr lang="en-US"/>
          </a:p>
        </p:txBody>
      </p:sp>
    </p:spTree>
    <p:extLst>
      <p:ext uri="{BB962C8B-B14F-4D97-AF65-F5344CB8AC3E}">
        <p14:creationId xmlns="" xmlns:p14="http://schemas.microsoft.com/office/powerpoint/2010/main" val="103633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047DD2-E0A7-4CB4-8EA6-36CF030CF4F2}" type="datetimeFigureOut">
              <a:rPr lang="en-US" smtClean="0"/>
              <a:pPr/>
              <a:t>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6BFF6-F453-4F20-A3DE-48C5F7034AB4}" type="slidenum">
              <a:rPr lang="en-US" smtClean="0"/>
              <a:pPr/>
              <a:t>‹#›</a:t>
            </a:fld>
            <a:endParaRPr lang="en-US"/>
          </a:p>
        </p:txBody>
      </p:sp>
    </p:spTree>
    <p:extLst>
      <p:ext uri="{BB962C8B-B14F-4D97-AF65-F5344CB8AC3E}">
        <p14:creationId xmlns="" xmlns:p14="http://schemas.microsoft.com/office/powerpoint/2010/main" val="3860635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047DD2-E0A7-4CB4-8EA6-36CF030CF4F2}" type="datetimeFigureOut">
              <a:rPr lang="en-US" smtClean="0"/>
              <a:pPr/>
              <a:t>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6BFF6-F453-4F20-A3DE-48C5F7034AB4}" type="slidenum">
              <a:rPr lang="en-US" smtClean="0"/>
              <a:pPr/>
              <a:t>‹#›</a:t>
            </a:fld>
            <a:endParaRPr lang="en-US"/>
          </a:p>
        </p:txBody>
      </p:sp>
    </p:spTree>
    <p:extLst>
      <p:ext uri="{BB962C8B-B14F-4D97-AF65-F5344CB8AC3E}">
        <p14:creationId xmlns="" xmlns:p14="http://schemas.microsoft.com/office/powerpoint/2010/main" val="1385461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47DD2-E0A7-4CB4-8EA6-36CF030CF4F2}" type="datetimeFigureOut">
              <a:rPr lang="en-US" smtClean="0"/>
              <a:pPr/>
              <a:t>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6BFF6-F453-4F20-A3DE-48C5F7034AB4}" type="slidenum">
              <a:rPr lang="en-US" smtClean="0"/>
              <a:pPr/>
              <a:t>‹#›</a:t>
            </a:fld>
            <a:endParaRPr lang="en-US"/>
          </a:p>
        </p:txBody>
      </p:sp>
    </p:spTree>
    <p:extLst>
      <p:ext uri="{BB962C8B-B14F-4D97-AF65-F5344CB8AC3E}">
        <p14:creationId xmlns="" xmlns:p14="http://schemas.microsoft.com/office/powerpoint/2010/main" val="138522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047DD2-E0A7-4CB4-8EA6-36CF030CF4F2}" type="datetimeFigureOut">
              <a:rPr lang="en-US" smtClean="0"/>
              <a:pPr/>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6BFF6-F453-4F20-A3DE-48C5F7034AB4}" type="slidenum">
              <a:rPr lang="en-US" smtClean="0"/>
              <a:pPr/>
              <a:t>‹#›</a:t>
            </a:fld>
            <a:endParaRPr lang="en-US"/>
          </a:p>
        </p:txBody>
      </p:sp>
    </p:spTree>
    <p:extLst>
      <p:ext uri="{BB962C8B-B14F-4D97-AF65-F5344CB8AC3E}">
        <p14:creationId xmlns="" xmlns:p14="http://schemas.microsoft.com/office/powerpoint/2010/main" val="4236291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047DD2-E0A7-4CB4-8EA6-36CF030CF4F2}" type="datetimeFigureOut">
              <a:rPr lang="en-US" smtClean="0"/>
              <a:pPr/>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6BFF6-F453-4F20-A3DE-48C5F7034AB4}" type="slidenum">
              <a:rPr lang="en-US" smtClean="0"/>
              <a:pPr/>
              <a:t>‹#›</a:t>
            </a:fld>
            <a:endParaRPr lang="en-US"/>
          </a:p>
        </p:txBody>
      </p:sp>
    </p:spTree>
    <p:extLst>
      <p:ext uri="{BB962C8B-B14F-4D97-AF65-F5344CB8AC3E}">
        <p14:creationId xmlns="" xmlns:p14="http://schemas.microsoft.com/office/powerpoint/2010/main" val="3997519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47DD2-E0A7-4CB4-8EA6-36CF030CF4F2}" type="datetimeFigureOut">
              <a:rPr lang="en-US" smtClean="0"/>
              <a:pPr/>
              <a:t>1/30/2020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6BFF6-F453-4F20-A3DE-48C5F7034AB4}" type="slidenum">
              <a:rPr lang="en-US" smtClean="0"/>
              <a:pPr/>
              <a:t>‹#›</a:t>
            </a:fld>
            <a:endParaRPr lang="en-US"/>
          </a:p>
        </p:txBody>
      </p:sp>
    </p:spTree>
    <p:extLst>
      <p:ext uri="{BB962C8B-B14F-4D97-AF65-F5344CB8AC3E}">
        <p14:creationId xmlns="" xmlns:p14="http://schemas.microsoft.com/office/powerpoint/2010/main" val="28159198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28600"/>
            <a:ext cx="8229600" cy="1219200"/>
          </a:xfrm>
        </p:spPr>
        <p:txBody>
          <a:bodyPr>
            <a:noAutofit/>
          </a:bodyPr>
          <a:lstStyle/>
          <a:p>
            <a:r>
              <a:rPr lang="en-US" sz="2000" b="1" dirty="0" smtClean="0">
                <a:latin typeface="Times New Roman" pitchFamily="18" charset="0"/>
                <a:cs typeface="Times New Roman" pitchFamily="18" charset="0"/>
              </a:rPr>
              <a:t>A.V.C COLLEGE OF ENGINEERING</a:t>
            </a:r>
            <a:r>
              <a:rPr lang="en-US" sz="2000" b="1" dirty="0">
                <a:latin typeface="Times New Roman" pitchFamily="18" charset="0"/>
                <a:cs typeface="Times New Roman" pitchFamily="18" charset="0"/>
              </a:rPr>
              <a:t/>
            </a:r>
            <a:br>
              <a:rPr lang="en-US" sz="2000" b="1" dirty="0">
                <a:latin typeface="Times New Roman" pitchFamily="18" charset="0"/>
                <a:cs typeface="Times New Roman" pitchFamily="18" charset="0"/>
              </a:rPr>
            </a:br>
            <a:r>
              <a:rPr lang="en-US" sz="2000" b="1" dirty="0" smtClean="0">
                <a:latin typeface="Times New Roman" pitchFamily="18" charset="0"/>
                <a:cs typeface="Times New Roman" pitchFamily="18" charset="0"/>
              </a:rPr>
              <a:t>IT6811 - PROJECT WORK - VIII Semester</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DEPARTMENT OF INFORMATION TECHNOLOGY</a:t>
            </a:r>
            <a:br>
              <a:rPr lang="en-US" sz="2000" b="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12" name="Content Placeholder 4"/>
          <p:cNvSpPr>
            <a:spLocks noGrp="1"/>
          </p:cNvSpPr>
          <p:nvPr>
            <p:ph idx="1"/>
          </p:nvPr>
        </p:nvSpPr>
        <p:spPr>
          <a:xfrm>
            <a:off x="457200" y="3276600"/>
            <a:ext cx="8229600" cy="3124200"/>
          </a:xfrm>
        </p:spPr>
        <p:txBody>
          <a:bodyPr>
            <a:normAutofit fontScale="92500"/>
          </a:bodyPr>
          <a:lstStyle/>
          <a:p>
            <a:pPr algn="ctr">
              <a:buNone/>
            </a:pPr>
            <a:endParaRPr lang="en-US" sz="2400" b="1" dirty="0">
              <a:latin typeface="Times New Roman" pitchFamily="18" charset="0"/>
              <a:cs typeface="Times New Roman" pitchFamily="18" charset="0"/>
            </a:endParaRPr>
          </a:p>
          <a:p>
            <a:pPr algn="ctr">
              <a:buNone/>
            </a:pPr>
            <a:endParaRPr lang="en-US" sz="2400" b="1" dirty="0" smtClean="0">
              <a:latin typeface="Times New Roman" pitchFamily="18" charset="0"/>
              <a:cs typeface="Times New Roman" pitchFamily="18" charset="0"/>
            </a:endParaRPr>
          </a:p>
          <a:p>
            <a:pPr algn="ctr">
              <a:buNone/>
            </a:pPr>
            <a:endParaRPr lang="en-US" sz="2400" b="1" dirty="0" smtClean="0">
              <a:latin typeface="Times New Roman" pitchFamily="18" charset="0"/>
              <a:cs typeface="Times New Roman" pitchFamily="18" charset="0"/>
            </a:endParaRPr>
          </a:p>
          <a:p>
            <a:pPr algn="ctr">
              <a:buNone/>
            </a:pPr>
            <a:endParaRPr lang="en-US" sz="2600" dirty="0" smtClean="0"/>
          </a:p>
          <a:p>
            <a:pPr algn="r">
              <a:buNone/>
            </a:pPr>
            <a:r>
              <a:rPr lang="en-US" sz="2600" dirty="0" smtClean="0">
                <a:latin typeface="Times New Roman" pitchFamily="18" charset="0"/>
                <a:cs typeface="Times New Roman" pitchFamily="18" charset="0"/>
              </a:rPr>
              <a:t>						       Guided by 	</a:t>
            </a:r>
          </a:p>
          <a:p>
            <a:pPr>
              <a:buNone/>
            </a:pPr>
            <a:r>
              <a:rPr lang="en-US" sz="2600" dirty="0" smtClean="0">
                <a:latin typeface="Times New Roman" pitchFamily="18" charset="0"/>
                <a:cs typeface="Times New Roman" pitchFamily="18" charset="0"/>
              </a:rPr>
              <a:t>									</a:t>
            </a:r>
          </a:p>
          <a:p>
            <a:pPr algn="r">
              <a:buNone/>
            </a:pPr>
            <a:r>
              <a:rPr lang="en-US" sz="2600" dirty="0" smtClean="0">
                <a:latin typeface="Times New Roman" pitchFamily="18" charset="0"/>
                <a:cs typeface="Times New Roman" pitchFamily="18" charset="0"/>
              </a:rPr>
              <a:t> 		                                                   Assistant Professor-IT</a:t>
            </a:r>
          </a:p>
        </p:txBody>
      </p:sp>
      <p:pic>
        <p:nvPicPr>
          <p:cNvPr id="6" name="Picture 5" descr="index.jpeg"/>
          <p:cNvPicPr>
            <a:picLocks noChangeAspect="1"/>
          </p:cNvPicPr>
          <p:nvPr/>
        </p:nvPicPr>
        <p:blipFill>
          <a:blip r:embed="rId2"/>
          <a:stretch>
            <a:fillRect/>
          </a:stretch>
        </p:blipFill>
        <p:spPr>
          <a:xfrm>
            <a:off x="4191000" y="1143000"/>
            <a:ext cx="914400" cy="914400"/>
          </a:xfrm>
          <a:prstGeom prst="rect">
            <a:avLst/>
          </a:prstGeom>
        </p:spPr>
      </p:pic>
      <p:sp>
        <p:nvSpPr>
          <p:cNvPr id="5" name="TextBox 4"/>
          <p:cNvSpPr txBox="1"/>
          <p:nvPr/>
        </p:nvSpPr>
        <p:spPr>
          <a:xfrm>
            <a:off x="533400" y="2209800"/>
            <a:ext cx="7924800"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Project  Title :</a:t>
            </a:r>
          </a:p>
          <a:p>
            <a:pPr algn="ctr"/>
            <a:r>
              <a:rPr lang="en-US" b="1" dirty="0" smtClean="0">
                <a:latin typeface="Times New Roman" pitchFamily="18" charset="0"/>
                <a:cs typeface="Times New Roman" pitchFamily="18" charset="0"/>
              </a:rPr>
              <a:t>Multi-container Deployment on IoT Gateways</a:t>
            </a:r>
          </a:p>
        </p:txBody>
      </p:sp>
    </p:spTree>
    <p:extLst>
      <p:ext uri="{BB962C8B-B14F-4D97-AF65-F5344CB8AC3E}">
        <p14:creationId xmlns="" xmlns:p14="http://schemas.microsoft.com/office/powerpoint/2010/main" val="579399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REFERENCES </a:t>
            </a:r>
            <a:endParaRPr lang="en-US" sz="2400" b="1" dirty="0">
              <a:latin typeface="Times New Roman" pitchFamily="18" charset="0"/>
              <a:cs typeface="Times New Roman" pitchFamily="18" charset="0"/>
            </a:endParaRPr>
          </a:p>
        </p:txBody>
      </p:sp>
      <p:sp>
        <p:nvSpPr>
          <p:cNvPr id="4" name="Rectangle 3"/>
          <p:cNvSpPr/>
          <p:nvPr/>
        </p:nvSpPr>
        <p:spPr>
          <a:xfrm>
            <a:off x="685800" y="1905000"/>
            <a:ext cx="7620000" cy="4062651"/>
          </a:xfrm>
          <a:prstGeom prst="rect">
            <a:avLst/>
          </a:prstGeom>
        </p:spPr>
        <p:txBody>
          <a:bodyPr wrap="square">
            <a:spAutoFit/>
          </a:bodyPr>
          <a:lstStyle/>
          <a:p>
            <a:pPr algn="just">
              <a:lnSpc>
                <a:spcPct val="150000"/>
              </a:lnSpc>
              <a:buFont typeface="Arial" pitchFamily="34" charset="0"/>
              <a:buChar char="•"/>
            </a:pPr>
            <a:r>
              <a:rPr lang="en-US" sz="2000" dirty="0" smtClean="0"/>
              <a:t> L. </a:t>
            </a:r>
            <a:r>
              <a:rPr lang="en-US" sz="2000" dirty="0" err="1" smtClean="0"/>
              <a:t>Atzori</a:t>
            </a:r>
            <a:r>
              <a:rPr lang="en-US" sz="2000" dirty="0" smtClean="0"/>
              <a:t>, A. </a:t>
            </a:r>
            <a:r>
              <a:rPr lang="en-US" sz="2000" dirty="0" err="1" smtClean="0"/>
              <a:t>Iera</a:t>
            </a:r>
            <a:r>
              <a:rPr lang="en-US" sz="2000" dirty="0" smtClean="0"/>
              <a:t>, and G. </a:t>
            </a:r>
            <a:r>
              <a:rPr lang="en-US" sz="2000" dirty="0" err="1" smtClean="0"/>
              <a:t>Morabito</a:t>
            </a:r>
            <a:r>
              <a:rPr lang="en-US" sz="2000" dirty="0" smtClean="0"/>
              <a:t>, “The internet of things: A survey,” Computer networks, </a:t>
            </a:r>
            <a:r>
              <a:rPr lang="en-US" sz="2000" dirty="0" smtClean="0">
                <a:latin typeface="Times New Roman" pitchFamily="18" charset="0"/>
                <a:cs typeface="Times New Roman" pitchFamily="18" charset="0"/>
              </a:rPr>
              <a:t>2.</a:t>
            </a: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Improving </a:t>
            </a:r>
            <a:r>
              <a:rPr lang="en-US" sz="2000" dirty="0" err="1" smtClean="0">
                <a:latin typeface="Times New Roman" pitchFamily="18" charset="0"/>
                <a:cs typeface="Times New Roman" pitchFamily="18" charset="0"/>
              </a:rPr>
              <a:t>atm</a:t>
            </a:r>
            <a:r>
              <a:rPr lang="en-US" sz="2000" dirty="0" smtClean="0">
                <a:latin typeface="Times New Roman" pitchFamily="18" charset="0"/>
                <a:cs typeface="Times New Roman" pitchFamily="18" charset="0"/>
              </a:rPr>
              <a:t> security via face </a:t>
            </a:r>
            <a:r>
              <a:rPr lang="en-US" sz="2000" dirty="0" err="1" smtClean="0">
                <a:latin typeface="Times New Roman" pitchFamily="18" charset="0"/>
                <a:cs typeface="Times New Roman" pitchFamily="18" charset="0"/>
              </a:rPr>
              <a:t>recognition,K</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John Peter, </a:t>
            </a:r>
            <a:r>
              <a:rPr lang="en-US" sz="2000" dirty="0" err="1">
                <a:latin typeface="Times New Roman" pitchFamily="18" charset="0"/>
                <a:cs typeface="Times New Roman" pitchFamily="18" charset="0"/>
              </a:rPr>
              <a:t>G.Nagarajan</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G.Gimini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Sahaya</a:t>
            </a:r>
            <a:r>
              <a:rPr lang="en-US" sz="2000" dirty="0">
                <a:latin typeface="Times New Roman" pitchFamily="18" charset="0"/>
                <a:cs typeface="Times New Roman" pitchFamily="18" charset="0"/>
              </a:rPr>
              <a:t> Glory,  </a:t>
            </a:r>
            <a:r>
              <a:rPr lang="en-US" sz="2000" dirty="0" err="1">
                <a:latin typeface="Times New Roman" pitchFamily="18" charset="0"/>
                <a:cs typeface="Times New Roman" pitchFamily="18" charset="0"/>
              </a:rPr>
              <a:t>Sanjana</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Devi.V.V</a:t>
            </a:r>
            <a:endParaRPr lang="en-US" sz="2000" dirty="0" smtClean="0">
              <a:latin typeface="Times New Roman" pitchFamily="18" charset="0"/>
              <a:cs typeface="Times New Roman" pitchFamily="18" charset="0"/>
            </a:endParaRPr>
          </a:p>
          <a:p>
            <a:pPr algn="just">
              <a:lnSpc>
                <a:spcPct val="150000"/>
              </a:lnSpc>
              <a:buFont typeface="Arial" pitchFamily="34" charset="0"/>
              <a:buChar char="•"/>
            </a:pPr>
            <a:r>
              <a:rPr lang="en-US" sz="2000" dirty="0" smtClean="0"/>
              <a:t>“Raspberry Pi.” https://www.raspberrypi.org/. Accessed: January 2017.</a:t>
            </a:r>
          </a:p>
          <a:p>
            <a:pPr algn="just">
              <a:lnSpc>
                <a:spcPct val="150000"/>
              </a:lnSpc>
              <a:buFont typeface="Arial" pitchFamily="34" charset="0"/>
              <a:buChar char="•"/>
            </a:pPr>
            <a:r>
              <a:rPr lang="en-US" sz="2000" dirty="0" smtClean="0"/>
              <a:t>K. </a:t>
            </a:r>
            <a:r>
              <a:rPr lang="en-US" sz="2000" dirty="0" err="1" smtClean="0"/>
              <a:t>Hentschel</a:t>
            </a:r>
            <a:r>
              <a:rPr lang="en-US" sz="2000" dirty="0" smtClean="0"/>
              <a:t>, D. Jacob, J. Singer, and M. Chalmers, “</a:t>
            </a:r>
            <a:r>
              <a:rPr lang="en-US" sz="2000" dirty="0" err="1" smtClean="0"/>
              <a:t>Supersensors</a:t>
            </a:r>
            <a:r>
              <a:rPr lang="en-US" sz="2000" dirty="0" smtClean="0"/>
              <a:t>: Raspberry Pi Devices for Smart Campus Infrastructure,” in Future Internet of Things and Cloud (</a:t>
            </a:r>
            <a:r>
              <a:rPr lang="en-US" sz="2000" dirty="0" err="1" smtClean="0"/>
              <a:t>FiCloud</a:t>
            </a:r>
            <a:r>
              <a:rPr lang="en-US" sz="2000" dirty="0" smtClean="0"/>
              <a:t>), 2016 IEEE 4th International Conference on, pp. 58–62, IEEE, 2016.</a:t>
            </a:r>
            <a:endParaRPr lang="en-US" sz="20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438400"/>
            <a:ext cx="8229600" cy="1143000"/>
          </a:xfrm>
        </p:spPr>
        <p:txBody>
          <a:bodyPr>
            <a:noAutofit/>
          </a:bodyPr>
          <a:lstStyle/>
          <a:p>
            <a:r>
              <a:rPr lang="en-US" sz="7200" dirty="0" smtClean="0"/>
              <a:t>THANK YOU</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400" b="1" dirty="0" smtClean="0">
                <a:latin typeface="Times New Roman" pitchFamily="18" charset="0"/>
                <a:cs typeface="Times New Roman" pitchFamily="18" charset="0"/>
              </a:rPr>
              <a:t>OBJECTIVE</a:t>
            </a:r>
            <a:endParaRPr lang="en-US" sz="2400" b="1" dirty="0">
              <a:latin typeface="Times New Roman" pitchFamily="18" charset="0"/>
              <a:cs typeface="Times New Roman" pitchFamily="18" charset="0"/>
            </a:endParaRPr>
          </a:p>
        </p:txBody>
      </p:sp>
      <p:sp>
        <p:nvSpPr>
          <p:cNvPr id="4" name="Content Placeholder 2"/>
          <p:cNvSpPr txBox="1">
            <a:spLocks noGrp="1"/>
          </p:cNvSpPr>
          <p:nvPr>
            <p:ph idx="1"/>
          </p:nvPr>
        </p:nvSpPr>
        <p:spPr>
          <a:xfrm>
            <a:off x="457200" y="1371600"/>
            <a:ext cx="8229600" cy="4754563"/>
          </a:xfrm>
          <a:prstGeom prst="rect">
            <a:avLst/>
          </a:prstGeom>
        </p:spPr>
        <p:txBody>
          <a:bodyPr>
            <a:noAutofit/>
          </a:bodyPr>
          <a:lstStyle/>
          <a:p>
            <a:pPr algn="just">
              <a:lnSpc>
                <a:spcPct val="150000"/>
              </a:lnSpc>
            </a:pPr>
            <a:r>
              <a:rPr lang="en-US" sz="2000" dirty="0" smtClean="0"/>
              <a:t>To study containerized services to perform common gateway functions like device discovery, data management and cloud integration among others.</a:t>
            </a:r>
          </a:p>
          <a:p>
            <a:pPr algn="just">
              <a:lnSpc>
                <a:spcPct val="150000"/>
              </a:lnSpc>
            </a:pPr>
            <a:r>
              <a:rPr lang="en-US" sz="2000" dirty="0" smtClean="0"/>
              <a:t> To reveal the advantages of having a containerized environment for IoT gateways.</a:t>
            </a:r>
            <a:endParaRPr lang="en-US" sz="2000" dirty="0">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lvl="0"/>
            <a:r>
              <a:rPr lang="en-US" sz="2400" b="1" dirty="0" smtClean="0">
                <a:latin typeface="Times New Roman" pitchFamily="18" charset="0"/>
                <a:cs typeface="Times New Roman" pitchFamily="18" charset="0"/>
              </a:rPr>
              <a:t>INTRODUCTION</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4953000"/>
          </a:xfrm>
        </p:spPr>
        <p:txBody>
          <a:bodyPr>
            <a:noAutofit/>
          </a:bodyPr>
          <a:lstStyle/>
          <a:p>
            <a:pPr algn="just">
              <a:lnSpc>
                <a:spcPct val="150000"/>
              </a:lnSpc>
            </a:pPr>
            <a:r>
              <a:rPr lang="en-US" sz="2000" dirty="0" smtClean="0"/>
              <a:t>Notion of IoT has led to its application to various domains like health-care, autonomous transport, smart cities, among others which leverage the data generated from end devices to gain meaningful insights on the generated data.</a:t>
            </a:r>
          </a:p>
          <a:p>
            <a:pPr algn="just">
              <a:lnSpc>
                <a:spcPct val="150000"/>
              </a:lnSpc>
            </a:pPr>
            <a:r>
              <a:rPr lang="en-US" sz="2000" dirty="0" smtClean="0"/>
              <a:t>We present AGILE, an open-source framework for IoT gateways offering services including device and protocol management, data storage, security and access control. AGILE is designed based on a </a:t>
            </a:r>
            <a:r>
              <a:rPr lang="en-US" sz="2000" dirty="0" err="1" smtClean="0"/>
              <a:t>microservice</a:t>
            </a:r>
            <a:r>
              <a:rPr lang="en-US" sz="2000" dirty="0" smtClean="0"/>
              <a:t> architecture with each of the services above deployed in separate containers. </a:t>
            </a:r>
            <a:endParaRPr lang="en-US" sz="2000" dirty="0">
              <a:latin typeface="Times New Roman" pitchFamily="18" charset="0"/>
              <a:cs typeface="Times New Roman" pitchFamily="18" charset="0"/>
            </a:endParaRPr>
          </a:p>
          <a:p>
            <a:pPr>
              <a:lnSpc>
                <a:spcPct val="150000"/>
              </a:lnSpc>
              <a:spcBef>
                <a:spcPts val="0"/>
              </a:spcBef>
            </a:pPr>
            <a:endParaRPr lang="en-US" sz="2400" dirty="0">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AGILE MODULAR</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828800"/>
            <a:ext cx="8229600" cy="336187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FRAMEWORK</a:t>
            </a:r>
            <a:endParaRPr lang="en-US" dirty="0"/>
          </a:p>
        </p:txBody>
      </p:sp>
      <p:sp>
        <p:nvSpPr>
          <p:cNvPr id="3" name="Content Placeholder 2"/>
          <p:cNvSpPr>
            <a:spLocks noGrp="1"/>
          </p:cNvSpPr>
          <p:nvPr>
            <p:ph idx="1"/>
          </p:nvPr>
        </p:nvSpPr>
        <p:spPr/>
        <p:txBody>
          <a:bodyPr/>
          <a:lstStyle/>
          <a:p>
            <a:r>
              <a:rPr lang="en-US" dirty="0" smtClean="0"/>
              <a:t>The AGILE gateway, which stands for an Adaptive &amp; Modular Gateway for the IoT, was conceived to design and implement a truly modular gateway in terms of hardware and software and to be adaptive to handle various types of devices, networking interfaces, communication protocols, and use cases.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2400" b="1" dirty="0" smtClean="0">
                <a:solidFill>
                  <a:srgbClr val="0000FF"/>
                </a:solidFill>
                <a:latin typeface="Times New Roman" pitchFamily="18" charset="0"/>
                <a:cs typeface="Times New Roman" pitchFamily="18" charset="0"/>
              </a:rPr>
              <a:t>REQUIREMENTS</a:t>
            </a:r>
            <a:endParaRPr lang="en-US" sz="2400" b="1" dirty="0">
              <a:solidFill>
                <a:srgbClr val="0000FF"/>
              </a:solidFill>
              <a:latin typeface="Times New Roman" pitchFamily="18" charset="0"/>
              <a:cs typeface="Times New Roman" pitchFamily="18" charset="0"/>
            </a:endParaRPr>
          </a:p>
        </p:txBody>
      </p:sp>
      <p:sp>
        <p:nvSpPr>
          <p:cNvPr id="4" name="Content Placeholder 2"/>
          <p:cNvSpPr>
            <a:spLocks noGrp="1"/>
          </p:cNvSpPr>
          <p:nvPr>
            <p:ph idx="1"/>
          </p:nvPr>
        </p:nvSpPr>
        <p:spPr>
          <a:xfrm>
            <a:off x="457200" y="1295400"/>
            <a:ext cx="8229600" cy="525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2000" b="1" dirty="0" smtClean="0">
                <a:solidFill>
                  <a:schemeClr val="tx1"/>
                </a:solidFill>
                <a:latin typeface="Times New Roman" pitchFamily="18" charset="0"/>
                <a:cs typeface="Times New Roman" pitchFamily="18" charset="0"/>
              </a:rPr>
              <a:t>Software:	</a:t>
            </a:r>
            <a:r>
              <a:rPr lang="en-US" sz="2000" dirty="0" smtClean="0">
                <a:solidFill>
                  <a:schemeClr val="tx1"/>
                </a:solidFill>
                <a:latin typeface="Times New Roman" pitchFamily="18" charset="0"/>
                <a:cs typeface="Times New Roman" pitchFamily="18" charset="0"/>
              </a:rPr>
              <a:t>					</a:t>
            </a:r>
          </a:p>
          <a:p>
            <a:pPr lvl="1">
              <a:buNone/>
            </a:pPr>
            <a:r>
              <a:rPr lang="en-US" sz="2000" dirty="0" smtClean="0">
                <a:latin typeface="Times New Roman" pitchFamily="18" charset="0"/>
                <a:cs typeface="Times New Roman" pitchFamily="18" charset="0"/>
              </a:rPr>
              <a:t>Languages Used	:python</a:t>
            </a:r>
          </a:p>
          <a:p>
            <a:pPr lvl="1">
              <a:buNone/>
            </a:pPr>
            <a:r>
              <a:rPr lang="fr-FR" sz="2000" dirty="0" smtClean="0">
                <a:latin typeface="Times New Roman" pitchFamily="18" charset="0"/>
                <a:cs typeface="Times New Roman" pitchFamily="18" charset="0"/>
              </a:rPr>
              <a:t>Tools </a:t>
            </a:r>
            <a:r>
              <a:rPr lang="fr-FR" sz="2000" dirty="0" err="1" smtClean="0">
                <a:latin typeface="Times New Roman" pitchFamily="18" charset="0"/>
                <a:cs typeface="Times New Roman" pitchFamily="18" charset="0"/>
              </a:rPr>
              <a:t>Used</a:t>
            </a:r>
            <a:r>
              <a:rPr lang="fr-FR" sz="2000" dirty="0" smtClean="0">
                <a:latin typeface="Times New Roman" pitchFamily="18" charset="0"/>
                <a:cs typeface="Times New Roman" pitchFamily="18" charset="0"/>
              </a:rPr>
              <a:t>		: </a:t>
            </a:r>
            <a:r>
              <a:rPr lang="fr-FR" sz="2000" dirty="0" err="1" smtClean="0">
                <a:latin typeface="Times New Roman" pitchFamily="18" charset="0"/>
                <a:cs typeface="Times New Roman" pitchFamily="18" charset="0"/>
              </a:rPr>
              <a:t>Opencv</a:t>
            </a:r>
            <a:endParaRPr lang="en-US" sz="2000" dirty="0" smtClean="0">
              <a:latin typeface="Times New Roman" pitchFamily="18" charset="0"/>
              <a:cs typeface="Times New Roman" pitchFamily="18" charset="0"/>
            </a:endParaRPr>
          </a:p>
          <a:p>
            <a:pPr lvl="1">
              <a:buNone/>
            </a:pPr>
            <a:r>
              <a:rPr lang="en-US" sz="2000" dirty="0" smtClean="0">
                <a:latin typeface="Times New Roman" pitchFamily="18" charset="0"/>
                <a:cs typeface="Times New Roman" pitchFamily="18" charset="0"/>
              </a:rPr>
              <a:t>Operating System 	:Stretch</a:t>
            </a:r>
          </a:p>
          <a:p>
            <a:pPr lvl="1">
              <a:buNone/>
            </a:pPr>
            <a:r>
              <a:rPr lang="en-US" sz="2000" b="1" dirty="0" smtClean="0">
                <a:solidFill>
                  <a:schemeClr val="tx1"/>
                </a:solidFill>
                <a:latin typeface="Times New Roman" pitchFamily="18" charset="0"/>
                <a:cs typeface="Times New Roman" pitchFamily="18" charset="0"/>
              </a:rPr>
              <a:t>Hardware:</a:t>
            </a:r>
            <a:r>
              <a:rPr lang="en-US" sz="2000" dirty="0" smtClean="0">
                <a:solidFill>
                  <a:schemeClr val="tx1"/>
                </a:solidFill>
                <a:latin typeface="Times New Roman" pitchFamily="18" charset="0"/>
                <a:cs typeface="Times New Roman" pitchFamily="18" charset="0"/>
              </a:rPr>
              <a:t>	</a:t>
            </a:r>
          </a:p>
          <a:p>
            <a:pPr lvl="2" algn="just">
              <a:lnSpc>
                <a:spcPct val="150000"/>
              </a:lnSpc>
            </a:pPr>
            <a:r>
              <a:rPr lang="en-US" sz="2000" dirty="0" smtClean="0">
                <a:latin typeface="Times New Roman" panose="02020603050405020304" pitchFamily="18" charset="0"/>
                <a:cs typeface="Times New Roman" panose="02020603050405020304" pitchFamily="18" charset="0"/>
              </a:rPr>
              <a:t>Raspberry pi 3 </a:t>
            </a:r>
          </a:p>
          <a:p>
            <a:pPr lvl="2" algn="just">
              <a:lnSpc>
                <a:spcPct val="150000"/>
              </a:lnSpc>
            </a:pPr>
            <a:r>
              <a:rPr lang="en-US" sz="2000" dirty="0" smtClean="0"/>
              <a:t>Active/Passive buzzer</a:t>
            </a:r>
            <a:endParaRPr lang="en-US" sz="2000" dirty="0" smtClean="0">
              <a:latin typeface="Times New Roman" panose="02020603050405020304" pitchFamily="18" charset="0"/>
              <a:cs typeface="Times New Roman" panose="02020603050405020304" pitchFamily="18" charset="0"/>
            </a:endParaRPr>
          </a:p>
          <a:p>
            <a:pPr lvl="2" algn="just">
              <a:lnSpc>
                <a:spcPct val="150000"/>
              </a:lnSpc>
            </a:pPr>
            <a:r>
              <a:rPr lang="en-US" sz="2000" dirty="0" smtClean="0"/>
              <a:t>Sound sensor</a:t>
            </a:r>
          </a:p>
          <a:p>
            <a:pPr lvl="2" algn="just">
              <a:lnSpc>
                <a:spcPct val="150000"/>
              </a:lnSpc>
            </a:pPr>
            <a:r>
              <a:rPr lang="en-US" sz="2000" dirty="0" smtClean="0"/>
              <a:t>Flame sensor</a:t>
            </a:r>
          </a:p>
          <a:p>
            <a:pPr lvl="2" algn="just">
              <a:lnSpc>
                <a:spcPct val="150000"/>
              </a:lnSpc>
            </a:pPr>
            <a:r>
              <a:rPr lang="en-US" sz="2000" dirty="0" smtClean="0"/>
              <a:t>Humidity sensor</a:t>
            </a:r>
          </a:p>
          <a:p>
            <a:pPr lvl="2" algn="just">
              <a:lnSpc>
                <a:spcPct val="150000"/>
              </a:lnSpc>
            </a:pPr>
            <a:r>
              <a:rPr lang="en-US" sz="2000" dirty="0" smtClean="0"/>
              <a:t>Laser Emitter</a:t>
            </a: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400" b="1" dirty="0" smtClean="0">
                <a:solidFill>
                  <a:srgbClr val="0000FF"/>
                </a:solidFill>
                <a:latin typeface="Times New Roman" pitchFamily="18" charset="0"/>
                <a:cs typeface="Times New Roman" pitchFamily="18" charset="0"/>
              </a:rPr>
              <a:t>EXISTING</a:t>
            </a:r>
            <a:r>
              <a:rPr lang="en-US" sz="2400" b="1" dirty="0" smtClean="0">
                <a:latin typeface="Times New Roman" pitchFamily="18" charset="0"/>
                <a:cs typeface="Times New Roman" pitchFamily="18" charset="0"/>
              </a:rPr>
              <a:t> </a:t>
            </a:r>
            <a:r>
              <a:rPr lang="en-US" sz="2400" b="1" dirty="0" smtClean="0">
                <a:solidFill>
                  <a:srgbClr val="0000FF"/>
                </a:solidFill>
                <a:latin typeface="Times New Roman" pitchFamily="18" charset="0"/>
                <a:cs typeface="Times New Roman" pitchFamily="18" charset="0"/>
              </a:rPr>
              <a:t>SYSTEM</a:t>
            </a:r>
            <a:endParaRPr lang="en-US" sz="2400" b="1" dirty="0">
              <a:solidFill>
                <a:srgbClr val="0000FF"/>
              </a:solidFill>
              <a:latin typeface="Times New Roman" pitchFamily="18" charset="0"/>
              <a:cs typeface="Times New Roman" pitchFamily="18" charset="0"/>
            </a:endParaRPr>
          </a:p>
        </p:txBody>
      </p:sp>
      <p:sp>
        <p:nvSpPr>
          <p:cNvPr id="4" name="Content Placeholder 2"/>
          <p:cNvSpPr>
            <a:spLocks noGrp="1"/>
          </p:cNvSpPr>
          <p:nvPr>
            <p:ph idx="1"/>
          </p:nvPr>
        </p:nvSpPr>
        <p:spPr>
          <a:xfrm>
            <a:off x="457200" y="1600201"/>
            <a:ext cx="8229600" cy="3809999"/>
          </a:xfrm>
        </p:spPr>
        <p:txBody>
          <a:bodyPr>
            <a:noAutofit/>
          </a:bodyPr>
          <a:lstStyle/>
          <a:p>
            <a:r>
              <a:rPr lang="en-US" sz="2000" dirty="0" smtClean="0"/>
              <a:t>Different solutions for resource constrained WSNs, leveraging tiny virtual machines, have been developed, for example based on Java and Python execution environments, to enable programming of sensor nodes and code mobility.</a:t>
            </a:r>
          </a:p>
          <a:p>
            <a:endParaRPr lang="en-US" sz="2000" dirty="0" smtClean="0"/>
          </a:p>
          <a:p>
            <a:r>
              <a:rPr lang="en-US" sz="2000" dirty="0" smtClean="0"/>
              <a:t> These solutions are strictly dependent on the underlying virtualization environment. This aspect limits the flexibility in application development and potentially implies limiting code dependencies.</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225600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MODULES</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sz="2000" dirty="0" smtClean="0">
              <a:latin typeface="Times New Roman" pitchFamily="18" charset="0"/>
              <a:cs typeface="Times New Roman" pitchFamily="18" charset="0"/>
            </a:endParaRPr>
          </a:p>
          <a:p>
            <a:r>
              <a:rPr lang="en-US" sz="2800" dirty="0" smtClean="0"/>
              <a:t>Protocol Management</a:t>
            </a:r>
          </a:p>
          <a:p>
            <a:r>
              <a:rPr lang="en-US" sz="2800" dirty="0" smtClean="0"/>
              <a:t>Local Data Storage</a:t>
            </a:r>
          </a:p>
          <a:p>
            <a:r>
              <a:rPr lang="en-US" sz="2800" dirty="0" smtClean="0"/>
              <a:t>Gateway Management UI</a:t>
            </a:r>
          </a:p>
          <a:p>
            <a:r>
              <a:rPr lang="en-US" sz="2800" dirty="0" smtClean="0"/>
              <a:t>IoT App Developers UI and SDK</a:t>
            </a:r>
          </a:p>
          <a:p>
            <a:r>
              <a:rPr lang="en-US" sz="2800" dirty="0" smtClean="0"/>
              <a:t>Cloud Enablers</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PLAN FOR FUTURE WORK </a:t>
            </a:r>
            <a:endParaRPr lang="en-US" sz="3200" dirty="0"/>
          </a:p>
        </p:txBody>
      </p:sp>
      <p:sp>
        <p:nvSpPr>
          <p:cNvPr id="3" name="Content Placeholder 2"/>
          <p:cNvSpPr>
            <a:spLocks noGrp="1"/>
          </p:cNvSpPr>
          <p:nvPr>
            <p:ph idx="1"/>
          </p:nvPr>
        </p:nvSpPr>
        <p:spPr/>
        <p:txBody>
          <a:bodyPr/>
          <a:lstStyle/>
          <a:p>
            <a:r>
              <a:rPr lang="en-US" sz="2400" dirty="0" smtClean="0"/>
              <a:t>Address our research towards the evaluation of where accounting for both the impact of multiple containers running on the same device. 	</a:t>
            </a:r>
          </a:p>
          <a:p>
            <a:r>
              <a:rPr lang="en-US" sz="2400" dirty="0" smtClean="0"/>
              <a:t>Further measurements on multiple devices and device architectures to improve our proposed optimization techniques. </a:t>
            </a:r>
          </a:p>
          <a:p>
            <a:r>
              <a:rPr lang="en-US" sz="2400" dirty="0" smtClean="0"/>
              <a:t>We would also investigate optimization of pushing delta updates to the devices while minimizing the build and download times using the current study as a reference. </a:t>
            </a:r>
            <a:endParaRPr lang="en-US" sz="2400" dirty="0" smtClean="0">
              <a:latin typeface="Times New Roman" pitchFamily="18" charset="0"/>
              <a:cs typeface="Times New Roman" pitchFamily="18" charset="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404</TotalTime>
  <Words>417</Words>
  <Application>Microsoft Office PowerPoint</Application>
  <PresentationFormat>On-screen Show (4:3)</PresentationFormat>
  <Paragraphs>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A.V.C COLLEGE OF ENGINEERING IT6811 - PROJECT WORK - VIII Semester DEPARTMENT OF INFORMATION TECHNOLOGY  </vt:lpstr>
      <vt:lpstr>OBJECTIVE</vt:lpstr>
      <vt:lpstr>INTRODUCTION</vt:lpstr>
      <vt:lpstr>OVERVIEW OF AGILE MODULAR</vt:lpstr>
      <vt:lpstr>AGILE FRAMEWORK</vt:lpstr>
      <vt:lpstr>REQUIREMENTS</vt:lpstr>
      <vt:lpstr>EXISTING SYSTEM</vt:lpstr>
      <vt:lpstr>MODULES</vt:lpstr>
      <vt:lpstr>PLAN FOR FUTURE WORK </vt:lpstr>
      <vt:lpstr>REFERENCES </vt:lpstr>
      <vt:lpstr>THANK YOU</vt:lpstr>
    </vt:vector>
  </TitlesOfParts>
  <Company>mca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admin</dc:creator>
  <cp:lastModifiedBy>power</cp:lastModifiedBy>
  <cp:revision>51</cp:revision>
  <dcterms:created xsi:type="dcterms:W3CDTF">2017-03-27T08:21:11Z</dcterms:created>
  <dcterms:modified xsi:type="dcterms:W3CDTF">2020-01-30T17:32:02Z</dcterms:modified>
</cp:coreProperties>
</file>