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70" r:id="rId2"/>
    <p:sldId id="257" r:id="rId3"/>
    <p:sldId id="258" r:id="rId4"/>
    <p:sldId id="273" r:id="rId5"/>
    <p:sldId id="260" r:id="rId6"/>
    <p:sldId id="278" r:id="rId7"/>
    <p:sldId id="284" r:id="rId8"/>
    <p:sldId id="290" r:id="rId9"/>
    <p:sldId id="29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8027" autoAdjust="0"/>
    <p:restoredTop sz="94660"/>
  </p:normalViewPr>
  <p:slideViewPr>
    <p:cSldViewPr>
      <p:cViewPr varScale="1">
        <p:scale>
          <a:sx n="73" d="100"/>
          <a:sy n="73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>
        <c:manualLayout>
          <c:layoutTarget val="inner"/>
          <c:xMode val="edge"/>
          <c:yMode val="edge"/>
          <c:x val="0.12394963910761156"/>
          <c:y val="6.5585875984251973E-2"/>
          <c:w val="0.66894094488189004"/>
          <c:h val="0.54728690944881886"/>
        </c:manualLayout>
      </c:layout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planning</c:v>
                </c:pt>
                <c:pt idx="1">
                  <c:v>designing </c:v>
                </c:pt>
                <c:pt idx="2">
                  <c:v>implementation </c:v>
                </c:pt>
                <c:pt idx="3">
                  <c:v>result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planning</c:v>
                </c:pt>
                <c:pt idx="1">
                  <c:v>designing </c:v>
                </c:pt>
                <c:pt idx="2">
                  <c:v>implementation </c:v>
                </c:pt>
                <c:pt idx="3">
                  <c:v>result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planning</c:v>
                </c:pt>
                <c:pt idx="1">
                  <c:v>designing </c:v>
                </c:pt>
                <c:pt idx="2">
                  <c:v>implementation </c:v>
                </c:pt>
                <c:pt idx="3">
                  <c:v>result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</c:ser>
        <c:dLbls/>
        <c:axId val="70936064"/>
        <c:axId val="70937600"/>
      </c:barChart>
      <c:catAx>
        <c:axId val="70936064"/>
        <c:scaling>
          <c:orientation val="minMax"/>
        </c:scaling>
        <c:axPos val="b"/>
        <c:numFmt formatCode="General" sourceLinked="0"/>
        <c:tickLblPos val="nextTo"/>
        <c:crossAx val="70937600"/>
        <c:crosses val="autoZero"/>
        <c:auto val="1"/>
        <c:lblAlgn val="ctr"/>
        <c:lblOffset val="100"/>
      </c:catAx>
      <c:valAx>
        <c:axId val="70937600"/>
        <c:scaling>
          <c:orientation val="minMax"/>
        </c:scaling>
        <c:axPos val="l"/>
        <c:majorGridlines/>
        <c:numFmt formatCode="General" sourceLinked="1"/>
        <c:tickLblPos val="nextTo"/>
        <c:crossAx val="70936064"/>
        <c:crosses val="autoZero"/>
        <c:crossBetween val="between"/>
      </c:valAx>
    </c:plotArea>
    <c:plotVisOnly val="1"/>
    <c:dispBlanksAs val="gap"/>
  </c:chart>
  <c:txPr>
    <a:bodyPr/>
    <a:lstStyle/>
    <a:p>
      <a:pPr>
        <a:defRPr sz="1800"/>
      </a:pPr>
      <a:endParaRPr lang="en-US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47DD2-E0A7-4CB4-8EA6-36CF030CF4F2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6BFF6-F453-4F20-A3DE-48C5F7034A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15454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47DD2-E0A7-4CB4-8EA6-36CF030CF4F2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6BFF6-F453-4F20-A3DE-48C5F7034A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8260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47DD2-E0A7-4CB4-8EA6-36CF030CF4F2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6BFF6-F453-4F20-A3DE-48C5F7034A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4973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47DD2-E0A7-4CB4-8EA6-36CF030CF4F2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6BFF6-F453-4F20-A3DE-48C5F7034A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40106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47DD2-E0A7-4CB4-8EA6-36CF030CF4F2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6BFF6-F453-4F20-A3DE-48C5F7034A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95525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47DD2-E0A7-4CB4-8EA6-36CF030CF4F2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6BFF6-F453-4F20-A3DE-48C5F7034A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36330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47DD2-E0A7-4CB4-8EA6-36CF030CF4F2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6BFF6-F453-4F20-A3DE-48C5F7034A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0635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47DD2-E0A7-4CB4-8EA6-36CF030CF4F2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6BFF6-F453-4F20-A3DE-48C5F7034A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85461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47DD2-E0A7-4CB4-8EA6-36CF030CF4F2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6BFF6-F453-4F20-A3DE-48C5F7034A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85227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47DD2-E0A7-4CB4-8EA6-36CF030CF4F2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6BFF6-F453-4F20-A3DE-48C5F7034A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36291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47DD2-E0A7-4CB4-8EA6-36CF030CF4F2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6BFF6-F453-4F20-A3DE-48C5F7034A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97519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47DD2-E0A7-4CB4-8EA6-36CF030CF4F2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6BFF6-F453-4F20-A3DE-48C5F7034A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15919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219200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A.V.C COLLEGE OF ENGINEERING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IT6811 - PROJECT WORK - VIII Semester</a:t>
            </a:r>
            <a:br>
              <a:rPr lang="en-US" sz="2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DEPARTMENT OF INFORMATION TECHNOLOGY</a:t>
            </a:r>
            <a:br>
              <a:rPr lang="en-US" sz="2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index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1143000"/>
            <a:ext cx="914400" cy="914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3400" y="2209800"/>
            <a:ext cx="792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Project  Title :</a:t>
            </a: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Evaluating Performance of Containerized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7939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OBJECTIVE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Build Virtual Machines and Containers to enable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understand what it means and the difference between them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use less expensive hardware for doing the same, minimizing the cost and make it a one-time investment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help people understand about the “CLOUD” and Providing a way to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help to view the performance using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cloud.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lvl="0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530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the last years, the disruptive nature of the Internet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of Things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paradigm has revolutionized the smartness of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our surrounding environment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exponential growth in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devices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makes available plenty of resources for computation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storage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sensing and actuation. At the same time, we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are assisting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an increasing spread of relatively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inexpensive general-purpose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boards, such as Raspberry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Pi.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Container-based virtualization can be considered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lightweight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alternative to hypervisor-based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virtualization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Considering the potential benefits introduced by containers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together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with the significant increase of use cases, our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study aims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assess the use of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Docker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containers in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constrained environments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providing a detailed performance analysis.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96197588"/>
              </p:ext>
            </p:extLst>
          </p:nvPr>
        </p:nvGraphicFramePr>
        <p:xfrm>
          <a:off x="381000" y="685800"/>
          <a:ext cx="8305799" cy="6706925"/>
        </p:xfrm>
        <a:graphic>
          <a:graphicData uri="http://schemas.openxmlformats.org/drawingml/2006/table">
            <a:tbl>
              <a:tblPr firstRow="1" firstCol="1" bandRow="1">
                <a:tableStyleId>{35758FB7-9AC5-4552-8A53-C91805E547FA}</a:tableStyleId>
              </a:tblPr>
              <a:tblGrid>
                <a:gridCol w="450218"/>
                <a:gridCol w="1839281"/>
                <a:gridCol w="1839281"/>
                <a:gridCol w="1859850"/>
                <a:gridCol w="2317169"/>
              </a:tblGrid>
              <a:tr h="52346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s.no</a:t>
                      </a:r>
                      <a:endParaRPr lang="en-US" sz="18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402" marR="614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TITLE</a:t>
                      </a:r>
                      <a:endParaRPr lang="en-US" sz="18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402" marR="614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Year</a:t>
                      </a:r>
                      <a:r>
                        <a:rPr lang="en-US" sz="1800" baseline="0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endParaRPr lang="en-US" sz="18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402" marR="614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ADVANTAGE</a:t>
                      </a:r>
                      <a:endParaRPr lang="en-US" sz="18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402" marR="6140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DISADVANTAGE</a:t>
                      </a:r>
                      <a:endParaRPr lang="en-US" sz="18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402" marR="6140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55574">
                <a:tc>
                  <a:txBody>
                    <a:bodyPr/>
                    <a:lstStyle/>
                    <a:p>
                      <a:pPr marL="2286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8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402" marR="614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Hypervisors vs. Lightweight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Virtualization: a Performance Comparison.</a:t>
                      </a: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402" marR="614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2015</a:t>
                      </a:r>
                      <a:endParaRPr lang="en-US" sz="18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402" marR="614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Efficient  deployment of virtualized services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while requiring a reduced overhead with respect to hypervisor-based virtualization technologies</a:t>
                      </a:r>
                    </a:p>
                    <a:p>
                      <a:pPr algn="just"/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402" marR="6140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That paper aims how to use that virtualization techniques used in 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hypervisor</a:t>
                      </a:r>
                      <a:endParaRPr lang="en-US" sz="18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402" marR="6140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0765">
                <a:tc>
                  <a:txBody>
                    <a:bodyPr/>
                    <a:lstStyle/>
                    <a:p>
                      <a:pPr marL="2286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18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402" marR="614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Social virtual objects in the edge cloud</a:t>
                      </a:r>
                      <a:endParaRPr lang="en-US" sz="18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402" marR="614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2015</a:t>
                      </a:r>
                      <a:endParaRPr lang="en-US" sz="18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402" marR="614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Distributed cloud environments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closer to physical devices and able to support delay sensitive</a:t>
                      </a:r>
                    </a:p>
                    <a:p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services such as real-time data analytics</a:t>
                      </a:r>
                      <a:endParaRPr lang="en-US" sz="18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402" marR="6140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No</a:t>
                      </a:r>
                      <a:r>
                        <a:rPr lang="en-US" sz="1800" baseline="0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idea about the </a:t>
                      </a:r>
                      <a:r>
                        <a:rPr lang="en-US" sz="1800" baseline="0" dirty="0" err="1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docker</a:t>
                      </a:r>
                      <a:r>
                        <a:rPr lang="en-US" sz="1800" baseline="0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and containerized data performance analyze</a:t>
                      </a:r>
                      <a:endParaRPr lang="en-US" sz="18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402" marR="6140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533400" y="0"/>
            <a:ext cx="7772400" cy="457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LITERATURE</a:t>
            </a: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SURVEY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649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REQUIREMENTS</a:t>
            </a:r>
            <a:endParaRPr lang="en-US" sz="24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Software:	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</a:p>
          <a:p>
            <a:pPr lvl="1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Languages Used	: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python,php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and html</a:t>
            </a:r>
          </a:p>
          <a:p>
            <a:pPr lvl="1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Operating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System 	: Linux</a:t>
            </a:r>
          </a:p>
          <a:p>
            <a:pPr lvl="1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Web server 		:  Apache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Hardware: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lvl="2" algn="just"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Raspberry pi 3 </a:t>
            </a:r>
          </a:p>
          <a:p>
            <a:pPr lvl="2" algn="just">
              <a:lnSpc>
                <a:spcPct val="150000"/>
              </a:lnSpc>
              <a:buNone/>
            </a:pPr>
            <a:r>
              <a:rPr lang="en-US" sz="1600" dirty="0" smtClean="0"/>
              <a:t>	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EXISTING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SYSTEM</a:t>
            </a:r>
            <a:endParaRPr lang="en-US" sz="24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047999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existing FOSS IAAS cloud systems target enterprise as a primary user, students and developers usually cannot afford to maintain their own cloud and technical knowledge required to maintain is still very high. Raspberry Pi and ARM based devices is a series of little single board computers which is very affordable and caters to all the requirements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2560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MODULES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Analyze the native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raspbian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image performance</a:t>
            </a:r>
          </a:p>
          <a:p>
            <a:pPr algn="just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Docker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and its performance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View the two different performance using Data cloud Platform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PLAN FOR FUTURE WORK 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Project completion ideas month wise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hart 3"/>
          <p:cNvGraphicFramePr/>
          <p:nvPr/>
        </p:nvGraphicFramePr>
        <p:xfrm>
          <a:off x="1295400" y="1905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REFERENCES 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00" y="2551836"/>
            <a:ext cx="76200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1. 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Morabito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J.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Kj¨allman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and M.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Komu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“Hypervisors vs. Lightweight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Virtualization: a Performance Comparison,” in IEEE International Conference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it-IT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000" dirty="0" smtClean="0">
                <a:latin typeface="Times New Roman" pitchFamily="18" charset="0"/>
                <a:cs typeface="Times New Roman" pitchFamily="18" charset="0"/>
              </a:rPr>
              <a:t> I</a:t>
            </a:r>
            <a:r>
              <a:rPr lang="it-IT" sz="2000" dirty="0" smtClean="0">
                <a:latin typeface="Times New Roman" pitchFamily="18" charset="0"/>
                <a:cs typeface="Times New Roman" pitchFamily="18" charset="0"/>
              </a:rPr>
              <a:t>. Farris, R. Girau, L. Militano, M. Nitti, L. Atzori, A. Iera, </a:t>
            </a:r>
            <a:r>
              <a:rPr lang="it-IT" sz="20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Morabito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“Social virtual objects in the edge cloud,” IEEE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Cloud </a:t>
            </a:r>
            <a:r>
              <a:rPr lang="nl-NL" sz="2000" dirty="0" smtClean="0">
                <a:latin typeface="Times New Roman" pitchFamily="18" charset="0"/>
                <a:cs typeface="Times New Roman" pitchFamily="18" charset="0"/>
              </a:rPr>
              <a:t>Computing</a:t>
            </a:r>
            <a:r>
              <a:rPr lang="nl-NL" sz="2000" dirty="0" smtClean="0">
                <a:latin typeface="Times New Roman" pitchFamily="18" charset="0"/>
                <a:cs typeface="Times New Roman" pitchFamily="18" charset="0"/>
              </a:rPr>
              <a:t>, vol. 2, no. 6, pp. 20–28, 2015.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</TotalTime>
  <Words>460</Words>
  <Application>Microsoft Office PowerPoint</Application>
  <PresentationFormat>On-screen Show (4:3)</PresentationFormat>
  <Paragraphs>51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A.V.C COLLEGE OF ENGINEERING IT6811 - PROJECT WORK - VIII Semester DEPARTMENT OF INFORMATION TECHNOLOGY  </vt:lpstr>
      <vt:lpstr>OBJECTIVE</vt:lpstr>
      <vt:lpstr>INTRODUCTION</vt:lpstr>
      <vt:lpstr>Slide 4</vt:lpstr>
      <vt:lpstr>REQUIREMENTS</vt:lpstr>
      <vt:lpstr>EXISTING SYSTEM</vt:lpstr>
      <vt:lpstr>MODULES</vt:lpstr>
      <vt:lpstr>PLAN FOR FUTURE WORK </vt:lpstr>
      <vt:lpstr>REFERENCES </vt:lpstr>
    </vt:vector>
  </TitlesOfParts>
  <Company>mca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admin</dc:creator>
  <cp:lastModifiedBy>power</cp:lastModifiedBy>
  <cp:revision>60</cp:revision>
  <dcterms:created xsi:type="dcterms:W3CDTF">2017-03-27T08:21:11Z</dcterms:created>
  <dcterms:modified xsi:type="dcterms:W3CDTF">2020-03-02T03:18:18Z</dcterms:modified>
</cp:coreProperties>
</file>