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9" r:id="rId7"/>
    <p:sldId id="265"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A2A342-3939-40F0-8C56-EF212EA89DCA}"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2990822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2A342-3939-40F0-8C56-EF212EA89DCA}"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2532612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2A342-3939-40F0-8C56-EF212EA89DCA}"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4190212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2A342-3939-40F0-8C56-EF212EA89DCA}"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196483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A2A342-3939-40F0-8C56-EF212EA89DCA}"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3439057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A2A342-3939-40F0-8C56-EF212EA89DCA}"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2323186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A2A342-3939-40F0-8C56-EF212EA89DCA}" type="datetimeFigureOut">
              <a:rPr lang="en-US" smtClean="0"/>
              <a:t>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1280137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A2A342-3939-40F0-8C56-EF212EA89DCA}" type="datetimeFigureOut">
              <a:rPr lang="en-US" smtClean="0"/>
              <a:t>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2742708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2A342-3939-40F0-8C56-EF212EA89DCA}" type="datetimeFigureOut">
              <a:rPr lang="en-US" smtClean="0"/>
              <a:t>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1226146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2A342-3939-40F0-8C56-EF212EA89DCA}"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211069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2A342-3939-40F0-8C56-EF212EA89DCA}"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3695487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2A342-3939-40F0-8C56-EF212EA89DCA}" type="datetimeFigureOut">
              <a:rPr lang="en-US" smtClean="0"/>
              <a:t>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6C6E25-ECD1-4969-9759-64D82484ECFE}" type="slidenum">
              <a:rPr lang="en-US" smtClean="0"/>
              <a:t>‹#›</a:t>
            </a:fld>
            <a:endParaRPr lang="en-US"/>
          </a:p>
        </p:txBody>
      </p:sp>
    </p:spTree>
    <p:extLst>
      <p:ext uri="{BB962C8B-B14F-4D97-AF65-F5344CB8AC3E}">
        <p14:creationId xmlns:p14="http://schemas.microsoft.com/office/powerpoint/2010/main" val="938397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7487" y="1920853"/>
            <a:ext cx="9144000" cy="2387600"/>
          </a:xfrm>
        </p:spPr>
        <p:txBody>
          <a:bodyPr>
            <a:normAutofit/>
          </a:bodyPr>
          <a:lstStyle/>
          <a:p>
            <a:r>
              <a:rPr lang="en-US" sz="3200" b="1" dirty="0" smtClean="0">
                <a:latin typeface="Times New Roman" panose="02020603050405020304" pitchFamily="18" charset="0"/>
                <a:cs typeface="Times New Roman" panose="02020603050405020304" pitchFamily="18" charset="0"/>
              </a:rPr>
              <a:t>SHUTTLING OF METRO TRAIN BETWEEN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STATIONS</a:t>
            </a:r>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1712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3600" b="1" dirty="0" smtClean="0">
                <a:latin typeface="Times New Roman" panose="02020603050405020304" pitchFamily="18" charset="0"/>
                <a:cs typeface="Times New Roman" panose="02020603050405020304" pitchFamily="18" charset="0"/>
              </a:rPr>
              <a:t>ABSTRACT</a:t>
            </a:r>
            <a:r>
              <a:rPr lang="en-US" sz="3600" dirty="0" smtClean="0">
                <a:latin typeface="Times New Roman" panose="02020603050405020304" pitchFamily="18" charset="0"/>
                <a:cs typeface="Times New Roman" panose="02020603050405020304" pitchFamily="18" charset="0"/>
              </a:rPr>
              <a:t>:</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project is designed to demonstrate the technology used in metro train movement which are used in most of the developed countries. This train is equipped with a controller, that enables the automatic running of the train from one station to another.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proposed system is an autonomous train and it eliminates the need of any driver. Thus, any human error is ruled out. In this project microcontroller </a:t>
            </a:r>
            <a:r>
              <a:rPr lang="en-US" sz="2000" dirty="0" smtClean="0">
                <a:latin typeface="Times New Roman" panose="02020603050405020304" pitchFamily="18" charset="0"/>
                <a:cs typeface="Times New Roman" panose="02020603050405020304" pitchFamily="18" charset="0"/>
              </a:rPr>
              <a:t>from Arduino </a:t>
            </a:r>
            <a:r>
              <a:rPr lang="en-US" sz="2000" dirty="0">
                <a:latin typeface="Times New Roman" panose="02020603050405020304" pitchFamily="18" charset="0"/>
                <a:cs typeface="Times New Roman" panose="02020603050405020304" pitchFamily="18" charset="0"/>
              </a:rPr>
              <a:t>family has been used as CPU. Whenever the train arrives at the station it stops automatically, as sensed by an IR sensor. Then the door is opens automatically so that the passengers can go inside the train</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938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Continued…..,</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5032375"/>
          </a:xfrm>
        </p:spPr>
        <p:txBody>
          <a:bodyPr>
            <a:normAutofit fontScale="92500" lnSpcReduction="10000"/>
          </a:bodyPr>
          <a:lstStyle/>
          <a:p>
            <a:pPr algn="just">
              <a:lnSpc>
                <a:spcPct val="150000"/>
              </a:lnSpc>
            </a:pPr>
            <a:r>
              <a:rPr lang="en-US" sz="2200" dirty="0" smtClean="0">
                <a:latin typeface="Times New Roman" panose="02020603050405020304" pitchFamily="18" charset="0"/>
                <a:cs typeface="Times New Roman" panose="02020603050405020304" pitchFamily="18" charset="0"/>
              </a:rPr>
              <a:t> The door then closes after a prescribed time set in the controller by the program. It is also equipped with a passenger counting section, which counts the number of passengers leaving and entering the train. The door closes when it reaches maximum occupancy level irrespective of time allotted for the door to remain open. </a:t>
            </a:r>
          </a:p>
          <a:p>
            <a:pPr algn="just">
              <a:lnSpc>
                <a:spcPct val="150000"/>
              </a:lnSpc>
            </a:pPr>
            <a:r>
              <a:rPr lang="en-US" sz="2200" dirty="0" smtClean="0">
                <a:latin typeface="Times New Roman" panose="02020603050405020304" pitchFamily="18" charset="0"/>
                <a:cs typeface="Times New Roman" panose="02020603050405020304" pitchFamily="18" charset="0"/>
              </a:rPr>
              <a:t>The passenger counts are displayed on a seven segment display interfaced to the microcontroller. The movement of the train is controlled by a motor driver IC interfaced to the microcontroller. The train incorporates a buzzer to alert the passengers before closing the door and also warn them before staring. As the train reaches the destination the process repeats thus achieving the desired operation. Further the project can be enhanced by making this system more advanced by displaying the status of the train over an LCD screen for the convenience of the passengers. The status of the train consists of the parameters like, expected arrival and departure time etc.</a:t>
            </a:r>
          </a:p>
          <a:p>
            <a:endParaRPr lang="en-US" dirty="0"/>
          </a:p>
        </p:txBody>
      </p:sp>
    </p:spTree>
    <p:extLst>
      <p:ext uri="{BB962C8B-B14F-4D97-AF65-F5344CB8AC3E}">
        <p14:creationId xmlns:p14="http://schemas.microsoft.com/office/powerpoint/2010/main" val="4267923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Block Diagram:</a:t>
            </a:r>
            <a:endParaRPr lang="en-US" sz="3200" b="1" dirty="0">
              <a:latin typeface="Times New Roman" panose="02020603050405020304" pitchFamily="18" charset="0"/>
              <a:cs typeface="Times New Roman" panose="02020603050405020304" pitchFamily="18" charset="0"/>
            </a:endParaRPr>
          </a:p>
        </p:txBody>
      </p:sp>
      <p:grpSp>
        <p:nvGrpSpPr>
          <p:cNvPr id="3" name="Group 2"/>
          <p:cNvGrpSpPr/>
          <p:nvPr/>
        </p:nvGrpSpPr>
        <p:grpSpPr>
          <a:xfrm>
            <a:off x="3544128" y="1842705"/>
            <a:ext cx="6769674" cy="4206875"/>
            <a:chOff x="3544128" y="1842705"/>
            <a:chExt cx="6769674" cy="4206875"/>
          </a:xfrm>
        </p:grpSpPr>
        <p:cxnSp>
          <p:nvCxnSpPr>
            <p:cNvPr id="6" name="Straight Connector 5"/>
            <p:cNvCxnSpPr>
              <a:cxnSpLocks noChangeShapeType="1"/>
            </p:cNvCxnSpPr>
            <p:nvPr/>
          </p:nvCxnSpPr>
          <p:spPr bwMode="auto">
            <a:xfrm>
              <a:off x="8450138" y="3236628"/>
              <a:ext cx="0" cy="1250950"/>
            </a:xfrm>
            <a:prstGeom prst="line">
              <a:avLst/>
            </a:prstGeom>
            <a:noFill/>
            <a:ln w="6350">
              <a:solidFill>
                <a:schemeClr val="tx1">
                  <a:lumMod val="100000"/>
                  <a:lumOff val="0"/>
                </a:schemeClr>
              </a:solidFill>
              <a:miter lim="800000"/>
              <a:headEnd/>
              <a:tailEnd/>
            </a:ln>
            <a:extLst>
              <a:ext uri="{909E8E84-426E-40DD-AFC4-6F175D3DCCD1}">
                <a14:hiddenFill xmlns:a14="http://schemas.microsoft.com/office/drawing/2010/main">
                  <a:noFill/>
                </a14:hiddenFill>
              </a:ext>
            </a:extLst>
          </p:spPr>
        </p:cxnSp>
        <p:sp>
          <p:nvSpPr>
            <p:cNvPr id="7" name="Right Arrow 6"/>
            <p:cNvSpPr>
              <a:spLocks noChangeArrowheads="1"/>
            </p:cNvSpPr>
            <p:nvPr/>
          </p:nvSpPr>
          <p:spPr bwMode="auto">
            <a:xfrm>
              <a:off x="7767513" y="3645568"/>
              <a:ext cx="695325" cy="200025"/>
            </a:xfrm>
            <a:prstGeom prst="rightArrow">
              <a:avLst>
                <a:gd name="adj1" fmla="val 50000"/>
                <a:gd name="adj2" fmla="val 50002"/>
              </a:avLst>
            </a:prstGeom>
            <a:solidFill>
              <a:srgbClr val="FF0000"/>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endParaRPr lang="en-US"/>
            </a:p>
          </p:txBody>
        </p:sp>
        <p:sp>
          <p:nvSpPr>
            <p:cNvPr id="8" name="Rectangle 7"/>
            <p:cNvSpPr>
              <a:spLocks noChangeArrowheads="1"/>
            </p:cNvSpPr>
            <p:nvPr/>
          </p:nvSpPr>
          <p:spPr bwMode="auto">
            <a:xfrm>
              <a:off x="8422833" y="4487578"/>
              <a:ext cx="56515" cy="66040"/>
            </a:xfrm>
            <a:prstGeom prst="rect">
              <a:avLst/>
            </a:prstGeom>
            <a:solidFill>
              <a:schemeClr val="accent1">
                <a:lumMod val="100000"/>
                <a:lumOff val="0"/>
              </a:schemeClr>
            </a:solidFill>
            <a:ln w="12700">
              <a:solidFill>
                <a:schemeClr val="accent1">
                  <a:lumMod val="50000"/>
                  <a:lumOff val="0"/>
                </a:schemeClr>
              </a:solidFill>
              <a:miter lim="800000"/>
              <a:headEnd/>
              <a:tailEnd/>
            </a:ln>
          </p:spPr>
          <p:txBody>
            <a:bodyPr rot="0" vert="horz" wrap="square" lIns="91440" tIns="45720" rIns="91440" bIns="45720" anchor="ctr" anchorCtr="0" upright="1">
              <a:noAutofit/>
            </a:bodyPr>
            <a:lstStyle/>
            <a:p>
              <a:endParaRPr lang="en-US"/>
            </a:p>
          </p:txBody>
        </p:sp>
        <p:sp>
          <p:nvSpPr>
            <p:cNvPr id="9" name="Rectangle 8"/>
            <p:cNvSpPr>
              <a:spLocks noChangeArrowheads="1"/>
            </p:cNvSpPr>
            <p:nvPr/>
          </p:nvSpPr>
          <p:spPr bwMode="auto">
            <a:xfrm>
              <a:off x="8436168" y="3209323"/>
              <a:ext cx="56515" cy="66040"/>
            </a:xfrm>
            <a:prstGeom prst="rect">
              <a:avLst/>
            </a:prstGeom>
            <a:solidFill>
              <a:schemeClr val="accent1">
                <a:lumMod val="100000"/>
                <a:lumOff val="0"/>
              </a:schemeClr>
            </a:solidFill>
            <a:ln w="12700">
              <a:solidFill>
                <a:schemeClr val="accent1">
                  <a:lumMod val="50000"/>
                  <a:lumOff val="0"/>
                </a:schemeClr>
              </a:solidFill>
              <a:miter lim="800000"/>
              <a:headEnd/>
              <a:tailEnd/>
            </a:ln>
          </p:spPr>
          <p:txBody>
            <a:bodyPr rot="0" vert="horz" wrap="square" lIns="91440" tIns="45720" rIns="91440" bIns="45720" anchor="ctr" anchorCtr="0" upright="1">
              <a:noAutofit/>
            </a:bodyPr>
            <a:lstStyle/>
            <a:p>
              <a:endParaRPr lang="en-US"/>
            </a:p>
          </p:txBody>
        </p:sp>
        <p:sp>
          <p:nvSpPr>
            <p:cNvPr id="11" name="Right Arrow 10"/>
            <p:cNvSpPr>
              <a:spLocks noChangeArrowheads="1"/>
            </p:cNvSpPr>
            <p:nvPr/>
          </p:nvSpPr>
          <p:spPr bwMode="auto">
            <a:xfrm>
              <a:off x="8450138" y="3671373"/>
              <a:ext cx="358140" cy="149225"/>
            </a:xfrm>
            <a:prstGeom prst="rightArrow">
              <a:avLst>
                <a:gd name="adj1" fmla="val 50000"/>
                <a:gd name="adj2" fmla="val 50000"/>
              </a:avLst>
            </a:prstGeom>
            <a:solidFill>
              <a:srgbClr val="FF0000"/>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endParaRPr lang="en-US"/>
            </a:p>
          </p:txBody>
        </p:sp>
        <p:sp>
          <p:nvSpPr>
            <p:cNvPr id="12" name="Rounded Rectangle 1"/>
            <p:cNvSpPr>
              <a:spLocks noChangeArrowheads="1"/>
            </p:cNvSpPr>
            <p:nvPr/>
          </p:nvSpPr>
          <p:spPr bwMode="auto">
            <a:xfrm>
              <a:off x="5431666" y="2753930"/>
              <a:ext cx="2314575" cy="3295650"/>
            </a:xfrm>
            <a:prstGeom prst="roundRect">
              <a:avLst>
                <a:gd name="adj" fmla="val 16667"/>
              </a:avLst>
            </a:prstGeom>
            <a:solidFill>
              <a:srgbClr val="00B050"/>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GB" altLang="en-US" sz="1400" b="1" dirty="0" smtClean="0">
                  <a:latin typeface="Times New Roman" panose="02020603050405020304" pitchFamily="18" charset="0"/>
                  <a:cs typeface="Times New Roman" panose="02020603050405020304" pitchFamily="18" charset="0"/>
                </a:rPr>
                <a:t>Arduino Uno</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5431666" y="3261930"/>
              <a:ext cx="304800" cy="2333625"/>
            </a:xfrm>
            <a:prstGeom prst="rect">
              <a:avLst/>
            </a:prstGeom>
            <a:solidFill>
              <a:srgbClr val="943634"/>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GB" altLang="en-US" sz="1600" b="1" dirty="0" smtClean="0">
                  <a:latin typeface="Times New Roman" panose="02020603050405020304" pitchFamily="18" charset="0"/>
                  <a:cs typeface="Times New Roman" panose="02020603050405020304" pitchFamily="18" charset="0"/>
                </a:rPr>
                <a:t>GPIO</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4"/>
            <p:cNvSpPr>
              <a:spLocks noChangeArrowheads="1"/>
            </p:cNvSpPr>
            <p:nvPr/>
          </p:nvSpPr>
          <p:spPr bwMode="auto">
            <a:xfrm>
              <a:off x="7425566" y="3179379"/>
              <a:ext cx="314325" cy="2416175"/>
            </a:xfrm>
            <a:prstGeom prst="rect">
              <a:avLst/>
            </a:prstGeom>
            <a:solidFill>
              <a:srgbClr val="4BACC6"/>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GPIO</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16" name="Rounded Rectangle 6"/>
            <p:cNvSpPr>
              <a:spLocks noChangeArrowheads="1"/>
            </p:cNvSpPr>
            <p:nvPr/>
          </p:nvSpPr>
          <p:spPr bwMode="auto">
            <a:xfrm>
              <a:off x="3572703" y="3007930"/>
              <a:ext cx="1457325" cy="600075"/>
            </a:xfrm>
            <a:prstGeom prst="roundRect">
              <a:avLst>
                <a:gd name="adj" fmla="val 16667"/>
              </a:avLst>
            </a:prstGeom>
            <a:solidFill>
              <a:srgbClr val="943634"/>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GB" altLang="en-US" sz="1200" b="1" dirty="0" smtClean="0">
                  <a:latin typeface="Times New Roman" panose="02020603050405020304" pitchFamily="18" charset="0"/>
                  <a:ea typeface="Calibri" panose="020F0502020204030204" pitchFamily="34" charset="0"/>
                  <a:cs typeface="Times New Roman" panose="02020603050405020304" pitchFamily="18" charset="0"/>
                </a:rPr>
                <a:t>IR</a:t>
              </a:r>
              <a:r>
                <a:rPr kumimoji="0" lang="en-GB" altLang="en-US" sz="1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Sensor</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ounded Rectangle 7"/>
            <p:cNvSpPr>
              <a:spLocks noChangeArrowheads="1"/>
            </p:cNvSpPr>
            <p:nvPr/>
          </p:nvSpPr>
          <p:spPr bwMode="auto">
            <a:xfrm>
              <a:off x="3544128" y="3717543"/>
              <a:ext cx="1457325" cy="600075"/>
            </a:xfrm>
            <a:prstGeom prst="roundRect">
              <a:avLst>
                <a:gd name="adj" fmla="val 16667"/>
              </a:avLst>
            </a:prstGeom>
            <a:solidFill>
              <a:srgbClr val="943634"/>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GB" altLang="en-US" sz="1200" b="1" dirty="0" smtClean="0">
                  <a:latin typeface="Times New Roman" panose="02020603050405020304" pitchFamily="18" charset="0"/>
                  <a:cs typeface="Times New Roman" panose="02020603050405020304" pitchFamily="18" charset="0"/>
                </a:rPr>
                <a:t>Signal </a:t>
              </a:r>
              <a:r>
                <a:rPr lang="en-GB" altLang="en-US" sz="1200" b="1" dirty="0" err="1" smtClean="0">
                  <a:latin typeface="Times New Roman" panose="02020603050405020304" pitchFamily="18" charset="0"/>
                  <a:cs typeface="Times New Roman" panose="02020603050405020304" pitchFamily="18" charset="0"/>
                </a:rPr>
                <a:t>Led's</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ounded Rectangle 8"/>
            <p:cNvSpPr>
              <a:spLocks noChangeArrowheads="1"/>
            </p:cNvSpPr>
            <p:nvPr/>
          </p:nvSpPr>
          <p:spPr bwMode="auto">
            <a:xfrm>
              <a:off x="3544128" y="4516055"/>
              <a:ext cx="1457325" cy="600075"/>
            </a:xfrm>
            <a:prstGeom prst="roundRect">
              <a:avLst>
                <a:gd name="adj" fmla="val 16667"/>
              </a:avLst>
            </a:prstGeom>
            <a:solidFill>
              <a:srgbClr val="943634"/>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GB" altLang="en-US" sz="1200" b="1" dirty="0" smtClean="0">
                  <a:latin typeface="Times New Roman" panose="02020603050405020304" pitchFamily="18" charset="0"/>
                  <a:cs typeface="Times New Roman" panose="02020603050405020304" pitchFamily="18" charset="0"/>
                </a:rPr>
                <a:t>LCD Display</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ounded Rectangle 10"/>
            <p:cNvSpPr>
              <a:spLocks noChangeArrowheads="1"/>
            </p:cNvSpPr>
            <p:nvPr/>
          </p:nvSpPr>
          <p:spPr bwMode="auto">
            <a:xfrm>
              <a:off x="8800341" y="3540148"/>
              <a:ext cx="1143000" cy="414337"/>
            </a:xfrm>
            <a:prstGeom prst="roundRect">
              <a:avLst>
                <a:gd name="adj" fmla="val 16667"/>
              </a:avLst>
            </a:prstGeom>
            <a:solidFill>
              <a:srgbClr val="4BACC6"/>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Motor</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20"/>
            <p:cNvSpPr>
              <a:spLocks noChangeArrowheads="1"/>
            </p:cNvSpPr>
            <p:nvPr/>
          </p:nvSpPr>
          <p:spPr bwMode="auto">
            <a:xfrm>
              <a:off x="8401878" y="4596163"/>
              <a:ext cx="57150" cy="66675"/>
            </a:xfrm>
            <a:prstGeom prst="rect">
              <a:avLst/>
            </a:prstGeom>
            <a:solidFill>
              <a:schemeClr val="accent1">
                <a:lumMod val="100000"/>
                <a:lumOff val="0"/>
              </a:schemeClr>
            </a:solidFill>
            <a:ln w="12700">
              <a:solidFill>
                <a:schemeClr val="accent1">
                  <a:lumMod val="50000"/>
                  <a:lumOff val="0"/>
                </a:schemeClr>
              </a:solidFill>
              <a:miter lim="800000"/>
              <a:headEnd/>
              <a:tailEnd/>
            </a:ln>
          </p:spPr>
          <p:txBody>
            <a:bodyPr rot="0" vert="horz" wrap="square" lIns="91440" tIns="45720" rIns="91440" bIns="45720" anchor="ctr" anchorCtr="0" upright="1">
              <a:noAutofit/>
            </a:bodyPr>
            <a:lstStyle/>
            <a:p>
              <a:endParaRPr lang="en-US"/>
            </a:p>
          </p:txBody>
        </p:sp>
        <p:sp>
          <p:nvSpPr>
            <p:cNvPr id="22" name="Right Arrow 21"/>
            <p:cNvSpPr>
              <a:spLocks noChangeArrowheads="1"/>
            </p:cNvSpPr>
            <p:nvPr/>
          </p:nvSpPr>
          <p:spPr bwMode="auto">
            <a:xfrm>
              <a:off x="5027964" y="3250916"/>
              <a:ext cx="427990" cy="180975"/>
            </a:xfrm>
            <a:prstGeom prst="rightArrow">
              <a:avLst>
                <a:gd name="adj1" fmla="val 50000"/>
                <a:gd name="adj2" fmla="val 49926"/>
              </a:avLst>
            </a:prstGeom>
            <a:solidFill>
              <a:srgbClr val="FF0000"/>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endParaRPr lang="en-US"/>
            </a:p>
          </p:txBody>
        </p:sp>
        <p:sp>
          <p:nvSpPr>
            <p:cNvPr id="23" name="Right Arrow 22"/>
            <p:cNvSpPr>
              <a:spLocks noChangeArrowheads="1"/>
            </p:cNvSpPr>
            <p:nvPr/>
          </p:nvSpPr>
          <p:spPr bwMode="auto">
            <a:xfrm rot="10800000">
              <a:off x="5008279" y="3939891"/>
              <a:ext cx="428625" cy="180975"/>
            </a:xfrm>
            <a:prstGeom prst="rightArrow">
              <a:avLst>
                <a:gd name="adj1" fmla="val 50000"/>
                <a:gd name="adj2" fmla="val 50000"/>
              </a:avLst>
            </a:prstGeom>
            <a:solidFill>
              <a:srgbClr val="FF0000"/>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endParaRPr lang="en-US"/>
            </a:p>
          </p:txBody>
        </p:sp>
        <p:sp>
          <p:nvSpPr>
            <p:cNvPr id="24" name="Right Arrow 23"/>
            <p:cNvSpPr>
              <a:spLocks noChangeArrowheads="1"/>
            </p:cNvSpPr>
            <p:nvPr/>
          </p:nvSpPr>
          <p:spPr bwMode="auto">
            <a:xfrm rot="10800000">
              <a:off x="5015899" y="4759041"/>
              <a:ext cx="428625" cy="180975"/>
            </a:xfrm>
            <a:prstGeom prst="rightArrow">
              <a:avLst>
                <a:gd name="adj1" fmla="val 50000"/>
                <a:gd name="adj2" fmla="val 50000"/>
              </a:avLst>
            </a:prstGeom>
            <a:solidFill>
              <a:srgbClr val="FF0000"/>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endParaRPr lang="en-US"/>
            </a:p>
          </p:txBody>
        </p:sp>
        <p:sp>
          <p:nvSpPr>
            <p:cNvPr id="25" name="Rectangle 28"/>
            <p:cNvSpPr>
              <a:spLocks noChangeArrowheads="1"/>
            </p:cNvSpPr>
            <p:nvPr/>
          </p:nvSpPr>
          <p:spPr bwMode="auto">
            <a:xfrm>
              <a:off x="6084128" y="5757480"/>
              <a:ext cx="1076325" cy="285750"/>
            </a:xfrm>
            <a:prstGeom prst="rect">
              <a:avLst/>
            </a:prstGeom>
            <a:solidFill>
              <a:srgbClr val="4BACC6"/>
            </a:solidFill>
            <a:ln w="127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 W M</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26" name="Rounded Rectangle 39"/>
            <p:cNvSpPr>
              <a:spLocks noChangeArrowheads="1"/>
            </p:cNvSpPr>
            <p:nvPr/>
          </p:nvSpPr>
          <p:spPr bwMode="auto">
            <a:xfrm>
              <a:off x="5776153" y="1842705"/>
              <a:ext cx="1457325" cy="600075"/>
            </a:xfrm>
            <a:prstGeom prst="roundRect">
              <a:avLst>
                <a:gd name="adj" fmla="val 16667"/>
              </a:avLst>
            </a:prstGeom>
            <a:solidFill>
              <a:srgbClr val="00B0F0"/>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Power Supply</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27" name="Down Arrow 26"/>
            <p:cNvSpPr>
              <a:spLocks noChangeArrowheads="1"/>
            </p:cNvSpPr>
            <p:nvPr/>
          </p:nvSpPr>
          <p:spPr bwMode="auto">
            <a:xfrm>
              <a:off x="6395277" y="2474922"/>
              <a:ext cx="219075" cy="295275"/>
            </a:xfrm>
            <a:prstGeom prst="downArrow">
              <a:avLst>
                <a:gd name="adj1" fmla="val 50000"/>
                <a:gd name="adj2" fmla="val 50001"/>
              </a:avLst>
            </a:prstGeom>
            <a:solidFill>
              <a:srgbClr val="FF0000"/>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endParaRPr lang="en-US"/>
            </a:p>
          </p:txBody>
        </p:sp>
        <p:sp>
          <p:nvSpPr>
            <p:cNvPr id="30" name="Rounded Rectangle 6"/>
            <p:cNvSpPr>
              <a:spLocks noChangeArrowheads="1"/>
            </p:cNvSpPr>
            <p:nvPr/>
          </p:nvSpPr>
          <p:spPr bwMode="auto">
            <a:xfrm>
              <a:off x="8856477" y="3996088"/>
              <a:ext cx="1457325" cy="600075"/>
            </a:xfrm>
            <a:prstGeom prst="roundRect">
              <a:avLst>
                <a:gd name="adj" fmla="val 16667"/>
              </a:avLst>
            </a:prstGeom>
            <a:solidFill>
              <a:srgbClr val="943634"/>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GB" altLang="en-US" sz="1200" b="1" dirty="0" smtClean="0">
                  <a:latin typeface="Times New Roman" panose="02020603050405020304" pitchFamily="18" charset="0"/>
                  <a:ea typeface="Calibri" panose="020F0502020204030204" pitchFamily="34" charset="0"/>
                  <a:cs typeface="Times New Roman" panose="02020603050405020304" pitchFamily="18" charset="0"/>
                </a:rPr>
                <a:t>IR</a:t>
              </a:r>
              <a:r>
                <a:rPr kumimoji="0" lang="en-GB" altLang="en-US" sz="1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Sensor</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ight Arrow 30"/>
            <p:cNvSpPr>
              <a:spLocks noChangeArrowheads="1"/>
            </p:cNvSpPr>
            <p:nvPr/>
          </p:nvSpPr>
          <p:spPr bwMode="auto">
            <a:xfrm rot="10800000">
              <a:off x="8431042" y="4214174"/>
              <a:ext cx="427990" cy="180975"/>
            </a:xfrm>
            <a:prstGeom prst="rightArrow">
              <a:avLst>
                <a:gd name="adj1" fmla="val 50000"/>
                <a:gd name="adj2" fmla="val 49926"/>
              </a:avLst>
            </a:prstGeom>
            <a:solidFill>
              <a:srgbClr val="FF0000"/>
            </a:solidFill>
            <a:ln w="12700">
              <a:solidFill>
                <a:schemeClr val="tx1">
                  <a:lumMod val="100000"/>
                  <a:lumOff val="0"/>
                </a:schemeClr>
              </a:solidFill>
              <a:miter lim="800000"/>
              <a:headEnd/>
              <a:tailEnd/>
            </a:ln>
          </p:spPr>
          <p:txBody>
            <a:bodyPr rot="0" vert="horz" wrap="square" lIns="91440" tIns="45720" rIns="91440" bIns="45720" anchor="ctr" anchorCtr="0" upright="1">
              <a:noAutofit/>
            </a:bodyPr>
            <a:lstStyle/>
            <a:p>
              <a:endParaRPr lang="en-US"/>
            </a:p>
          </p:txBody>
        </p:sp>
      </p:grpSp>
    </p:spTree>
    <p:extLst>
      <p:ext uri="{BB962C8B-B14F-4D97-AF65-F5344CB8AC3E}">
        <p14:creationId xmlns:p14="http://schemas.microsoft.com/office/powerpoint/2010/main" val="2173692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Block Diagram Explanation: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US" sz="1800" dirty="0">
                <a:latin typeface="Times New Roman" panose="02020603050405020304" pitchFamily="18" charset="0"/>
                <a:cs typeface="Times New Roman" panose="02020603050405020304" pitchFamily="18" charset="0"/>
              </a:rPr>
              <a:t>This proposed framework is a self-ruling train and it disposes of the need of any driver. In this way, any human blunder is precluded. In this task microcontroller from Arduino family has been utilized as CPU. At whatever point the train lands at the station it stops naturally, as detected by an IR sensor. At that point the entryway is opens consequently with the goal that the travelers can go inside the train.</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8362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09129"/>
          </a:xfrm>
        </p:spPr>
        <p:txBody>
          <a:bodyPr/>
          <a:lstStyle/>
          <a:p>
            <a:r>
              <a:rPr lang="en-US" sz="3200" b="1" dirty="0" smtClean="0">
                <a:latin typeface="Times New Roman" panose="02020603050405020304" pitchFamily="18" charset="0"/>
                <a:cs typeface="Times New Roman" panose="02020603050405020304" pitchFamily="18" charset="0"/>
              </a:rPr>
              <a:t>Circuit Diagram:</a:t>
            </a:r>
            <a:endParaRPr lang="en-US" sz="3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159" y="1506828"/>
            <a:ext cx="9553519" cy="4941557"/>
          </a:xfrm>
          <a:prstGeom prst="rect">
            <a:avLst/>
          </a:prstGeom>
        </p:spPr>
      </p:pic>
    </p:spTree>
    <p:extLst>
      <p:ext uri="{BB962C8B-B14F-4D97-AF65-F5344CB8AC3E}">
        <p14:creationId xmlns:p14="http://schemas.microsoft.com/office/powerpoint/2010/main" val="4143007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Times New Roman" pitchFamily="18" charset="0"/>
                <a:cs typeface="Times New Roman" pitchFamily="18" charset="0"/>
              </a:rPr>
              <a:t>Circuit </a:t>
            </a:r>
            <a:r>
              <a:rPr lang="en-US" sz="3600" b="1" dirty="0">
                <a:latin typeface="Times New Roman" pitchFamily="18" charset="0"/>
                <a:cs typeface="Times New Roman" pitchFamily="18" charset="0"/>
              </a:rPr>
              <a:t>Diagram Explanation</a:t>
            </a:r>
            <a:r>
              <a:rPr lang="en-US" sz="3600" spc="-1" dirty="0">
                <a:latin typeface="Arial"/>
              </a:rPr>
              <a:t/>
            </a:r>
            <a:br>
              <a:rPr lang="en-US" sz="3600" spc="-1" dirty="0">
                <a:latin typeface="Arial"/>
              </a:rPr>
            </a:br>
            <a:endParaRPr lang="en-US" dirty="0"/>
          </a:p>
        </p:txBody>
      </p:sp>
      <p:sp>
        <p:nvSpPr>
          <p:cNvPr id="3" name="Content Placeholder 2"/>
          <p:cNvSpPr>
            <a:spLocks noGrp="1"/>
          </p:cNvSpPr>
          <p:nvPr>
            <p:ph idx="1"/>
          </p:nvPr>
        </p:nvSpPr>
        <p:spPr/>
        <p:txBody>
          <a:bodyPr>
            <a:normAutofit/>
          </a:bodyPr>
          <a:lstStyle/>
          <a:p>
            <a:pPr marL="1371600">
              <a:lnSpc>
                <a:spcPct val="150000"/>
              </a:lnSpc>
              <a:spcBef>
                <a:spcPts val="1417"/>
              </a:spcBef>
              <a:buClr>
                <a:srgbClr val="000000"/>
              </a:buClr>
              <a:buSzPct val="45000"/>
              <a:buFont typeface="Wingdings" charset="2"/>
              <a:buChar char=""/>
            </a:pPr>
            <a:r>
              <a:rPr lang="en-US" sz="2000" spc="-1" dirty="0" smtClean="0">
                <a:latin typeface="Times New Roman" panose="02020603050405020304" pitchFamily="18" charset="0"/>
                <a:cs typeface="Times New Roman" panose="02020603050405020304" pitchFamily="18" charset="0"/>
              </a:rPr>
              <a:t>The two IR Sensors are connected to digital input port of Arduino to detect station entry as well as identify people entry and automated door access.</a:t>
            </a:r>
          </a:p>
          <a:p>
            <a:pPr marL="1371600">
              <a:lnSpc>
                <a:spcPct val="150000"/>
              </a:lnSpc>
              <a:spcBef>
                <a:spcPts val="1417"/>
              </a:spcBef>
              <a:buClr>
                <a:srgbClr val="000000"/>
              </a:buClr>
              <a:buSzPct val="45000"/>
              <a:buFont typeface="Wingdings" charset="2"/>
              <a:buChar char=""/>
            </a:pPr>
            <a:r>
              <a:rPr lang="en-US" sz="2000" spc="-1" dirty="0" smtClean="0">
                <a:latin typeface="Times New Roman" panose="02020603050405020304" pitchFamily="18" charset="0"/>
                <a:cs typeface="Times New Roman" panose="02020603050405020304" pitchFamily="18" charset="0"/>
              </a:rPr>
              <a:t>The LCD Display is used to showing the necessary information to the passengers</a:t>
            </a:r>
          </a:p>
          <a:p>
            <a:pPr marL="1371600">
              <a:lnSpc>
                <a:spcPct val="150000"/>
              </a:lnSpc>
              <a:spcBef>
                <a:spcPts val="1417"/>
              </a:spcBef>
              <a:buClr>
                <a:srgbClr val="000000"/>
              </a:buClr>
              <a:buSzPct val="45000"/>
              <a:buFont typeface="Wingdings" charset="2"/>
              <a:buChar char=""/>
            </a:pPr>
            <a:r>
              <a:rPr lang="en-US" sz="2000" spc="-1" dirty="0" smtClean="0">
                <a:latin typeface="Times New Roman" panose="02020603050405020304" pitchFamily="18" charset="0"/>
                <a:cs typeface="Times New Roman" panose="02020603050405020304" pitchFamily="18" charset="0"/>
              </a:rPr>
              <a:t>The relay module is used to turn DC Motor open close.</a:t>
            </a:r>
            <a:endParaRPr lang="en-US" sz="2000" spc="-1" dirty="0">
              <a:latin typeface="Times New Roman" panose="02020603050405020304" pitchFamily="18" charset="0"/>
              <a:cs typeface="Times New Roman" panose="02020603050405020304" pitchFamily="18" charset="0"/>
            </a:endParaRPr>
          </a:p>
          <a:p>
            <a:pPr marL="1143000" indent="0">
              <a:lnSpc>
                <a:spcPct val="150000"/>
              </a:lnSpc>
              <a:spcBef>
                <a:spcPts val="1417"/>
              </a:spcBef>
              <a:buClr>
                <a:srgbClr val="000000"/>
              </a:buClr>
              <a:buSzPct val="45000"/>
              <a:buNone/>
            </a:pPr>
            <a:endParaRPr lang="en-US" sz="2000" spc="-1" dirty="0">
              <a:latin typeface="Arial"/>
            </a:endParaRPr>
          </a:p>
          <a:p>
            <a:endParaRPr lang="en-US" dirty="0"/>
          </a:p>
        </p:txBody>
      </p:sp>
    </p:spTree>
    <p:extLst>
      <p:ext uri="{BB962C8B-B14F-4D97-AF65-F5344CB8AC3E}">
        <p14:creationId xmlns:p14="http://schemas.microsoft.com/office/powerpoint/2010/main" val="3589803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anose="02020603050405020304" pitchFamily="18" charset="0"/>
                <a:cs typeface="Times New Roman" panose="02020603050405020304" pitchFamily="18" charset="0"/>
              </a:rPr>
              <a:t>Advantages: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Reduced Man Power</a:t>
            </a:r>
          </a:p>
          <a:p>
            <a:pPr algn="just">
              <a:lnSpc>
                <a:spcPct val="150000"/>
              </a:lnSpc>
            </a:pPr>
            <a:r>
              <a:rPr lang="en-US" sz="2000" smtClean="0">
                <a:latin typeface="Times New Roman" panose="02020603050405020304" pitchFamily="18" charset="0"/>
                <a:cs typeface="Times New Roman" panose="02020603050405020304" pitchFamily="18" charset="0"/>
              </a:rPr>
              <a:t>Efficient automation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5745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anose="02020603050405020304" pitchFamily="18" charset="0"/>
                <a:cs typeface="Times New Roman" panose="02020603050405020304" pitchFamily="18" charset="0"/>
              </a:rPr>
              <a:t>Applications: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Transport applications</a:t>
            </a:r>
          </a:p>
          <a:p>
            <a:pPr algn="just">
              <a:lnSpc>
                <a:spcPct val="150000"/>
              </a:lnSpc>
            </a:pPr>
            <a:r>
              <a:rPr lang="en-US" sz="2000" dirty="0" smtClean="0">
                <a:latin typeface="Times New Roman" panose="02020603050405020304" pitchFamily="18" charset="0"/>
                <a:cs typeface="Times New Roman" panose="02020603050405020304" pitchFamily="18" charset="0"/>
              </a:rPr>
              <a:t>Autonomous vehicle applications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997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475</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SHUTTLING OF METRO TRAIN BETWEEN  STATIONS </vt:lpstr>
      <vt:lpstr> ABSTRACT: </vt:lpstr>
      <vt:lpstr>Continued…..,</vt:lpstr>
      <vt:lpstr>Block Diagram:</vt:lpstr>
      <vt:lpstr>Block Diagram Explanation:</vt:lpstr>
      <vt:lpstr>Circuit Diagram:</vt:lpstr>
      <vt:lpstr>Circuit Diagram Explanation </vt:lpstr>
      <vt:lpstr>Advantages:</vt:lpstr>
      <vt:lpstr>Applications: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SHUTTLING OF METRO TRAIN BETWEEN  STATIONS</dc:title>
  <dc:creator>Embedded</dc:creator>
  <cp:lastModifiedBy>Embedded</cp:lastModifiedBy>
  <cp:revision>7</cp:revision>
  <dcterms:created xsi:type="dcterms:W3CDTF">2020-01-01T06:54:00Z</dcterms:created>
  <dcterms:modified xsi:type="dcterms:W3CDTF">2020-01-07T09:33:48Z</dcterms:modified>
</cp:coreProperties>
</file>