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59"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99082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53261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4190212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96483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2A342-3939-40F0-8C56-EF212EA89DCA}"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343905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A2A342-3939-40F0-8C56-EF212EA89DCA}"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32318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A2A342-3939-40F0-8C56-EF212EA89DCA}" type="datetimeFigureOut">
              <a:rPr lang="en-US" smtClean="0"/>
              <a:t>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28013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2A342-3939-40F0-8C56-EF212EA89DCA}" type="datetimeFigureOut">
              <a:rPr lang="en-US" smtClean="0"/>
              <a:t>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74270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2A342-3939-40F0-8C56-EF212EA89DCA}" type="datetimeFigureOut">
              <a:rPr lang="en-US" smtClean="0"/>
              <a:t>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22614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2A342-3939-40F0-8C56-EF212EA89DCA}"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11069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2A342-3939-40F0-8C56-EF212EA89DCA}"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369548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2A342-3939-40F0-8C56-EF212EA89DCA}" type="datetimeFigureOut">
              <a:rPr lang="en-US" smtClean="0"/>
              <a:t>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C6E25-ECD1-4969-9759-64D82484ECFE}" type="slidenum">
              <a:rPr lang="en-US" smtClean="0"/>
              <a:t>‹#›</a:t>
            </a:fld>
            <a:endParaRPr lang="en-US"/>
          </a:p>
        </p:txBody>
      </p:sp>
    </p:spTree>
    <p:extLst>
      <p:ext uri="{BB962C8B-B14F-4D97-AF65-F5344CB8AC3E}">
        <p14:creationId xmlns:p14="http://schemas.microsoft.com/office/powerpoint/2010/main" val="938397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7487" y="1920853"/>
            <a:ext cx="9144000" cy="2387600"/>
          </a:xfrm>
        </p:spPr>
        <p:txBody>
          <a:bodyPr>
            <a:normAutofit/>
          </a:bodyPr>
          <a:lstStyle/>
          <a:p>
            <a:r>
              <a:rPr lang="en-US" sz="3200" b="1" dirty="0" smtClean="0">
                <a:latin typeface="Times New Roman" panose="02020603050405020304" pitchFamily="18" charset="0"/>
                <a:cs typeface="Times New Roman" panose="02020603050405020304" pitchFamily="18" charset="0"/>
              </a:rPr>
              <a:t>SHUTTLING OF METRO TRAIN BETWEEN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STATIONS</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712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Applications: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Transport applications</a:t>
            </a:r>
          </a:p>
          <a:p>
            <a:pPr algn="just">
              <a:lnSpc>
                <a:spcPct val="150000"/>
              </a:lnSpc>
            </a:pPr>
            <a:r>
              <a:rPr lang="en-US" sz="2000" dirty="0" smtClean="0">
                <a:latin typeface="Times New Roman" panose="02020603050405020304" pitchFamily="18" charset="0"/>
                <a:cs typeface="Times New Roman" panose="02020603050405020304" pitchFamily="18" charset="0"/>
              </a:rPr>
              <a:t>Autonomous vehicle applications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99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latin typeface="Times New Roman" panose="02020603050405020304" pitchFamily="18" charset="0"/>
                <a:cs typeface="Times New Roman" panose="02020603050405020304" pitchFamily="18" charset="0"/>
              </a:rPr>
              <a:t>ABSTRACT</a:t>
            </a:r>
            <a:r>
              <a:rPr lang="en-US" sz="3600" dirty="0" smtClean="0">
                <a:latin typeface="Times New Roman" panose="02020603050405020304" pitchFamily="18" charset="0"/>
                <a:cs typeface="Times New Roman" panose="02020603050405020304" pitchFamily="18" charset="0"/>
              </a:rPr>
              <a:t>:</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smtClean="0"/>
              <a:t>This </a:t>
            </a:r>
            <a:r>
              <a:rPr lang="en-US" sz="2000" dirty="0"/>
              <a:t>project is designed to demonstrate the technology used in metro train movement which are used in most of the developed countries. This train is equipped with a controller, that enables the automatic running of the train from one station to another. </a:t>
            </a:r>
            <a:endParaRPr lang="en-US" sz="2000" dirty="0" smtClean="0"/>
          </a:p>
          <a:p>
            <a:pPr algn="just">
              <a:lnSpc>
                <a:spcPct val="150000"/>
              </a:lnSpc>
            </a:pPr>
            <a:r>
              <a:rPr lang="en-US" sz="2000" dirty="0" smtClean="0"/>
              <a:t>This </a:t>
            </a:r>
            <a:r>
              <a:rPr lang="en-US" sz="2000" dirty="0"/>
              <a:t>proposed system is an autonomous train and it eliminates the need of any driver. Thus, any human error is ruled out. In this project microcontroller </a:t>
            </a:r>
            <a:r>
              <a:rPr lang="en-US" sz="2000" dirty="0" smtClean="0"/>
              <a:t>from Arduino </a:t>
            </a:r>
            <a:r>
              <a:rPr lang="en-US" sz="2000" dirty="0"/>
              <a:t>family has been used as CPU. Whenever the train arrives at the station it stops automatically, as sensed by an IR sensor. Then the door is opens automatically so that the passengers can go inside the train</a:t>
            </a:r>
            <a:r>
              <a:rPr lang="en-US" sz="2000" dirty="0" smtClean="0"/>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93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Continued…..,</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 The door then closes after a prescribed time set in the controller by the program. It is also equipped with a passenger counting section, which counts the number of passengers leaving and entering the train. The door closes when it reaches maximum occupancy level irrespective of time allotted for the door to remain open. </a:t>
            </a:r>
          </a:p>
          <a:p>
            <a:pPr algn="just">
              <a:lnSpc>
                <a:spcPct val="150000"/>
              </a:lnSpc>
            </a:pPr>
            <a:r>
              <a:rPr lang="en-US" sz="2200" dirty="0" smtClean="0">
                <a:latin typeface="Times New Roman" panose="02020603050405020304" pitchFamily="18" charset="0"/>
                <a:cs typeface="Times New Roman" panose="02020603050405020304" pitchFamily="18" charset="0"/>
              </a:rPr>
              <a:t>The passenger counts are displayed on a seven segment display interfaced to the microcontroller. The movement of the train is controlled by a motor driver IC interfaced to the microcontroller. The train incorporates a buzzer to alert the passengers before closing the door and also warn them before staring. As the train reaches the destination the process repeats thus achieving the desired operation. Further the project can be enhanced by making this system more advanced by displaying the status of the train over an LCD screen for the convenience of the passengers. The status of the train consists of the parameters like, expected arrival and departure time etc.</a:t>
            </a:r>
          </a:p>
          <a:p>
            <a:endParaRPr lang="en-US" dirty="0"/>
          </a:p>
        </p:txBody>
      </p:sp>
    </p:spTree>
    <p:extLst>
      <p:ext uri="{BB962C8B-B14F-4D97-AF65-F5344CB8AC3E}">
        <p14:creationId xmlns:p14="http://schemas.microsoft.com/office/powerpoint/2010/main" val="426792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EXISTING SYSTEM</a:t>
            </a:r>
          </a:p>
        </p:txBody>
      </p:sp>
      <p:sp>
        <p:nvSpPr>
          <p:cNvPr id="3" name="Content Placeholder 2"/>
          <p:cNvSpPr>
            <a:spLocks noGrp="1"/>
          </p:cNvSpPr>
          <p:nvPr>
            <p:ph idx="1"/>
          </p:nvPr>
        </p:nvSpPr>
        <p:spPr/>
        <p:txBody>
          <a:bodyPr>
            <a:normAutofit/>
          </a:bodyPr>
          <a:lstStyle/>
          <a:p>
            <a:pPr lvl="0" algn="just">
              <a:lnSpc>
                <a:spcPct val="150000"/>
              </a:lnSpc>
            </a:pPr>
            <a:r>
              <a:rPr lang="en-US" sz="1800" dirty="0" smtClean="0">
                <a:latin typeface="Times New Roman" panose="02020603050405020304" pitchFamily="18" charset="0"/>
                <a:cs typeface="Times New Roman" panose="02020603050405020304" pitchFamily="18" charset="0"/>
              </a:rPr>
              <a:t>There is no automatic system to track the train entry and automatic door automation</a:t>
            </a:r>
          </a:p>
          <a:p>
            <a:pPr lvl="0" algn="just">
              <a:lnSpc>
                <a:spcPct val="150000"/>
              </a:lnSpc>
            </a:pPr>
            <a:r>
              <a:rPr lang="en-US" sz="1800" dirty="0" smtClean="0">
                <a:latin typeface="Times New Roman" panose="02020603050405020304" pitchFamily="18" charset="0"/>
                <a:cs typeface="Times New Roman" panose="02020603050405020304" pitchFamily="18" charset="0"/>
              </a:rPr>
              <a:t>Manual workers need to track the train</a:t>
            </a:r>
          </a:p>
          <a:p>
            <a:pPr lvl="0" algn="just">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362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52400"/>
            <a:ext cx="6447501" cy="990600"/>
          </a:xfrm>
        </p:spPr>
        <p:txBody>
          <a:bodyPr>
            <a:normAutofit/>
          </a:bodyPr>
          <a:lstStyle/>
          <a:p>
            <a:r>
              <a:rPr lang="en-US" sz="3200" b="1" dirty="0">
                <a:latin typeface="Times New Roman" pitchFamily="18" charset="0"/>
                <a:cs typeface="Times New Roman" pitchFamily="18" charset="0"/>
              </a:rPr>
              <a:t>PROPOSED SYSTEM </a:t>
            </a:r>
          </a:p>
        </p:txBody>
      </p:sp>
      <p:sp>
        <p:nvSpPr>
          <p:cNvPr id="3" name="Content Placeholder 2"/>
          <p:cNvSpPr>
            <a:spLocks noGrp="1"/>
          </p:cNvSpPr>
          <p:nvPr>
            <p:ph idx="1"/>
          </p:nvPr>
        </p:nvSpPr>
        <p:spPr>
          <a:xfrm>
            <a:off x="1455313" y="1143000"/>
            <a:ext cx="8857087" cy="5105400"/>
          </a:xfrm>
        </p:spPr>
        <p:txBody>
          <a:bodyPr>
            <a:noAutofit/>
          </a:bodyPr>
          <a:lstStyle/>
          <a:p>
            <a:pPr lvl="0" algn="just">
              <a:lnSpc>
                <a:spcPct val="150000"/>
              </a:lnSpc>
            </a:pPr>
            <a:r>
              <a:rPr lang="en-US" sz="1800" dirty="0" smtClean="0">
                <a:latin typeface="Times New Roman" panose="02020603050405020304" pitchFamily="18" charset="0"/>
                <a:cs typeface="Times New Roman" panose="02020603050405020304" pitchFamily="18" charset="0"/>
              </a:rPr>
              <a:t>Automatic system to detect entry and exit of train and also the door will be opened as well as the counting of passenger using sensors</a:t>
            </a:r>
            <a:endParaRPr lang="en-US" sz="1800" dirty="0">
              <a:latin typeface="Times New Roman" panose="02020603050405020304" pitchFamily="18" charset="0"/>
              <a:cs typeface="Times New Roman" panose="02020603050405020304" pitchFamily="18" charset="0"/>
            </a:endParaRPr>
          </a:p>
          <a:p>
            <a:pPr lvl="0" algn="just">
              <a:lnSpc>
                <a:spcPct val="150000"/>
              </a:lnSpc>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584374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cxnSp>
        <p:nvCxnSpPr>
          <p:cNvPr id="6" name="Straight Connector 5"/>
          <p:cNvCxnSpPr>
            <a:cxnSpLocks noChangeShapeType="1"/>
          </p:cNvCxnSpPr>
          <p:nvPr/>
        </p:nvCxnSpPr>
        <p:spPr bwMode="auto">
          <a:xfrm>
            <a:off x="8772110" y="3120718"/>
            <a:ext cx="0" cy="1250950"/>
          </a:xfrm>
          <a:prstGeom prst="line">
            <a:avLst/>
          </a:prstGeom>
          <a:noFill/>
          <a:ln w="6350">
            <a:solidFill>
              <a:schemeClr val="tx1">
                <a:lumMod val="100000"/>
                <a:lumOff val="0"/>
              </a:schemeClr>
            </a:solidFill>
            <a:miter lim="800000"/>
            <a:headEnd/>
            <a:tailEnd/>
          </a:ln>
          <a:extLst>
            <a:ext uri="{909E8E84-426E-40DD-AFC4-6F175D3DCCD1}">
              <a14:hiddenFill xmlns:a14="http://schemas.microsoft.com/office/drawing/2010/main">
                <a:noFill/>
              </a14:hiddenFill>
            </a:ext>
          </a:extLst>
        </p:spPr>
      </p:cxnSp>
      <p:sp>
        <p:nvSpPr>
          <p:cNvPr id="7" name="Right Arrow 6"/>
          <p:cNvSpPr>
            <a:spLocks noChangeArrowheads="1"/>
          </p:cNvSpPr>
          <p:nvPr/>
        </p:nvSpPr>
        <p:spPr bwMode="auto">
          <a:xfrm>
            <a:off x="8089485" y="3529658"/>
            <a:ext cx="695325" cy="200025"/>
          </a:xfrm>
          <a:prstGeom prst="rightArrow">
            <a:avLst>
              <a:gd name="adj1" fmla="val 50000"/>
              <a:gd name="adj2" fmla="val 50002"/>
            </a:avLst>
          </a:prstGeom>
          <a:solidFill>
            <a:srgbClr val="FF0000"/>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8" name="Rectangle 7"/>
          <p:cNvSpPr>
            <a:spLocks noChangeArrowheads="1"/>
          </p:cNvSpPr>
          <p:nvPr/>
        </p:nvSpPr>
        <p:spPr bwMode="auto">
          <a:xfrm>
            <a:off x="8744805" y="4371668"/>
            <a:ext cx="56515" cy="66040"/>
          </a:xfrm>
          <a:prstGeom prst="rect">
            <a:avLst/>
          </a:prstGeom>
          <a:solidFill>
            <a:schemeClr val="accent1">
              <a:lumMod val="100000"/>
              <a:lumOff val="0"/>
            </a:schemeClr>
          </a:solidFill>
          <a:ln w="12700">
            <a:solidFill>
              <a:schemeClr val="accent1">
                <a:lumMod val="5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9" name="Rectangle 8"/>
          <p:cNvSpPr>
            <a:spLocks noChangeArrowheads="1"/>
          </p:cNvSpPr>
          <p:nvPr/>
        </p:nvSpPr>
        <p:spPr bwMode="auto">
          <a:xfrm>
            <a:off x="8758140" y="3093413"/>
            <a:ext cx="56515" cy="66040"/>
          </a:xfrm>
          <a:prstGeom prst="rect">
            <a:avLst/>
          </a:prstGeom>
          <a:solidFill>
            <a:schemeClr val="accent1">
              <a:lumMod val="100000"/>
              <a:lumOff val="0"/>
            </a:schemeClr>
          </a:solidFill>
          <a:ln w="12700">
            <a:solidFill>
              <a:schemeClr val="accent1">
                <a:lumMod val="5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11" name="Right Arrow 10"/>
          <p:cNvSpPr>
            <a:spLocks noChangeArrowheads="1"/>
          </p:cNvSpPr>
          <p:nvPr/>
        </p:nvSpPr>
        <p:spPr bwMode="auto">
          <a:xfrm>
            <a:off x="8772110" y="3555463"/>
            <a:ext cx="358140" cy="149225"/>
          </a:xfrm>
          <a:prstGeom prst="rightArrow">
            <a:avLst>
              <a:gd name="adj1" fmla="val 50000"/>
              <a:gd name="adj2" fmla="val 50000"/>
            </a:avLst>
          </a:prstGeom>
          <a:solidFill>
            <a:srgbClr val="FF0000"/>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12" name="Rounded Rectangle 1"/>
          <p:cNvSpPr>
            <a:spLocks noChangeArrowheads="1"/>
          </p:cNvSpPr>
          <p:nvPr/>
        </p:nvSpPr>
        <p:spPr bwMode="auto">
          <a:xfrm>
            <a:off x="5753638" y="2638020"/>
            <a:ext cx="2314575" cy="3295650"/>
          </a:xfrm>
          <a:prstGeom prst="roundRect">
            <a:avLst>
              <a:gd name="adj" fmla="val 16667"/>
            </a:avLst>
          </a:prstGeom>
          <a:solidFill>
            <a:srgbClr val="00B050"/>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400" b="1" dirty="0" smtClean="0">
                <a:latin typeface="Times New Roman" panose="02020603050405020304" pitchFamily="18" charset="0"/>
                <a:cs typeface="Times New Roman" panose="02020603050405020304" pitchFamily="18" charset="0"/>
              </a:rPr>
              <a:t>Arduino Uno</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5753638" y="3146020"/>
            <a:ext cx="304800" cy="2333625"/>
          </a:xfrm>
          <a:prstGeom prst="rect">
            <a:avLst/>
          </a:prstGeom>
          <a:solidFill>
            <a:srgbClr val="943634"/>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600" b="1" dirty="0" smtClean="0">
                <a:latin typeface="Times New Roman" panose="02020603050405020304" pitchFamily="18" charset="0"/>
                <a:cs typeface="Times New Roman" panose="02020603050405020304" pitchFamily="18" charset="0"/>
              </a:rPr>
              <a:t>GPIO</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4"/>
          <p:cNvSpPr>
            <a:spLocks noChangeArrowheads="1"/>
          </p:cNvSpPr>
          <p:nvPr/>
        </p:nvSpPr>
        <p:spPr bwMode="auto">
          <a:xfrm>
            <a:off x="7747538" y="3063469"/>
            <a:ext cx="314325" cy="2416175"/>
          </a:xfrm>
          <a:prstGeom prst="rect">
            <a:avLst/>
          </a:prstGeom>
          <a:solidFill>
            <a:srgbClr val="4BACC6"/>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GPIO</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ounded Rectangle 6"/>
          <p:cNvSpPr>
            <a:spLocks noChangeArrowheads="1"/>
          </p:cNvSpPr>
          <p:nvPr/>
        </p:nvSpPr>
        <p:spPr bwMode="auto">
          <a:xfrm>
            <a:off x="3894675" y="2892020"/>
            <a:ext cx="1457325" cy="600075"/>
          </a:xfrm>
          <a:prstGeom prst="roundRect">
            <a:avLst>
              <a:gd name="adj" fmla="val 16667"/>
            </a:avLst>
          </a:prstGeom>
          <a:solidFill>
            <a:srgbClr val="943634"/>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200" b="1" dirty="0" smtClean="0">
                <a:latin typeface="Times New Roman" panose="02020603050405020304" pitchFamily="18" charset="0"/>
                <a:ea typeface="Calibri" panose="020F0502020204030204" pitchFamily="34" charset="0"/>
                <a:cs typeface="Times New Roman" panose="02020603050405020304" pitchFamily="18" charset="0"/>
              </a:rPr>
              <a:t>IR</a:t>
            </a:r>
            <a:r>
              <a:rPr kumimoji="0" lang="en-GB" altLang="en-US" sz="1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Sensor</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ounded Rectangle 7"/>
          <p:cNvSpPr>
            <a:spLocks noChangeArrowheads="1"/>
          </p:cNvSpPr>
          <p:nvPr/>
        </p:nvSpPr>
        <p:spPr bwMode="auto">
          <a:xfrm>
            <a:off x="3866100" y="3601633"/>
            <a:ext cx="1457325" cy="600075"/>
          </a:xfrm>
          <a:prstGeom prst="roundRect">
            <a:avLst>
              <a:gd name="adj" fmla="val 16667"/>
            </a:avLst>
          </a:prstGeom>
          <a:solidFill>
            <a:srgbClr val="943634"/>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200" b="1" dirty="0" smtClean="0">
                <a:latin typeface="Times New Roman" panose="02020603050405020304" pitchFamily="18" charset="0"/>
                <a:cs typeface="Times New Roman" panose="02020603050405020304" pitchFamily="18" charset="0"/>
              </a:rPr>
              <a:t>Signal </a:t>
            </a:r>
            <a:r>
              <a:rPr lang="en-GB" altLang="en-US" sz="1200" b="1" dirty="0" err="1" smtClean="0">
                <a:latin typeface="Times New Roman" panose="02020603050405020304" pitchFamily="18" charset="0"/>
                <a:cs typeface="Times New Roman" panose="02020603050405020304" pitchFamily="18" charset="0"/>
              </a:rPr>
              <a:t>Led's</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ounded Rectangle 8"/>
          <p:cNvSpPr>
            <a:spLocks noChangeArrowheads="1"/>
          </p:cNvSpPr>
          <p:nvPr/>
        </p:nvSpPr>
        <p:spPr bwMode="auto">
          <a:xfrm>
            <a:off x="3866100" y="4400145"/>
            <a:ext cx="1457325" cy="600075"/>
          </a:xfrm>
          <a:prstGeom prst="roundRect">
            <a:avLst>
              <a:gd name="adj" fmla="val 16667"/>
            </a:avLst>
          </a:prstGeom>
          <a:solidFill>
            <a:srgbClr val="943634"/>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200" b="1" dirty="0" smtClean="0">
                <a:latin typeface="Times New Roman" panose="02020603050405020304" pitchFamily="18" charset="0"/>
                <a:cs typeface="Times New Roman" panose="02020603050405020304" pitchFamily="18" charset="0"/>
              </a:rPr>
              <a:t>LCD Display</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ounded Rectangle 10"/>
          <p:cNvSpPr>
            <a:spLocks noChangeArrowheads="1"/>
          </p:cNvSpPr>
          <p:nvPr/>
        </p:nvSpPr>
        <p:spPr bwMode="auto">
          <a:xfrm>
            <a:off x="9122313" y="3424238"/>
            <a:ext cx="1143000" cy="414337"/>
          </a:xfrm>
          <a:prstGeom prst="roundRect">
            <a:avLst>
              <a:gd name="adj" fmla="val 16667"/>
            </a:avLst>
          </a:prstGeom>
          <a:solidFill>
            <a:srgbClr val="4BACC6"/>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Motor</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a:spLocks noChangeArrowheads="1"/>
          </p:cNvSpPr>
          <p:nvPr/>
        </p:nvSpPr>
        <p:spPr bwMode="auto">
          <a:xfrm>
            <a:off x="8723850" y="4480253"/>
            <a:ext cx="57150" cy="66675"/>
          </a:xfrm>
          <a:prstGeom prst="rect">
            <a:avLst/>
          </a:prstGeom>
          <a:solidFill>
            <a:schemeClr val="accent1">
              <a:lumMod val="100000"/>
              <a:lumOff val="0"/>
            </a:schemeClr>
          </a:solidFill>
          <a:ln w="12700">
            <a:solidFill>
              <a:schemeClr val="accent1">
                <a:lumMod val="5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22" name="Right Arrow 21"/>
          <p:cNvSpPr>
            <a:spLocks noChangeArrowheads="1"/>
          </p:cNvSpPr>
          <p:nvPr/>
        </p:nvSpPr>
        <p:spPr bwMode="auto">
          <a:xfrm>
            <a:off x="5349936" y="3135006"/>
            <a:ext cx="427990" cy="180975"/>
          </a:xfrm>
          <a:prstGeom prst="rightArrow">
            <a:avLst>
              <a:gd name="adj1" fmla="val 50000"/>
              <a:gd name="adj2" fmla="val 49926"/>
            </a:avLst>
          </a:prstGeom>
          <a:solidFill>
            <a:srgbClr val="FF0000"/>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23" name="Right Arrow 22"/>
          <p:cNvSpPr>
            <a:spLocks noChangeArrowheads="1"/>
          </p:cNvSpPr>
          <p:nvPr/>
        </p:nvSpPr>
        <p:spPr bwMode="auto">
          <a:xfrm rot="10800000">
            <a:off x="5330251" y="3823981"/>
            <a:ext cx="428625" cy="180975"/>
          </a:xfrm>
          <a:prstGeom prst="rightArrow">
            <a:avLst>
              <a:gd name="adj1" fmla="val 50000"/>
              <a:gd name="adj2" fmla="val 50000"/>
            </a:avLst>
          </a:prstGeom>
          <a:solidFill>
            <a:srgbClr val="FF0000"/>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24" name="Right Arrow 23"/>
          <p:cNvSpPr>
            <a:spLocks noChangeArrowheads="1"/>
          </p:cNvSpPr>
          <p:nvPr/>
        </p:nvSpPr>
        <p:spPr bwMode="auto">
          <a:xfrm rot="10800000">
            <a:off x="5337871" y="4643131"/>
            <a:ext cx="428625" cy="180975"/>
          </a:xfrm>
          <a:prstGeom prst="rightArrow">
            <a:avLst>
              <a:gd name="adj1" fmla="val 50000"/>
              <a:gd name="adj2" fmla="val 50000"/>
            </a:avLst>
          </a:prstGeom>
          <a:solidFill>
            <a:srgbClr val="FF0000"/>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25" name="Rectangle 28"/>
          <p:cNvSpPr>
            <a:spLocks noChangeArrowheads="1"/>
          </p:cNvSpPr>
          <p:nvPr/>
        </p:nvSpPr>
        <p:spPr bwMode="auto">
          <a:xfrm>
            <a:off x="6406100" y="5641570"/>
            <a:ext cx="1076325" cy="285750"/>
          </a:xfrm>
          <a:prstGeom prst="rect">
            <a:avLst/>
          </a:prstGeom>
          <a:solidFill>
            <a:srgbClr val="4BACC6"/>
          </a:solidFill>
          <a:ln w="127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 W M</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Rounded Rectangle 39"/>
          <p:cNvSpPr>
            <a:spLocks noChangeArrowheads="1"/>
          </p:cNvSpPr>
          <p:nvPr/>
        </p:nvSpPr>
        <p:spPr bwMode="auto">
          <a:xfrm>
            <a:off x="6098125" y="1726795"/>
            <a:ext cx="1457325" cy="600075"/>
          </a:xfrm>
          <a:prstGeom prst="roundRect">
            <a:avLst>
              <a:gd name="adj" fmla="val 16667"/>
            </a:avLst>
          </a:prstGeom>
          <a:solidFill>
            <a:srgbClr val="00B0F0"/>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Power Supply</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Down Arrow 26"/>
          <p:cNvSpPr>
            <a:spLocks noChangeArrowheads="1"/>
          </p:cNvSpPr>
          <p:nvPr/>
        </p:nvSpPr>
        <p:spPr bwMode="auto">
          <a:xfrm>
            <a:off x="6717249" y="2359012"/>
            <a:ext cx="219075" cy="295275"/>
          </a:xfrm>
          <a:prstGeom prst="downArrow">
            <a:avLst>
              <a:gd name="adj1" fmla="val 50000"/>
              <a:gd name="adj2" fmla="val 50001"/>
            </a:avLst>
          </a:prstGeom>
          <a:solidFill>
            <a:srgbClr val="FF0000"/>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30" name="Rounded Rectangle 6"/>
          <p:cNvSpPr>
            <a:spLocks noChangeArrowheads="1"/>
          </p:cNvSpPr>
          <p:nvPr/>
        </p:nvSpPr>
        <p:spPr bwMode="auto">
          <a:xfrm>
            <a:off x="9178449" y="3880178"/>
            <a:ext cx="1457325" cy="600075"/>
          </a:xfrm>
          <a:prstGeom prst="roundRect">
            <a:avLst>
              <a:gd name="adj" fmla="val 16667"/>
            </a:avLst>
          </a:prstGeom>
          <a:solidFill>
            <a:srgbClr val="943634"/>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200" b="1" dirty="0" smtClean="0">
                <a:latin typeface="Times New Roman" panose="02020603050405020304" pitchFamily="18" charset="0"/>
                <a:ea typeface="Calibri" panose="020F0502020204030204" pitchFamily="34" charset="0"/>
                <a:cs typeface="Times New Roman" panose="02020603050405020304" pitchFamily="18" charset="0"/>
              </a:rPr>
              <a:t>IR</a:t>
            </a:r>
            <a:r>
              <a:rPr kumimoji="0" lang="en-GB" altLang="en-US" sz="1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Sensor</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ight Arrow 30"/>
          <p:cNvSpPr>
            <a:spLocks noChangeArrowheads="1"/>
          </p:cNvSpPr>
          <p:nvPr/>
        </p:nvSpPr>
        <p:spPr bwMode="auto">
          <a:xfrm rot="10800000">
            <a:off x="8753014" y="4098264"/>
            <a:ext cx="427990" cy="180975"/>
          </a:xfrm>
          <a:prstGeom prst="rightArrow">
            <a:avLst>
              <a:gd name="adj1" fmla="val 50000"/>
              <a:gd name="adj2" fmla="val 49926"/>
            </a:avLst>
          </a:prstGeom>
          <a:solidFill>
            <a:srgbClr val="FF0000"/>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US"/>
          </a:p>
        </p:txBody>
      </p:sp>
    </p:spTree>
    <p:extLst>
      <p:ext uri="{BB962C8B-B14F-4D97-AF65-F5344CB8AC3E}">
        <p14:creationId xmlns:p14="http://schemas.microsoft.com/office/powerpoint/2010/main" val="217369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pc="-1" dirty="0">
                <a:latin typeface="Times New Roman"/>
              </a:rPr>
              <a:t>HARDWARE'S</a:t>
            </a:r>
            <a:r>
              <a:rPr lang="en-US" sz="3600" spc="-1" dirty="0">
                <a:latin typeface="Arial"/>
              </a:rPr>
              <a:t/>
            </a:r>
            <a:br>
              <a:rPr lang="en-US" sz="3600" spc="-1" dirty="0">
                <a:latin typeface="Arial"/>
              </a:rPr>
            </a:br>
            <a:endParaRPr lang="en-US" dirty="0"/>
          </a:p>
        </p:txBody>
      </p:sp>
      <p:sp>
        <p:nvSpPr>
          <p:cNvPr id="3" name="Content Placeholder 2"/>
          <p:cNvSpPr>
            <a:spLocks noGrp="1"/>
          </p:cNvSpPr>
          <p:nvPr>
            <p:ph idx="1"/>
          </p:nvPr>
        </p:nvSpPr>
        <p:spPr/>
        <p:txBody>
          <a:bodyPr>
            <a:normAutofit/>
          </a:bodyPr>
          <a:lstStyle/>
          <a:p>
            <a:pPr marL="1371600">
              <a:lnSpc>
                <a:spcPct val="150000"/>
              </a:lnSpc>
              <a:spcBef>
                <a:spcPts val="1417"/>
              </a:spcBef>
              <a:buClr>
                <a:srgbClr val="000000"/>
              </a:buClr>
              <a:buSzPct val="45000"/>
              <a:buFont typeface="Wingdings" charset="2"/>
              <a:buChar char=""/>
            </a:pPr>
            <a:r>
              <a:rPr lang="en-US" sz="2000" spc="-1" dirty="0" smtClean="0">
                <a:latin typeface="Times New Roman" panose="02020603050405020304" pitchFamily="18" charset="0"/>
                <a:cs typeface="Times New Roman" panose="02020603050405020304" pitchFamily="18" charset="0"/>
              </a:rPr>
              <a:t>Arduino</a:t>
            </a:r>
            <a:endParaRPr lang="en-US" sz="2000" spc="-1" dirty="0">
              <a:latin typeface="Times New Roman" panose="02020603050405020304" pitchFamily="18" charset="0"/>
              <a:cs typeface="Times New Roman" panose="02020603050405020304" pitchFamily="18" charset="0"/>
            </a:endParaRPr>
          </a:p>
          <a:p>
            <a:pPr marL="1371600">
              <a:lnSpc>
                <a:spcPct val="150000"/>
              </a:lnSpc>
              <a:spcBef>
                <a:spcPts val="1417"/>
              </a:spcBef>
              <a:buClr>
                <a:srgbClr val="000000"/>
              </a:buClr>
              <a:buSzPct val="45000"/>
              <a:buFont typeface="Wingdings" charset="2"/>
              <a:buChar char=""/>
            </a:pPr>
            <a:r>
              <a:rPr lang="en-US" sz="2000" spc="-1" dirty="0" smtClean="0">
                <a:latin typeface="Times New Roman"/>
              </a:rPr>
              <a:t>IR Sensors</a:t>
            </a:r>
            <a:endParaRPr lang="en-US" sz="2000" spc="-1" dirty="0">
              <a:latin typeface="Times New Roman"/>
            </a:endParaRPr>
          </a:p>
          <a:p>
            <a:pPr marL="1371600">
              <a:lnSpc>
                <a:spcPct val="150000"/>
              </a:lnSpc>
              <a:spcBef>
                <a:spcPts val="1417"/>
              </a:spcBef>
              <a:buClr>
                <a:srgbClr val="000000"/>
              </a:buClr>
              <a:buSzPct val="45000"/>
              <a:buFont typeface="Wingdings" charset="2"/>
              <a:buChar char=""/>
            </a:pPr>
            <a:r>
              <a:rPr lang="en-US" sz="2000" spc="-1" dirty="0" smtClean="0">
                <a:latin typeface="Times New Roman"/>
              </a:rPr>
              <a:t>LCD Display</a:t>
            </a:r>
            <a:endParaRPr lang="en-US" sz="2000" spc="-1" dirty="0">
              <a:latin typeface="Times New Roman"/>
            </a:endParaRPr>
          </a:p>
          <a:p>
            <a:pPr marL="1371600">
              <a:lnSpc>
                <a:spcPct val="150000"/>
              </a:lnSpc>
              <a:spcBef>
                <a:spcPts val="1417"/>
              </a:spcBef>
              <a:buClr>
                <a:srgbClr val="000000"/>
              </a:buClr>
              <a:buSzPct val="45000"/>
              <a:buFont typeface="Wingdings" charset="2"/>
              <a:buChar char=""/>
            </a:pPr>
            <a:r>
              <a:rPr lang="en-US" sz="2000" spc="-1" dirty="0" smtClean="0">
                <a:latin typeface="Times New Roman"/>
              </a:rPr>
              <a:t>DC Motor</a:t>
            </a:r>
            <a:endParaRPr lang="en-US" sz="2000" spc="-1" dirty="0">
              <a:latin typeface="Times New Roman"/>
            </a:endParaRPr>
          </a:p>
          <a:p>
            <a:pPr marL="1143000" indent="0">
              <a:lnSpc>
                <a:spcPct val="150000"/>
              </a:lnSpc>
              <a:spcBef>
                <a:spcPts val="1417"/>
              </a:spcBef>
              <a:buClr>
                <a:srgbClr val="000000"/>
              </a:buClr>
              <a:buSzPct val="45000"/>
              <a:buNone/>
            </a:pPr>
            <a:endParaRPr lang="en-US" sz="2000" spc="-1" dirty="0">
              <a:latin typeface="Arial"/>
            </a:endParaRPr>
          </a:p>
          <a:p>
            <a:endParaRPr lang="en-US" dirty="0"/>
          </a:p>
        </p:txBody>
      </p:sp>
    </p:spTree>
    <p:extLst>
      <p:ext uri="{BB962C8B-B14F-4D97-AF65-F5344CB8AC3E}">
        <p14:creationId xmlns:p14="http://schemas.microsoft.com/office/powerpoint/2010/main" val="358980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pc="-1" dirty="0">
                <a:latin typeface="Times New Roman"/>
              </a:rPr>
              <a:t>SOFTWARE'S</a:t>
            </a:r>
            <a:r>
              <a:rPr lang="en-US" sz="3600" spc="-1" dirty="0">
                <a:latin typeface="Arial"/>
              </a:rPr>
              <a:t/>
            </a:r>
            <a:br>
              <a:rPr lang="en-US" sz="3600" spc="-1" dirty="0">
                <a:latin typeface="Arial"/>
              </a:rPr>
            </a:br>
            <a:endParaRPr lang="en-US" dirty="0"/>
          </a:p>
        </p:txBody>
      </p:sp>
      <p:sp>
        <p:nvSpPr>
          <p:cNvPr id="3" name="Content Placeholder 2"/>
          <p:cNvSpPr>
            <a:spLocks noGrp="1"/>
          </p:cNvSpPr>
          <p:nvPr>
            <p:ph idx="1"/>
          </p:nvPr>
        </p:nvSpPr>
        <p:spPr/>
        <p:txBody>
          <a:bodyPr/>
          <a:lstStyle/>
          <a:p>
            <a:pPr marL="1257300" indent="-342900">
              <a:lnSpc>
                <a:spcPct val="150000"/>
              </a:lnSpc>
              <a:spcBef>
                <a:spcPts val="1417"/>
              </a:spcBef>
            </a:pPr>
            <a:r>
              <a:rPr lang="en-US" sz="2000" spc="-1" dirty="0">
                <a:latin typeface="Times New Roman" panose="02020603050405020304" pitchFamily="18" charset="0"/>
                <a:cs typeface="Times New Roman" panose="02020603050405020304" pitchFamily="18" charset="0"/>
              </a:rPr>
              <a:t>Arduino IDE</a:t>
            </a:r>
          </a:p>
          <a:p>
            <a:pPr marL="1143000">
              <a:lnSpc>
                <a:spcPct val="150000"/>
              </a:lnSpc>
              <a:spcBef>
                <a:spcPts val="1417"/>
              </a:spcBef>
            </a:pPr>
            <a:r>
              <a:rPr lang="en-US" sz="2000" spc="-1" dirty="0">
                <a:latin typeface="Times New Roman" panose="02020603050405020304" pitchFamily="18" charset="0"/>
                <a:cs typeface="Times New Roman" panose="02020603050405020304" pitchFamily="18" charset="0"/>
              </a:rPr>
              <a:t>Language – Embedded C</a:t>
            </a:r>
          </a:p>
          <a:p>
            <a:endParaRPr lang="en-US" dirty="0"/>
          </a:p>
        </p:txBody>
      </p:sp>
    </p:spTree>
    <p:extLst>
      <p:ext uri="{BB962C8B-B14F-4D97-AF65-F5344CB8AC3E}">
        <p14:creationId xmlns:p14="http://schemas.microsoft.com/office/powerpoint/2010/main" val="252893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Advantages: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Reduced Man Power</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smtClean="0">
                <a:latin typeface="Times New Roman" panose="02020603050405020304" pitchFamily="18" charset="0"/>
                <a:cs typeface="Times New Roman" panose="02020603050405020304" pitchFamily="18" charset="0"/>
              </a:rPr>
              <a:t>Efficient automation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745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395</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SHUTTLING OF METRO TRAIN BETWEEN  STATIONS </vt:lpstr>
      <vt:lpstr> ABSTRACT: </vt:lpstr>
      <vt:lpstr>Continued…..,</vt:lpstr>
      <vt:lpstr>EXISTING SYSTEM</vt:lpstr>
      <vt:lpstr>PROPOSED SYSTEM </vt:lpstr>
      <vt:lpstr>PowerPoint Presentation</vt:lpstr>
      <vt:lpstr>HARDWARE'S </vt:lpstr>
      <vt:lpstr>SOFTWARE'S </vt:lpstr>
      <vt:lpstr>Advantages:</vt:lpstr>
      <vt:lpstr>Applications: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SHUTTLING OF METRO TRAIN BETWEEN  STATIONS</dc:title>
  <dc:creator>Embedded</dc:creator>
  <cp:lastModifiedBy>Embedded</cp:lastModifiedBy>
  <cp:revision>4</cp:revision>
  <dcterms:created xsi:type="dcterms:W3CDTF">2020-01-01T06:54:00Z</dcterms:created>
  <dcterms:modified xsi:type="dcterms:W3CDTF">2020-01-01T14:47:09Z</dcterms:modified>
</cp:coreProperties>
</file>