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2" r:id="rId6"/>
    <p:sldId id="259" r:id="rId7"/>
    <p:sldId id="257" r:id="rId8"/>
    <p:sldId id="258"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5" autoAdjust="0"/>
    <p:restoredTop sz="94660"/>
  </p:normalViewPr>
  <p:slideViewPr>
    <p:cSldViewPr snapToGrid="0">
      <p:cViewPr>
        <p:scale>
          <a:sx n="90" d="100"/>
          <a:sy n="90" d="100"/>
        </p:scale>
        <p:origin x="120"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839D-CE06-48F9-9669-38742F5ECA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26239-D1EF-4B56-BAEF-DC7749EAAE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57FA70-A298-4BAB-B7DE-B4CA143788EE}"/>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5" name="Footer Placeholder 4">
            <a:extLst>
              <a:ext uri="{FF2B5EF4-FFF2-40B4-BE49-F238E27FC236}">
                <a16:creationId xmlns:a16="http://schemas.microsoft.com/office/drawing/2014/main" id="{9283558C-EAB0-4C44-818A-07A98A01A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3778F-F03D-41E2-BD90-788F946C361B}"/>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282300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5125-6981-4A6E-89F8-81540D318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B28F36-440B-43B7-A509-E25F8333FC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0C895-2A8B-4E8A-BBA6-05F9D86DFF9C}"/>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5" name="Footer Placeholder 4">
            <a:extLst>
              <a:ext uri="{FF2B5EF4-FFF2-40B4-BE49-F238E27FC236}">
                <a16:creationId xmlns:a16="http://schemas.microsoft.com/office/drawing/2014/main" id="{C77308E7-4593-4FDF-AE14-E3089BDC6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FC852-A352-4979-A5E9-C9626FB2CC54}"/>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236718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06CE9-8CF2-4FC1-A4EE-1A764D3B7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FBC3F6-CBF5-4EF6-990A-D3949C7F3B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3FD4-D2D7-4051-8AD0-D038D2603DD6}"/>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5" name="Footer Placeholder 4">
            <a:extLst>
              <a:ext uri="{FF2B5EF4-FFF2-40B4-BE49-F238E27FC236}">
                <a16:creationId xmlns:a16="http://schemas.microsoft.com/office/drawing/2014/main" id="{28E12475-1DA6-4542-88DD-B99CE95E4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E9AC4-5926-4774-9396-DD3E365F152E}"/>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64613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5749-61AB-4670-946C-9DF9CEFBF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9641B-7791-46D9-BE31-E531DA1EAE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F2588-C0CA-419A-B50A-D09CD71732D3}"/>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5" name="Footer Placeholder 4">
            <a:extLst>
              <a:ext uri="{FF2B5EF4-FFF2-40B4-BE49-F238E27FC236}">
                <a16:creationId xmlns:a16="http://schemas.microsoft.com/office/drawing/2014/main" id="{D6F5AB1D-2080-4FF7-B20B-018218D91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F6254-FE6D-4CFD-B962-1F883F0421B2}"/>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79576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D3B0-54C4-449A-9F59-0280753EB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EFCD9C-1666-41F3-AC10-6C4FA9627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3B7D99-1908-4EBB-852E-166B5F006F99}"/>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5" name="Footer Placeholder 4">
            <a:extLst>
              <a:ext uri="{FF2B5EF4-FFF2-40B4-BE49-F238E27FC236}">
                <a16:creationId xmlns:a16="http://schemas.microsoft.com/office/drawing/2014/main" id="{A70C577A-9ACA-499B-A02E-E0374E4C7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3E615-D9D2-4003-8742-16122F17D990}"/>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16637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FC29-6CDD-4A8F-BDFE-254804651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9ED73-C2A3-4593-960D-9F5E622795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B8A128-B723-419E-AC8E-68F4B7E1FE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B4F94C-47EB-4720-AA55-9364DA762C05}"/>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6" name="Footer Placeholder 5">
            <a:extLst>
              <a:ext uri="{FF2B5EF4-FFF2-40B4-BE49-F238E27FC236}">
                <a16:creationId xmlns:a16="http://schemas.microsoft.com/office/drawing/2014/main" id="{442B287C-2858-4455-ADE9-07A990BFC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C6AFE-85E4-4241-9FF0-2BB133F803F1}"/>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196512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B10B-A383-4881-97D6-C55270F0B0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52675-5272-47A2-A29F-ACEAA27A3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B84190-C6C7-4153-940B-B06D7ED2A6E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66C4DB-3A19-4F81-A735-1391F181C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9113F7-86FB-458C-A1D4-8BE80D2E98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4B127F-211B-4A54-ADC9-D0E66C9A9566}"/>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8" name="Footer Placeholder 7">
            <a:extLst>
              <a:ext uri="{FF2B5EF4-FFF2-40B4-BE49-F238E27FC236}">
                <a16:creationId xmlns:a16="http://schemas.microsoft.com/office/drawing/2014/main" id="{9CD2A1E6-76C1-4B18-BD70-8737A0631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A4E274-1FE7-4BBE-A83F-D13197644AFF}"/>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346965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3AF4-0A36-4D03-8CF6-60635B816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CE9441-7ED4-4E6E-843B-7C7385AD7F71}"/>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4" name="Footer Placeholder 3">
            <a:extLst>
              <a:ext uri="{FF2B5EF4-FFF2-40B4-BE49-F238E27FC236}">
                <a16:creationId xmlns:a16="http://schemas.microsoft.com/office/drawing/2014/main" id="{685B8C2C-7D69-4B4F-A335-DE384E597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764CDB-86AB-48C9-9140-CEEC19A1FD5B}"/>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133983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65362-A690-4046-9D79-B1A91DC6CF12}"/>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3" name="Footer Placeholder 2">
            <a:extLst>
              <a:ext uri="{FF2B5EF4-FFF2-40B4-BE49-F238E27FC236}">
                <a16:creationId xmlns:a16="http://schemas.microsoft.com/office/drawing/2014/main" id="{94866B77-DAA7-4AF2-9EAC-7E1DB88895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C33738-1F9A-48CE-AAC1-4067831C324C}"/>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185890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63FE-98AE-455F-A2C8-246D0B361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A2B607-1845-440D-AE82-07C4F96F7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DD86F4-303C-4630-BA3D-87E0E6D30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B9E41D-533E-4BCE-A97C-F28507C4CF7C}"/>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6" name="Footer Placeholder 5">
            <a:extLst>
              <a:ext uri="{FF2B5EF4-FFF2-40B4-BE49-F238E27FC236}">
                <a16:creationId xmlns:a16="http://schemas.microsoft.com/office/drawing/2014/main" id="{B03038C9-086F-459E-975A-6DCF125B0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BC752-0125-4F3B-A801-6E721E7623C1}"/>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169309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7D75-EF8E-48D3-AFEC-45D93905A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5C6F9-3C9E-4529-A079-22A76671F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D94A09-EE92-4101-A3D4-0A967D558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CDE518-9AA1-47F7-B665-C974FC1C6176}"/>
              </a:ext>
            </a:extLst>
          </p:cNvPr>
          <p:cNvSpPr>
            <a:spLocks noGrp="1"/>
          </p:cNvSpPr>
          <p:nvPr>
            <p:ph type="dt" sz="half" idx="10"/>
          </p:nvPr>
        </p:nvSpPr>
        <p:spPr/>
        <p:txBody>
          <a:bodyPr/>
          <a:lstStyle/>
          <a:p>
            <a:fld id="{60ED9976-81C0-4111-95B8-3F5B5E515592}" type="datetimeFigureOut">
              <a:rPr lang="en-US" smtClean="0"/>
              <a:t>9/14/2017</a:t>
            </a:fld>
            <a:endParaRPr lang="en-US"/>
          </a:p>
        </p:txBody>
      </p:sp>
      <p:sp>
        <p:nvSpPr>
          <p:cNvPr id="6" name="Footer Placeholder 5">
            <a:extLst>
              <a:ext uri="{FF2B5EF4-FFF2-40B4-BE49-F238E27FC236}">
                <a16:creationId xmlns:a16="http://schemas.microsoft.com/office/drawing/2014/main" id="{D03D0779-F24A-462D-8F82-3C83DC50E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5049A-61FD-46FD-8AD6-7C31969A59DE}"/>
              </a:ext>
            </a:extLst>
          </p:cNvPr>
          <p:cNvSpPr>
            <a:spLocks noGrp="1"/>
          </p:cNvSpPr>
          <p:nvPr>
            <p:ph type="sldNum" sz="quarter" idx="12"/>
          </p:nvPr>
        </p:nvSpPr>
        <p:spPr/>
        <p:txBody>
          <a:bodyPr/>
          <a:lstStyle/>
          <a:p>
            <a:fld id="{9C3868FF-F46A-41C5-808E-00F2FC1B048C}" type="slidenum">
              <a:rPr lang="en-US" smtClean="0"/>
              <a:t>‹#›</a:t>
            </a:fld>
            <a:endParaRPr lang="en-US"/>
          </a:p>
        </p:txBody>
      </p:sp>
    </p:spTree>
    <p:extLst>
      <p:ext uri="{BB962C8B-B14F-4D97-AF65-F5344CB8AC3E}">
        <p14:creationId xmlns:p14="http://schemas.microsoft.com/office/powerpoint/2010/main" val="236145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A8D8B-96E7-49C2-A26D-01AF3E96B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50983E-E39B-4813-BB03-B9A60E520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F423A-10C7-4277-8325-1BD761217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D9976-81C0-4111-95B8-3F5B5E515592}" type="datetimeFigureOut">
              <a:rPr lang="en-US" smtClean="0"/>
              <a:t>9/14/2017</a:t>
            </a:fld>
            <a:endParaRPr lang="en-US"/>
          </a:p>
        </p:txBody>
      </p:sp>
      <p:sp>
        <p:nvSpPr>
          <p:cNvPr id="5" name="Footer Placeholder 4">
            <a:extLst>
              <a:ext uri="{FF2B5EF4-FFF2-40B4-BE49-F238E27FC236}">
                <a16:creationId xmlns:a16="http://schemas.microsoft.com/office/drawing/2014/main" id="{8008B324-D01F-4DB0-9160-8F85BD348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96B603-4B4A-4591-9C71-7A0B559E9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868FF-F46A-41C5-808E-00F2FC1B048C}" type="slidenum">
              <a:rPr lang="en-US" smtClean="0"/>
              <a:t>‹#›</a:t>
            </a:fld>
            <a:endParaRPr lang="en-US"/>
          </a:p>
        </p:txBody>
      </p:sp>
    </p:spTree>
    <p:extLst>
      <p:ext uri="{BB962C8B-B14F-4D97-AF65-F5344CB8AC3E}">
        <p14:creationId xmlns:p14="http://schemas.microsoft.com/office/powerpoint/2010/main" val="1871657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F5B4E-4E77-4370-8568-D140FFD853BC}"/>
              </a:ext>
            </a:extLst>
          </p:cNvPr>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331085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4579-2BFE-468A-A8DF-2CEDAB33A9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D73D7D-DF23-42A1-9A8D-40B462758CD7}"/>
              </a:ext>
            </a:extLst>
          </p:cNvPr>
          <p:cNvSpPr>
            <a:spLocks noGrp="1"/>
          </p:cNvSpPr>
          <p:nvPr>
            <p:ph idx="1"/>
          </p:nvPr>
        </p:nvSpPr>
        <p:spPr/>
        <p:txBody>
          <a:bodyPr>
            <a:normAutofit fontScale="77500" lnSpcReduction="20000"/>
          </a:bodyPr>
          <a:lstStyle/>
          <a:p>
            <a:r>
              <a:rPr lang="en-US" dirty="0"/>
              <a:t>Client program submits the MapReduce application to the </a:t>
            </a:r>
            <a:r>
              <a:rPr lang="en-US" dirty="0" err="1"/>
              <a:t>ResourceManager</a:t>
            </a:r>
            <a:r>
              <a:rPr lang="en-US" dirty="0"/>
              <a:t>, along with information to launch the application-specific </a:t>
            </a:r>
            <a:r>
              <a:rPr lang="en-US" dirty="0" err="1"/>
              <a:t>ApplicationMaster</a:t>
            </a:r>
            <a:r>
              <a:rPr lang="en-US" dirty="0"/>
              <a:t>.</a:t>
            </a:r>
          </a:p>
          <a:p>
            <a:r>
              <a:rPr lang="en-US" dirty="0" err="1"/>
              <a:t>ResourceManager</a:t>
            </a:r>
            <a:r>
              <a:rPr lang="en-US" dirty="0"/>
              <a:t> negotiates a container for the </a:t>
            </a:r>
            <a:r>
              <a:rPr lang="en-US" dirty="0" err="1"/>
              <a:t>ApplicationMaster</a:t>
            </a:r>
            <a:r>
              <a:rPr lang="en-US" dirty="0"/>
              <a:t> and launches the </a:t>
            </a:r>
            <a:r>
              <a:rPr lang="en-US" dirty="0" err="1"/>
              <a:t>ApplicationMaster</a:t>
            </a:r>
            <a:r>
              <a:rPr lang="en-US" dirty="0"/>
              <a:t>.</a:t>
            </a:r>
          </a:p>
          <a:p>
            <a:r>
              <a:rPr lang="en-US" dirty="0" err="1"/>
              <a:t>ApplicationMaster</a:t>
            </a:r>
            <a:r>
              <a:rPr lang="en-US" dirty="0"/>
              <a:t> boots and registers with the </a:t>
            </a:r>
            <a:r>
              <a:rPr lang="en-US" dirty="0" err="1"/>
              <a:t>ResourceManager</a:t>
            </a:r>
            <a:r>
              <a:rPr lang="en-US" dirty="0"/>
              <a:t>, allowing the original calling client to interface directly with the </a:t>
            </a:r>
            <a:r>
              <a:rPr lang="en-US" dirty="0" err="1"/>
              <a:t>ApplicationMaster</a:t>
            </a:r>
            <a:r>
              <a:rPr lang="en-US" dirty="0"/>
              <a:t>.</a:t>
            </a:r>
          </a:p>
          <a:p>
            <a:r>
              <a:rPr lang="en-US" dirty="0" err="1"/>
              <a:t>ApplicationMaster</a:t>
            </a:r>
            <a:r>
              <a:rPr lang="en-US" dirty="0"/>
              <a:t> negotiates resources (resource containers) for client application.</a:t>
            </a:r>
          </a:p>
          <a:p>
            <a:r>
              <a:rPr lang="en-US" dirty="0" err="1"/>
              <a:t>ApplicationMaster</a:t>
            </a:r>
            <a:r>
              <a:rPr lang="en-US" dirty="0"/>
              <a:t> gives the container launch specification to the </a:t>
            </a:r>
            <a:r>
              <a:rPr lang="en-US" dirty="0" err="1"/>
              <a:t>NodeManager</a:t>
            </a:r>
            <a:r>
              <a:rPr lang="en-US" dirty="0"/>
              <a:t>, which launches a container for the application.</a:t>
            </a:r>
          </a:p>
          <a:p>
            <a:r>
              <a:rPr lang="en-US" dirty="0"/>
              <a:t>During execution, client polls </a:t>
            </a:r>
            <a:r>
              <a:rPr lang="en-US" dirty="0" err="1"/>
              <a:t>ApplicationMaster</a:t>
            </a:r>
            <a:r>
              <a:rPr lang="en-US" dirty="0"/>
              <a:t> for application status and progress.</a:t>
            </a:r>
          </a:p>
          <a:p>
            <a:r>
              <a:rPr lang="en-US" dirty="0"/>
              <a:t>Upon completion, </a:t>
            </a:r>
            <a:r>
              <a:rPr lang="en-US" dirty="0" err="1"/>
              <a:t>ApplicationMaster</a:t>
            </a:r>
            <a:r>
              <a:rPr lang="en-US" dirty="0"/>
              <a:t> deregisters with the </a:t>
            </a:r>
            <a:r>
              <a:rPr lang="en-US" dirty="0" err="1"/>
              <a:t>ResourceManager</a:t>
            </a:r>
            <a:r>
              <a:rPr lang="en-US" dirty="0"/>
              <a:t> and shuts down, returning its containers to the resource pool.</a:t>
            </a:r>
          </a:p>
          <a:p>
            <a:endParaRPr lang="en-US" dirty="0"/>
          </a:p>
        </p:txBody>
      </p:sp>
    </p:spTree>
    <p:extLst>
      <p:ext uri="{BB962C8B-B14F-4D97-AF65-F5344CB8AC3E}">
        <p14:creationId xmlns:p14="http://schemas.microsoft.com/office/powerpoint/2010/main" val="171632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3171C47-9853-4BA2-9042-402E794DF846}"/>
              </a:ext>
            </a:extLst>
          </p:cNvPr>
          <p:cNvPicPr>
            <a:picLocks noGrp="1" noChangeAspect="1"/>
          </p:cNvPicPr>
          <p:nvPr>
            <p:ph idx="1"/>
          </p:nvPr>
        </p:nvPicPr>
        <p:blipFill>
          <a:blip r:embed="rId2"/>
          <a:stretch>
            <a:fillRect/>
          </a:stretch>
        </p:blipFill>
        <p:spPr>
          <a:xfrm>
            <a:off x="969833" y="337063"/>
            <a:ext cx="7331924" cy="4351338"/>
          </a:xfrm>
          <a:prstGeom prst="rect">
            <a:avLst/>
          </a:prstGeom>
        </p:spPr>
      </p:pic>
      <p:sp>
        <p:nvSpPr>
          <p:cNvPr id="5" name="Rectangle 4">
            <a:extLst>
              <a:ext uri="{FF2B5EF4-FFF2-40B4-BE49-F238E27FC236}">
                <a16:creationId xmlns:a16="http://schemas.microsoft.com/office/drawing/2014/main" id="{7C875D1E-1498-437C-B196-00B9EA67FDFC}"/>
              </a:ext>
            </a:extLst>
          </p:cNvPr>
          <p:cNvSpPr/>
          <p:nvPr/>
        </p:nvSpPr>
        <p:spPr>
          <a:xfrm>
            <a:off x="2941675" y="4727968"/>
            <a:ext cx="6096000" cy="1754326"/>
          </a:xfrm>
          <a:prstGeom prst="rect">
            <a:avLst/>
          </a:prstGeom>
        </p:spPr>
        <p:txBody>
          <a:bodyPr>
            <a:spAutoFit/>
          </a:bodyPr>
          <a:lstStyle/>
          <a:p>
            <a:pPr>
              <a:buFont typeface="Arial" panose="020B0604020202020204" pitchFamily="34" charset="0"/>
              <a:buChar char="•"/>
            </a:pPr>
            <a:r>
              <a:rPr lang="en-US" b="1" dirty="0">
                <a:solidFill>
                  <a:srgbClr val="555555"/>
                </a:solidFill>
                <a:latin typeface="Helvetica Neue"/>
              </a:rPr>
              <a:t>Masters</a:t>
            </a:r>
            <a:r>
              <a:rPr lang="en-US" dirty="0">
                <a:solidFill>
                  <a:srgbClr val="555555"/>
                </a:solidFill>
                <a:latin typeface="Helvetica Neue"/>
              </a:rPr>
              <a:t> -- HDFS </a:t>
            </a:r>
            <a:r>
              <a:rPr lang="en-US" dirty="0" err="1">
                <a:solidFill>
                  <a:srgbClr val="555555"/>
                </a:solidFill>
                <a:latin typeface="Helvetica Neue"/>
              </a:rPr>
              <a:t>NameNode</a:t>
            </a:r>
            <a:r>
              <a:rPr lang="en-US" dirty="0">
                <a:solidFill>
                  <a:srgbClr val="555555"/>
                </a:solidFill>
                <a:latin typeface="Helvetica Neue"/>
              </a:rPr>
              <a:t>, YARN </a:t>
            </a:r>
            <a:r>
              <a:rPr lang="en-US" dirty="0" err="1">
                <a:solidFill>
                  <a:srgbClr val="555555"/>
                </a:solidFill>
                <a:latin typeface="Helvetica Neue"/>
              </a:rPr>
              <a:t>ResourceManager</a:t>
            </a:r>
            <a:r>
              <a:rPr lang="en-US" dirty="0">
                <a:solidFill>
                  <a:srgbClr val="555555"/>
                </a:solidFill>
                <a:latin typeface="Helvetica Neue"/>
              </a:rPr>
              <a:t>, and HBase Master.</a:t>
            </a:r>
          </a:p>
          <a:p>
            <a:pPr>
              <a:buFont typeface="Arial" panose="020B0604020202020204" pitchFamily="34" charset="0"/>
              <a:buChar char="•"/>
            </a:pPr>
            <a:r>
              <a:rPr lang="en-US" b="1" dirty="0">
                <a:solidFill>
                  <a:srgbClr val="555555"/>
                </a:solidFill>
                <a:latin typeface="Helvetica Neue"/>
              </a:rPr>
              <a:t>Slaves</a:t>
            </a:r>
            <a:r>
              <a:rPr lang="en-US" dirty="0">
                <a:solidFill>
                  <a:srgbClr val="555555"/>
                </a:solidFill>
                <a:latin typeface="Helvetica Neue"/>
              </a:rPr>
              <a:t> -- HDFS </a:t>
            </a:r>
            <a:r>
              <a:rPr lang="en-US" dirty="0" err="1">
                <a:solidFill>
                  <a:srgbClr val="555555"/>
                </a:solidFill>
                <a:latin typeface="Helvetica Neue"/>
              </a:rPr>
              <a:t>DataNodes</a:t>
            </a:r>
            <a:r>
              <a:rPr lang="en-US" dirty="0">
                <a:solidFill>
                  <a:srgbClr val="555555"/>
                </a:solidFill>
                <a:latin typeface="Helvetica Neue"/>
              </a:rPr>
              <a:t>, YARN </a:t>
            </a:r>
            <a:r>
              <a:rPr lang="en-US" dirty="0" err="1">
                <a:solidFill>
                  <a:srgbClr val="555555"/>
                </a:solidFill>
                <a:latin typeface="Helvetica Neue"/>
              </a:rPr>
              <a:t>NodeManagers</a:t>
            </a:r>
            <a:r>
              <a:rPr lang="en-US" dirty="0">
                <a:solidFill>
                  <a:srgbClr val="555555"/>
                </a:solidFill>
                <a:latin typeface="Helvetica Neue"/>
              </a:rPr>
              <a:t>, and HBase </a:t>
            </a:r>
            <a:r>
              <a:rPr lang="en-US" dirty="0" err="1">
                <a:solidFill>
                  <a:srgbClr val="555555"/>
                </a:solidFill>
                <a:latin typeface="Helvetica Neue"/>
              </a:rPr>
              <a:t>RegionServers</a:t>
            </a:r>
            <a:r>
              <a:rPr lang="en-US" dirty="0">
                <a:solidFill>
                  <a:srgbClr val="555555"/>
                </a:solidFill>
                <a:latin typeface="Helvetica Neue"/>
              </a:rPr>
              <a:t>. The </a:t>
            </a:r>
            <a:r>
              <a:rPr lang="en-US" dirty="0" err="1">
                <a:solidFill>
                  <a:srgbClr val="555555"/>
                </a:solidFill>
                <a:latin typeface="Helvetica Neue"/>
              </a:rPr>
              <a:t>DataNodes</a:t>
            </a:r>
            <a:r>
              <a:rPr lang="en-US" dirty="0">
                <a:solidFill>
                  <a:srgbClr val="555555"/>
                </a:solidFill>
                <a:latin typeface="Helvetica Neue"/>
              </a:rPr>
              <a:t>, </a:t>
            </a:r>
            <a:r>
              <a:rPr lang="en-US" dirty="0" err="1">
                <a:solidFill>
                  <a:srgbClr val="555555"/>
                </a:solidFill>
                <a:latin typeface="Helvetica Neue"/>
              </a:rPr>
              <a:t>NodeManagers</a:t>
            </a:r>
            <a:r>
              <a:rPr lang="en-US" dirty="0">
                <a:solidFill>
                  <a:srgbClr val="555555"/>
                </a:solidFill>
                <a:latin typeface="Helvetica Neue"/>
              </a:rPr>
              <a:t>, and HBase </a:t>
            </a:r>
            <a:r>
              <a:rPr lang="en-US" dirty="0" err="1">
                <a:solidFill>
                  <a:srgbClr val="555555"/>
                </a:solidFill>
                <a:latin typeface="Helvetica Neue"/>
              </a:rPr>
              <a:t>RegionServers</a:t>
            </a:r>
            <a:r>
              <a:rPr lang="en-US" dirty="0">
                <a:solidFill>
                  <a:srgbClr val="555555"/>
                </a:solidFill>
                <a:latin typeface="Helvetica Neue"/>
              </a:rPr>
              <a:t> are co-located or co-deployed for optimal data locality.</a:t>
            </a:r>
          </a:p>
        </p:txBody>
      </p:sp>
    </p:spTree>
    <p:extLst>
      <p:ext uri="{BB962C8B-B14F-4D97-AF65-F5344CB8AC3E}">
        <p14:creationId xmlns:p14="http://schemas.microsoft.com/office/powerpoint/2010/main" val="26581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8839-CB3A-4035-AA76-79380EC76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D0DEC7-2D9C-4478-9DBF-F03F259B32B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ED1A67F-9059-4096-9042-DFA18FB497FC}"/>
              </a:ext>
            </a:extLst>
          </p:cNvPr>
          <p:cNvPicPr>
            <a:picLocks noChangeAspect="1"/>
          </p:cNvPicPr>
          <p:nvPr/>
        </p:nvPicPr>
        <p:blipFill>
          <a:blip r:embed="rId2"/>
          <a:stretch>
            <a:fillRect/>
          </a:stretch>
        </p:blipFill>
        <p:spPr>
          <a:xfrm>
            <a:off x="1685592" y="2211461"/>
            <a:ext cx="5857875" cy="3838575"/>
          </a:xfrm>
          <a:prstGeom prst="rect">
            <a:avLst/>
          </a:prstGeom>
        </p:spPr>
      </p:pic>
    </p:spTree>
    <p:extLst>
      <p:ext uri="{BB962C8B-B14F-4D97-AF65-F5344CB8AC3E}">
        <p14:creationId xmlns:p14="http://schemas.microsoft.com/office/powerpoint/2010/main" val="418263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3D04-0DA9-4A74-A5AF-8A9E3C643B1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CFD09CA-8A07-4172-974E-B27C13FD9143}"/>
              </a:ext>
            </a:extLst>
          </p:cNvPr>
          <p:cNvPicPr>
            <a:picLocks noGrp="1" noChangeAspect="1"/>
          </p:cNvPicPr>
          <p:nvPr>
            <p:ph idx="1"/>
          </p:nvPr>
        </p:nvPicPr>
        <p:blipFill>
          <a:blip r:embed="rId2"/>
          <a:stretch>
            <a:fillRect/>
          </a:stretch>
        </p:blipFill>
        <p:spPr>
          <a:xfrm>
            <a:off x="3746028" y="1825625"/>
            <a:ext cx="4699943" cy="4351338"/>
          </a:xfrm>
          <a:prstGeom prst="rect">
            <a:avLst/>
          </a:prstGeom>
        </p:spPr>
      </p:pic>
    </p:spTree>
    <p:extLst>
      <p:ext uri="{BB962C8B-B14F-4D97-AF65-F5344CB8AC3E}">
        <p14:creationId xmlns:p14="http://schemas.microsoft.com/office/powerpoint/2010/main" val="413214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AA0F-26AD-42D2-B87A-79790804A20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4EA5420-712D-4FCC-9DC8-75DC33496975}"/>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251540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3DE1-CCD7-48F4-8165-C008F96BE6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ACFD63-AA3A-47E4-82AC-7C20273B42FD}"/>
              </a:ext>
            </a:extLst>
          </p:cNvPr>
          <p:cNvSpPr>
            <a:spLocks noGrp="1"/>
          </p:cNvSpPr>
          <p:nvPr>
            <p:ph idx="1"/>
          </p:nvPr>
        </p:nvSpPr>
        <p:spPr/>
        <p:txBody>
          <a:bodyPr>
            <a:normAutofit/>
          </a:bodyPr>
          <a:lstStyle/>
          <a:p>
            <a:r>
              <a:rPr lang="en-US" sz="1800" dirty="0" err="1"/>
              <a:t>EdgeNode</a:t>
            </a:r>
            <a:r>
              <a:rPr lang="en-US" sz="1800" dirty="0"/>
              <a:t> or a </a:t>
            </a:r>
            <a:r>
              <a:rPr lang="en-US" sz="1800" dirty="0" err="1"/>
              <a:t>GatewayNode</a:t>
            </a:r>
            <a:r>
              <a:rPr lang="en-US" sz="1800" dirty="0"/>
              <a:t>. Gateway nodes are the interface between the Hadoop cluster and the outside network. Edge nodes are used to run client applications and cluster administration tools.</a:t>
            </a:r>
          </a:p>
          <a:p>
            <a:r>
              <a:rPr lang="en-US" sz="1800" dirty="0"/>
              <a:t>The edge node does not have to be part of the cluster.</a:t>
            </a:r>
          </a:p>
          <a:p>
            <a:endParaRPr lang="en-US" sz="1800" dirty="0"/>
          </a:p>
        </p:txBody>
      </p:sp>
    </p:spTree>
    <p:extLst>
      <p:ext uri="{BB962C8B-B14F-4D97-AF65-F5344CB8AC3E}">
        <p14:creationId xmlns:p14="http://schemas.microsoft.com/office/powerpoint/2010/main" val="374475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468D-4F24-47CE-937D-C2637E3774E2}"/>
              </a:ext>
            </a:extLst>
          </p:cNvPr>
          <p:cNvSpPr>
            <a:spLocks noGrp="1"/>
          </p:cNvSpPr>
          <p:nvPr>
            <p:ph type="title"/>
          </p:nvPr>
        </p:nvSpPr>
        <p:spPr/>
        <p:txBody>
          <a:bodyPr/>
          <a:lstStyle/>
          <a:p>
            <a:endParaRPr lang="en-US"/>
          </a:p>
        </p:txBody>
      </p:sp>
      <p:sp>
        <p:nvSpPr>
          <p:cNvPr id="4" name="Title 1">
            <a:extLst>
              <a:ext uri="{FF2B5EF4-FFF2-40B4-BE49-F238E27FC236}">
                <a16:creationId xmlns:a16="http://schemas.microsoft.com/office/drawing/2014/main" id="{3022A511-B6BC-49D8-A0A7-B7B5CD2FEAE4}"/>
              </a:ext>
            </a:extLst>
          </p:cNvPr>
          <p:cNvSpPr>
            <a:spLocks noGrp="1"/>
          </p:cNvSpPr>
          <p:nvPr>
            <p:ph idx="1"/>
          </p:nvPr>
        </p:nvSpPr>
        <p:spPr/>
        <p:txBody>
          <a:bodyPr>
            <a:normAutofit/>
          </a:bodyPr>
          <a:lstStyle/>
          <a:p>
            <a:pPr algn="l"/>
            <a:r>
              <a:rPr lang="en-US" sz="2400" dirty="0"/>
              <a:t>Does the edge node a part of the cluster (What advantages do we have if it is inside the cluster . Does it store any blocks of data in </a:t>
            </a:r>
            <a:r>
              <a:rPr lang="en-US" sz="2400" dirty="0" err="1"/>
              <a:t>hdfs</a:t>
            </a:r>
            <a:r>
              <a:rPr lang="en-US" sz="2400" dirty="0"/>
              <a:t>.</a:t>
            </a:r>
          </a:p>
          <a:p>
            <a:pPr fontAlgn="base"/>
            <a:r>
              <a:rPr lang="en-US" dirty="0"/>
              <a:t>Should the edge node be outside the cluster .</a:t>
            </a:r>
          </a:p>
          <a:p>
            <a:br>
              <a:rPr lang="en-US" sz="2400" dirty="0"/>
            </a:br>
            <a:r>
              <a:rPr lang="en-US" sz="2400" dirty="0"/>
              <a:t>--</a:t>
            </a:r>
          </a:p>
          <a:p>
            <a:r>
              <a:rPr lang="en-US" dirty="0"/>
              <a:t> Edge nodes in a Hadoop cluster are typically nodes that are responsible for running the client-side operations of a Hadoop cluster.</a:t>
            </a:r>
          </a:p>
          <a:p>
            <a:r>
              <a:rPr lang="en-US" dirty="0"/>
              <a:t>Typically edge-nodes are kept separate from the nodes that contain Hadoop services such as HDFS, MapReduce, </a:t>
            </a:r>
            <a:r>
              <a:rPr lang="en-US" dirty="0" err="1"/>
              <a:t>etc</a:t>
            </a:r>
            <a:r>
              <a:rPr lang="en-US" dirty="0"/>
              <a:t>, mainly to keep computing resources separate</a:t>
            </a:r>
            <a:endParaRPr lang="en-US" sz="2400" dirty="0"/>
          </a:p>
        </p:txBody>
      </p:sp>
    </p:spTree>
    <p:extLst>
      <p:ext uri="{BB962C8B-B14F-4D97-AF65-F5344CB8AC3E}">
        <p14:creationId xmlns:p14="http://schemas.microsoft.com/office/powerpoint/2010/main" val="143636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C3ED-D419-4E8B-98F7-FD0D9B6432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18DF0-D421-4383-99AF-F1ECBBA2149B}"/>
              </a:ext>
            </a:extLst>
          </p:cNvPr>
          <p:cNvSpPr>
            <a:spLocks noGrp="1"/>
          </p:cNvSpPr>
          <p:nvPr>
            <p:ph idx="1"/>
          </p:nvPr>
        </p:nvSpPr>
        <p:spPr/>
        <p:txBody>
          <a:bodyPr/>
          <a:lstStyle/>
          <a:p>
            <a:r>
              <a:rPr lang="en-US" dirty="0"/>
              <a:t>Note that running master and slave Hadoop services on the same node is not an ideal setup, and can cause scaling and resource issues depending on what's at use. This kind of configuration is typically seen on a small-scale dev environment.</a:t>
            </a:r>
          </a:p>
          <a:p>
            <a:r>
              <a:rPr lang="en-US" dirty="0"/>
              <a:t>Does the edge node have to be part of the cluster The edge node does not have to be part of the cluster, however if it is outside of the cluster (meaning it doesn't have any specific Hadoop service roles running on it), it will need some basic pieces such as Hadoop binaries and current Hadoop cluster config files to submit jobs on the cluster.</a:t>
            </a:r>
          </a:p>
          <a:p>
            <a:endParaRPr lang="en-US" dirty="0"/>
          </a:p>
        </p:txBody>
      </p:sp>
    </p:spTree>
    <p:extLst>
      <p:ext uri="{BB962C8B-B14F-4D97-AF65-F5344CB8AC3E}">
        <p14:creationId xmlns:p14="http://schemas.microsoft.com/office/powerpoint/2010/main" val="255643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8540-7AE6-4E7B-BFA2-179D61CE2F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785E4C-CF85-41D4-AF56-94953C1414BE}"/>
              </a:ext>
            </a:extLst>
          </p:cNvPr>
          <p:cNvSpPr>
            <a:spLocks noGrp="1"/>
          </p:cNvSpPr>
          <p:nvPr>
            <p:ph idx="1"/>
          </p:nvPr>
        </p:nvSpPr>
        <p:spPr/>
        <p:txBody>
          <a:bodyPr/>
          <a:lstStyle/>
          <a:p>
            <a:endParaRPr lang="en-US"/>
          </a:p>
        </p:txBody>
      </p:sp>
      <p:pic>
        <p:nvPicPr>
          <p:cNvPr id="2050" name="Picture 2" descr="https://datadog-prod.imgix.net/img/blog/hadoop-architecture-overview/hadoop-architecture-diagram9-1.png?fit=max">
            <a:extLst>
              <a:ext uri="{FF2B5EF4-FFF2-40B4-BE49-F238E27FC236}">
                <a16:creationId xmlns:a16="http://schemas.microsoft.com/office/drawing/2014/main" id="{BAD5E444-9D02-4E0C-9027-E7B402491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9138"/>
            <a:ext cx="1219200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608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312</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x05311</dc:creator>
  <cp:lastModifiedBy>x05311</cp:lastModifiedBy>
  <cp:revision>10</cp:revision>
  <dcterms:created xsi:type="dcterms:W3CDTF">2017-09-15T03:14:14Z</dcterms:created>
  <dcterms:modified xsi:type="dcterms:W3CDTF">2017-09-15T04:19:42Z</dcterms:modified>
</cp:coreProperties>
</file>