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6"/>
  </p:notesMasterIdLst>
  <p:sldIdLst>
    <p:sldId id="256" r:id="rId2"/>
    <p:sldId id="280" r:id="rId3"/>
    <p:sldId id="257" r:id="rId4"/>
    <p:sldId id="266" r:id="rId5"/>
    <p:sldId id="274" r:id="rId6"/>
    <p:sldId id="267" r:id="rId7"/>
    <p:sldId id="269" r:id="rId8"/>
    <p:sldId id="271" r:id="rId9"/>
    <p:sldId id="272" r:id="rId10"/>
    <p:sldId id="275" r:id="rId11"/>
    <p:sldId id="273" r:id="rId12"/>
    <p:sldId id="276" r:id="rId13"/>
    <p:sldId id="279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6E69F-9C9A-4E01-BBB9-EFBF03D1DF9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8E948-A33D-4022-9B8E-BCE2644C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724B31C3-6FD8-4335-AF12-223CD455FFD5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6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0C2-5944-436C-9FF1-62D793D6EB9F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1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7AE7-DFFE-46BA-8FAC-75B595539C27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91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60E8-D667-4D39-A07D-903D980E8454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5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7D4E-BED1-4635-8C8A-23CEB7DE21E1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7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A8B-163E-4C48-B228-4F1F9B4C22A3}" type="datetime1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0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2806-8778-4963-AA59-039D0F114178}" type="datetime1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05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1D8A-A0A3-4A27-B06C-3E6CBAB22EE7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0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0B09-6615-4333-8739-C9AC5176FDBF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0110-BAA2-4623-AC61-DC03453A3854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2ADC-1043-498F-A63D-3FAC4D388E1B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6ED3-F18E-4464-8385-D8359CD8B564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8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C5D0-D604-48A9-92F9-7F50D0F801FA}" type="datetime1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4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5C6A-9DF5-4305-95BB-059AA218D8EE}" type="datetime1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D466-39C3-42B8-918B-42AD002A779B}" type="datetime1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D13-BE46-4306-BCDD-7718F8AEF0FD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88CF-1280-4440-9389-46815B404353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7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C8C94ED-5305-46F6-90B6-5F08262C31D5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669163C-F60A-4755-B3AF-50FB863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4A81-F346-47D7-CF86-164EACA6B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213" y="1051330"/>
            <a:ext cx="9445573" cy="1140978"/>
          </a:xfrm>
        </p:spPr>
        <p:txBody>
          <a:bodyPr>
            <a:noAutofit/>
          </a:bodyPr>
          <a:lstStyle/>
          <a:p>
            <a:r>
              <a:rPr lang="en-US" sz="4400" spc="-50" dirty="0">
                <a:solidFill>
                  <a:schemeClr val="bg1"/>
                </a:solidFill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ORGRAY CAR RENTAL APPLICATION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DC4FB-6DB2-2AF4-CFC5-B7B6124BC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5233" y="2393576"/>
            <a:ext cx="6901788" cy="357691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Group Name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13269 – Innova Cloud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Shiva Sai Kumar Chunduri    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700754515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D5C66-3F64-FC03-C415-EC4BEA7E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5327-4D9A-1B2E-5357-887ED95D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9253070" cy="720660"/>
          </a:xfrm>
        </p:spPr>
        <p:txBody>
          <a:bodyPr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Application Deployment in Elastic Beanstalk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AD4E-0ED6-FC36-D345-36773FFC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10418481" cy="36269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Utilized AWS Elastic Beanstalk Command Line Interface (EB CLI) in Visual Studio Code to deploy code seamlessly, storing it efficiently in Amazon S3.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Amazon S3, providing an efficient and scalable solution for version control and code management.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Initialize EB CLI in your Django project directory.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Generate a requirements.txt file for dependencies.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Execute `eb create` to deploy the Django app to Elastic Beanstalk.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B157E-BFA0-97CB-D92C-E251683C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4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F85B-13BA-D10F-63D8-1154C0CD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CloudWatch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B785-0F16-1F62-3A8C-BEC2EF81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8684"/>
            <a:ext cx="10815918" cy="392971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this project, we used CloudWatch to create dashboards and added visualizations to it.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We created two dashboards: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orgray-</a:t>
            </a:r>
            <a:r>
              <a:rPr lang="en-US" sz="2000" dirty="0" err="1"/>
              <a:t>ebs</a:t>
            </a:r>
            <a:r>
              <a:rPr lang="en-US" sz="2000" dirty="0"/>
              <a:t>-dashboard to visualize environment and Instance Metrics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orgray-ec2-dashboard to visualize CPU and Network utilization.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We can choose the type of widget, configure the widget settings, or select different metrics based on our requirements.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92D09-E3A2-BF1F-2C50-98C5E5D4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51F1-8E0B-862A-EF10-12C2771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Faced During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53C8-8916-75E3-8F0F-697208157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22646" cy="34163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Writing inbound and outbound rules for security groups.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Connecting PostgreSQL to application.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Configuring the environment which includes 5 stages to create Elastic Beanstalk application.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Setting up of awsebcli(elastic beanstalk command line interface) in visual studio code to handle dependencies, and ensuring smooth code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FF50E-7FD7-91CE-5D05-E698B09C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4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70A1-1487-87C2-EC35-E2D0E059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From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104C-3D8B-9B0C-7BC1-6444818B5E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AWS Infrastructure Configuration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Elastic Beanstalk Deployment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Database Management with RDS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Monitoring and Dashboards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BF893-1E40-D78E-F8D6-7ABC5D332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5176400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VPC Networking &amp; Security Measures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AWS CLI and Tool Integration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Database Subnet Groups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Application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424ED-907E-B918-DDEA-EB8A8C89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6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DDC369-8165-0241-D340-BE271F99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EC845-DB3A-A218-BFAA-685976BB91F6}"/>
              </a:ext>
            </a:extLst>
          </p:cNvPr>
          <p:cNvSpPr txBox="1"/>
          <p:nvPr/>
        </p:nvSpPr>
        <p:spPr>
          <a:xfrm>
            <a:off x="663388" y="2767280"/>
            <a:ext cx="41569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Thank You..!!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Questions </a:t>
            </a:r>
            <a:r>
              <a:rPr lang="en-US" sz="4000" dirty="0">
                <a:latin typeface="Aptos" panose="020B0004020202020204" pitchFamily="34" charset="0"/>
              </a:rPr>
              <a:t>?</a:t>
            </a:r>
          </a:p>
        </p:txBody>
      </p:sp>
      <p:pic>
        <p:nvPicPr>
          <p:cNvPr id="1032" name="Picture 8" descr="Microsoft Access: Understanding the Power of Access Queries">
            <a:extLst>
              <a:ext uri="{FF2B5EF4-FFF2-40B4-BE49-F238E27FC236}">
                <a16:creationId xmlns:a16="http://schemas.microsoft.com/office/drawing/2014/main" id="{51ACD459-3876-F062-BDAF-78E3F1BE6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94" y="1310074"/>
            <a:ext cx="5715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83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8B6BA-EFB2-5CD6-433A-96826E0DB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682" y="2096486"/>
            <a:ext cx="3758184" cy="2286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9B195-E6DA-6730-6F44-52BE4FA2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1D504F-753E-D377-0A83-46A18A1138CE}"/>
              </a:ext>
            </a:extLst>
          </p:cNvPr>
          <p:cNvSpPr txBox="1">
            <a:spLocks/>
          </p:cNvSpPr>
          <p:nvPr/>
        </p:nvSpPr>
        <p:spPr>
          <a:xfrm>
            <a:off x="6563109" y="833719"/>
            <a:ext cx="7578861" cy="53519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Amazon VPC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Subnets, Route Tables, IGW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IAM Role and DB Subnet Groups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Relational Database Service (RDS)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Security Groups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Elastic Beanstalk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Application Deployment in EBS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CloudWatch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Challenges during the Project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Learning from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2875-EBD4-0DD5-A8B6-8C49EECE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74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51DE84-BDF8-013A-999A-FC6FC86DF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07818"/>
            <a:ext cx="10278035" cy="358261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>
                <a:cs typeface="Arial" panose="020B0604020202020204" pitchFamily="34" charset="0"/>
              </a:rPr>
              <a:t>As a part of our project, we designed a car rental application and deployed it.</a:t>
            </a:r>
          </a:p>
          <a:p>
            <a:pPr algn="just">
              <a:lnSpc>
                <a:spcPct val="170000"/>
              </a:lnSpc>
            </a:pPr>
            <a:r>
              <a:rPr lang="en-US" sz="2000" dirty="0">
                <a:cs typeface="Arial" panose="020B0604020202020204" pitchFamily="34" charset="0"/>
              </a:rPr>
              <a:t>This application contains multiple pages: Log-in, Home, Check-In, Upload Car, Edit Car Details, Check-Out, and Check-Out Summary pages.</a:t>
            </a:r>
            <a:endParaRPr lang="en-US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deploy the appl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ication on AWS Cloud, we used the following AWS services  Amazon VPC, Amazon Elastic Cloud Compute(EC2), Amazon RDS, IAM, Elastic Beanstalk, and Cloud Watch.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58F5CF-8279-7985-9A62-22BDC08F9C2A}"/>
              </a:ext>
            </a:extLst>
          </p:cNvPr>
          <p:cNvSpPr txBox="1">
            <a:spLocks/>
          </p:cNvSpPr>
          <p:nvPr/>
        </p:nvSpPr>
        <p:spPr>
          <a:xfrm>
            <a:off x="927847" y="13333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0D8439-2A6A-8F82-D757-2D90AE16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1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1A873C-32A7-B0EB-48FC-1AF8228E2F98}"/>
              </a:ext>
            </a:extLst>
          </p:cNvPr>
          <p:cNvSpPr txBox="1">
            <a:spLocks/>
          </p:cNvSpPr>
          <p:nvPr/>
        </p:nvSpPr>
        <p:spPr>
          <a:xfrm>
            <a:off x="569259" y="546848"/>
            <a:ext cx="10515600" cy="1452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Amazon Virtual Private Cloud(Amazon VPC)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9D4461-CE4C-1FFF-6172-0261EA9E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2325593"/>
            <a:ext cx="10345270" cy="36269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the project, the VPC serves as a virtual network, facilitating a secure and segmented AWS environment.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It includes six subnets across two availability zones—two public and four private.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VPC components, such as public and private route tables, internet gateways, and subnet associations, ensure proper network isolation.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VPC enables connectivity, security, and resource organization for the entire application infrastructure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A4BEA3-1D03-C0B0-3951-E0402884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9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E8EF-5293-EA48-71B1-6726D1E2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720" y="973669"/>
            <a:ext cx="8679328" cy="43379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Subnets, Route Tables, and Internet Gateways(IGW)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6CA0D-B0D4-E6F4-8AFD-AF784D82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945DE-5CF2-CDD3-1A23-A6941839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0" y="2484403"/>
            <a:ext cx="11065199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2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39B4-3C3C-3442-7723-6962FC1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4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</a:rPr>
              <a:t>IAM Role and DB Subnet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9D01-C000-C823-8950-E33D830A0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59" y="2318077"/>
            <a:ext cx="11129682" cy="435177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tabLst>
                <a:tab pos="285750" algn="l"/>
              </a:tabLst>
            </a:pPr>
            <a:r>
              <a:rPr lang="en-US" sz="2200" dirty="0"/>
              <a:t>In the project, we created an IAM role called </a:t>
            </a:r>
            <a:r>
              <a:rPr lang="en-US" sz="2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aws-elasticbeanstalk-ec2-role with the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following policies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85750" algn="l"/>
              </a:tabLst>
            </a:pPr>
            <a:r>
              <a:rPr lang="en-US" sz="1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AWSElasticBeanstalkWebTier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85750" algn="l"/>
              </a:tabLst>
            </a:pPr>
            <a:r>
              <a:rPr lang="en-US" sz="1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AWSElasticBeanstalkWorkerTier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85750" algn="l"/>
              </a:tabLst>
            </a:pPr>
            <a:r>
              <a:rPr lang="en-US" sz="1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AWSElasticBeanStalkMulticontainerDocker</a:t>
            </a:r>
            <a:endParaRPr lang="en-US" sz="2000" dirty="0"/>
          </a:p>
          <a:p>
            <a:pPr algn="just">
              <a:lnSpc>
                <a:spcPct val="170000"/>
              </a:lnSpc>
            </a:pPr>
            <a:r>
              <a:rPr lang="en-US" sz="2000" dirty="0"/>
              <a:t>DB subnet groups in RDS enhance security by isolating databases in private subnets, ensuring fault tolerance with at least three subnets.</a:t>
            </a:r>
          </a:p>
          <a:p>
            <a:pPr algn="just">
              <a:lnSpc>
                <a:spcPct val="170000"/>
              </a:lnSpc>
            </a:pPr>
            <a:r>
              <a:rPr lang="en-US" sz="2000" dirty="0"/>
              <a:t>This configuration optimizes network performance, supports scalability, and is crucial for maintaining high availability and data integrity in database operations.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7891B-B34D-7E42-89A7-D8E27AF1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E901-262C-F7D3-91EB-C8B5932A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84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Relational Database Service (RDS)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C375-0536-C194-8445-ED5FB696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35" y="2443910"/>
            <a:ext cx="10609729" cy="3723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this project, we created RDS instance called db-orgray with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PostgreSQL as the database engine by using a DB subnet group which is mentione</a:t>
            </a:r>
            <a:r>
              <a:rPr lang="en-US" sz="2000" dirty="0">
                <a:ea typeface="Times New Roman" panose="02020603050405020304" pitchFamily="18" charset="0"/>
              </a:rPr>
              <a:t>d in previous slide.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/>
              <a:t>PostgreSQL handles concurrent transactions effectively, ensuring that multiple users can rent or return cars simultaneously without compromising data consistency.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Cars data and customer data are stored in DB. The size of DB is 5Gib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DC675-185E-DA8D-1508-CFA1F3A9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2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7191-4D25-458F-3002-D82B77B5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17" y="858184"/>
            <a:ext cx="10349753" cy="86303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Security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E883-71AA-CAB0-A89C-6080067E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17" y="2283678"/>
            <a:ext cx="10515600" cy="36969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We created a security group called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orgray-ebc-ec2-sg to manage the incoming and outgoing traffic in the instance.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We added an inbound and outbound rule with type as HTTP on port 80 to </a:t>
            </a:r>
            <a:r>
              <a:rPr lang="en-US" sz="2000" dirty="0">
                <a:solidFill>
                  <a:srgbClr val="16191F"/>
                </a:solidFill>
                <a:ea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16191F"/>
                </a:solidFill>
                <a:effectLst/>
              </a:rPr>
              <a:t>llow HTTP access to and from any IPv4 and IP6 address.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16191F"/>
                </a:solidFill>
              </a:rPr>
              <a:t>Moreover, we added another inbound and outbound rule with </a:t>
            </a:r>
            <a:r>
              <a:rPr lang="en-US" sz="2000" dirty="0" err="1">
                <a:solidFill>
                  <a:srgbClr val="16191F"/>
                </a:solidFill>
              </a:rPr>
              <a:t>PostgresSQL</a:t>
            </a:r>
            <a:r>
              <a:rPr lang="en-US" sz="2000" dirty="0">
                <a:solidFill>
                  <a:srgbClr val="16191F"/>
                </a:solidFill>
              </a:rPr>
              <a:t> on port 5432 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to reduce the exposure to security risks and protect the PostgreSQL database server instances.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F079C-91EF-264E-534A-FA3BBD5F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EC30-2E4F-DDBA-0BDF-AA9A03A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956515"/>
            <a:ext cx="10170459" cy="55852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Elastic Bean Stalk (EBS)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450D-11F7-1AF6-56D8-803B321E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47" y="2506662"/>
            <a:ext cx="10515600" cy="38941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Leveraged AWS Elastic Beanstalk to effortlessly deploy the Django application, streamlining the deployment process and auto-scaling as needed.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Simply upload your application, and Elastic Beanstalk automatically handles the details of capacity provisioning, load balancing, scaling, and application health monitoring.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In the project, we used Python as the Platform with Python 3.11</a:t>
            </a:r>
            <a:r>
              <a:rPr lang="en-US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running on 64bit Amazon Linux 2023.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We chose proxy server as Ngnix because it can </a:t>
            </a:r>
            <a:r>
              <a:rPr lang="en-US" sz="2000" b="0" i="0" dirty="0">
                <a:solidFill>
                  <a:srgbClr val="040C28"/>
                </a:solidFill>
                <a:effectLst/>
              </a:rPr>
              <a:t>handle a high volume of connections.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DBCBE-8AEE-1AAF-BC0F-7BD9304C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163C-F60A-4755-B3AF-50FB863003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29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1602</TotalTime>
  <Words>782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Century Gothic</vt:lpstr>
      <vt:lpstr>Constantia</vt:lpstr>
      <vt:lpstr>Times New Roman</vt:lpstr>
      <vt:lpstr>Wingdings</vt:lpstr>
      <vt:lpstr>Wingdings 3</vt:lpstr>
      <vt:lpstr>Ion Boardroom</vt:lpstr>
      <vt:lpstr>ORGRAY CAR RENTAL APPLICATION</vt:lpstr>
      <vt:lpstr>PowerPoint Presentation</vt:lpstr>
      <vt:lpstr>Introduction</vt:lpstr>
      <vt:lpstr>PowerPoint Presentation</vt:lpstr>
      <vt:lpstr>Subnets, Route Tables, and Internet Gateways(IGW)</vt:lpstr>
      <vt:lpstr>IAM Role and DB Subnet Groups</vt:lpstr>
      <vt:lpstr>Relational Database Service (RDS)</vt:lpstr>
      <vt:lpstr>Security Groups</vt:lpstr>
      <vt:lpstr>Elastic Bean Stalk (EBS)</vt:lpstr>
      <vt:lpstr>Application Deployment in Elastic Beanstalk</vt:lpstr>
      <vt:lpstr>CloudWatch</vt:lpstr>
      <vt:lpstr>Challenges Faced During the Project</vt:lpstr>
      <vt:lpstr>Learning From the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Orgray Car Rental Application  </dc:title>
  <dc:creator>Sony Harshitha Avula</dc:creator>
  <cp:lastModifiedBy>shiva sai kumar chunduri</cp:lastModifiedBy>
  <cp:revision>22</cp:revision>
  <dcterms:created xsi:type="dcterms:W3CDTF">2023-11-26T23:17:40Z</dcterms:created>
  <dcterms:modified xsi:type="dcterms:W3CDTF">2024-04-12T13:17:16Z</dcterms:modified>
</cp:coreProperties>
</file>