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</a:t>
            </a:r>
            <a:r>
              <a:rPr b="0" lang="en-IN" sz="4400" spc="-1" strike="noStrike">
                <a:latin typeface="Arial"/>
              </a:rPr>
              <a:t>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212840" y="1152000"/>
            <a:ext cx="7714440" cy="13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Nimbus Roman"/>
                <a:ea typeface="DejaVu Sans"/>
              </a:rPr>
              <a:t>Speech Coding at Low bit rates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93040" y="5734080"/>
            <a:ext cx="2543400" cy="8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2268000" y="2988000"/>
            <a:ext cx="453528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Nimbus Roman"/>
                <a:ea typeface="DejaVu Sans"/>
              </a:rPr>
              <a:t>Under the guidance of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Nimbus Roman"/>
                <a:ea typeface="DejaVu Sans"/>
              </a:rPr>
              <a:t>Aparna P.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Nimbus Roman"/>
                <a:ea typeface="DejaVu Sans"/>
              </a:rPr>
              <a:t>Assistant Professor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47240" y="147240"/>
            <a:ext cx="1112040" cy="1112040"/>
          </a:xfrm>
          <a:prstGeom prst="rect">
            <a:avLst/>
          </a:prstGeom>
          <a:ln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6156000" y="4896000"/>
            <a:ext cx="2807280" cy="12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Nimbus Roman"/>
                <a:ea typeface="DejaVu Sans"/>
              </a:rPr>
              <a:t>By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Nimbus Roman"/>
                <a:ea typeface="DejaVu Sans"/>
              </a:rPr>
              <a:t>Shiva Sai Samboju(202SP023)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639280" y="6258600"/>
            <a:ext cx="2466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2503440" y="477000"/>
            <a:ext cx="41353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4400" spc="-7" strike="noStrike">
                <a:solidFill>
                  <a:srgbClr val="000000"/>
                </a:solidFill>
                <a:latin typeface="Nimbus Roman"/>
                <a:ea typeface="DejaVu Sans"/>
              </a:rPr>
              <a:t>Phase</a:t>
            </a:r>
            <a:r>
              <a:rPr b="0" lang="en-IN" sz="4400" spc="-55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4400" spc="-7" strike="noStrike">
                <a:solidFill>
                  <a:srgbClr val="000000"/>
                </a:solidFill>
                <a:latin typeface="Nimbus Roman"/>
                <a:ea typeface="DejaVu Sans"/>
              </a:rPr>
              <a:t>Information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35680" y="1619280"/>
            <a:ext cx="8037360" cy="31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6400" indent="-3423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45000"/>
              <a:buFont typeface="Wingdings" charset="2"/>
              <a:buChar char=""/>
            </a:pP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The approach throws away all phase information of  the original </a:t>
            </a: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waveform,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preserving only the</a:t>
            </a:r>
            <a:r>
              <a:rPr b="0" lang="en-IN" sz="2800" spc="-171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magnitude  of the frequency</a:t>
            </a:r>
            <a:r>
              <a:rPr b="0" lang="en-IN" sz="2800" spc="-55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spectrum.</a:t>
            </a:r>
            <a:endParaRPr b="0" lang="en-IN" sz="2800" spc="-1" strike="noStrike">
              <a:latin typeface="Arial"/>
            </a:endParaRPr>
          </a:p>
          <a:p>
            <a:pPr marL="355680" indent="-341280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SzPct val="45000"/>
              <a:buFont typeface="Wingdings" charset="2"/>
              <a:buChar char=""/>
            </a:pP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The synthetic waveform sounds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like the original  </a:t>
            </a: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because,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for a human </a:t>
            </a: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listener,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phase has a</a:t>
            </a:r>
            <a:r>
              <a:rPr b="0" lang="en-IN" sz="2800" spc="-131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relatively  lower rank than magnitude</a:t>
            </a:r>
            <a:r>
              <a:rPr b="0" lang="en-IN" sz="2800" spc="-86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information.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517120" y="477000"/>
            <a:ext cx="533304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4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Pitch Period</a:t>
            </a:r>
            <a:r>
              <a:rPr b="0" lang="en-IN" sz="4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4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Estimation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29400" y="1617840"/>
            <a:ext cx="8487000" cy="15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54960" indent="-342000">
              <a:lnSpc>
                <a:spcPct val="100000"/>
              </a:lnSpc>
              <a:spcBef>
                <a:spcPts val="96"/>
              </a:spcBef>
              <a:buClr>
                <a:srgbClr val="33339a"/>
              </a:buClr>
              <a:buFont typeface="Symbol"/>
              <a:buChar char=""/>
            </a:pPr>
            <a:r>
              <a:rPr b="0" lang="en-IN" sz="32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The time between successive vocal cord openings  is called the fundamental period, or pitch</a:t>
            </a:r>
            <a:r>
              <a:rPr b="0" lang="en-IN" sz="3200" spc="58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period.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71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621800" y="547920"/>
            <a:ext cx="286200" cy="142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8639280" y="6258600"/>
            <a:ext cx="2466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845080" y="266760"/>
            <a:ext cx="345348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Pitch 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Estimation</a:t>
            </a:r>
            <a:r>
              <a:rPr b="0" lang="en-IN" sz="3600" spc="-10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74240" y="815400"/>
            <a:ext cx="7048080" cy="11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769760">
              <a:lnSpc>
                <a:spcPct val="100000"/>
              </a:lnSpc>
              <a:spcBef>
                <a:spcPts val="99"/>
              </a:spcBef>
            </a:pPr>
            <a:r>
              <a:rPr b="0" lang="en-IN" sz="3600" spc="-1" strike="noStrike">
                <a:solidFill>
                  <a:srgbClr val="000000"/>
                </a:solidFill>
                <a:latin typeface="Nimbus Roman"/>
                <a:ea typeface="DejaVu Sans"/>
              </a:rPr>
              <a:t>The </a:t>
            </a:r>
            <a:r>
              <a:rPr b="0" lang="en-IN" sz="3600" spc="-7" strike="noStrike">
                <a:solidFill>
                  <a:srgbClr val="000000"/>
                </a:solidFill>
                <a:latin typeface="Nimbus Roman"/>
                <a:ea typeface="DejaVu Sans"/>
              </a:rPr>
              <a:t>Autocorrelation</a:t>
            </a:r>
            <a:r>
              <a:rPr b="0" lang="en-IN" sz="3600" spc="-92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3600" spc="-7" strike="noStrike">
                <a:solidFill>
                  <a:srgbClr val="000000"/>
                </a:solidFill>
                <a:latin typeface="Nimbus Roman"/>
                <a:ea typeface="DejaVu Sans"/>
              </a:rPr>
              <a:t>Method</a:t>
            </a:r>
            <a:endParaRPr b="0" lang="en-IN" sz="3600" spc="-1" strike="noStrike">
              <a:latin typeface="Arial"/>
            </a:endParaRPr>
          </a:p>
          <a:p>
            <a:pPr marL="367560" indent="-342000">
              <a:lnSpc>
                <a:spcPct val="100000"/>
              </a:lnSpc>
              <a:spcBef>
                <a:spcPts val="2239"/>
              </a:spcBef>
              <a:buClr>
                <a:srgbClr val="33339a"/>
              </a:buClr>
              <a:buFont typeface="Symbol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809760" y="2503800"/>
            <a:ext cx="1810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7419960" y="2728080"/>
            <a:ext cx="126828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>
            <a:off x="415440" y="5314680"/>
            <a:ext cx="1374480" cy="360"/>
          </a:xfrm>
          <a:custGeom>
            <a:avLst/>
            <a:gdLst/>
            <a:ahLst/>
            <a:rect l="l" t="t" r="r" b="b"/>
            <a:pathLst>
              <a:path w="1375410" h="0">
                <a:moveTo>
                  <a:pt x="0" y="0"/>
                </a:moveTo>
                <a:lnTo>
                  <a:pt x="1375410" y="0"/>
                </a:lnTo>
              </a:path>
            </a:pathLst>
          </a:custGeom>
          <a:noFill/>
          <a:ln w="13680">
            <a:solidFill>
              <a:srgbClr val="3333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6"/>
          <p:cNvSpPr/>
          <p:nvPr/>
        </p:nvSpPr>
        <p:spPr>
          <a:xfrm>
            <a:off x="8639280" y="6258600"/>
            <a:ext cx="2466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42" name="Formula 7"/>
              <p:cNvSpPr txBox="1"/>
              <p:nvPr/>
            </p:nvSpPr>
            <p:spPr>
              <a:xfrm>
                <a:off x="2880000" y="1548000"/>
                <a:ext cx="3305520" cy="750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R</m:t>
                    </m:r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l</m:t>
                        </m:r>
                        <m:r>
                          <m:t xml:space="preserve">,</m:t>
                        </m:r>
                        <m:r>
                          <m:t xml:space="preserve">m</m:t>
                        </m:r>
                      </m:e>
                    </m:d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n</m:t>
                        </m:r>
                        <m:r>
                          <m:t xml:space="preserve">=</m:t>
                        </m:r>
                        <m:r>
                          <m:t xml:space="preserve">m</m:t>
                        </m:r>
                        <m:r>
                          <m:t xml:space="preserve">−</m:t>
                        </m:r>
                        <m:r>
                          <m:t xml:space="preserve">N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m</m:t>
                        </m:r>
                      </m:sup>
                      <m:e>
                        <m:r>
                          <m:t xml:space="preserve">s</m:t>
                        </m:r>
                      </m:e>
                    </m:nary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n</m:t>
                        </m:r>
                      </m:e>
                    </m:d>
                    <m:r>
                      <m:t xml:space="preserve">s</m:t>
                    </m:r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l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43" name="CustomShape 8"/>
          <p:cNvSpPr/>
          <p:nvPr/>
        </p:nvSpPr>
        <p:spPr>
          <a:xfrm>
            <a:off x="648000" y="2880000"/>
            <a:ext cx="7631640" cy="17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imbus Roman"/>
              </a:rPr>
              <a:t>By calculating the autocorrelation values for the entire range of lag, it is possible to find the value of lag associated with the highest autocorrelation representing the pitch period estimate.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imbus Roman"/>
              </a:rPr>
              <a:t>Maximum pitch value range is 198,so we need atleast 8 bits for each frame.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628360" y="477000"/>
            <a:ext cx="38851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4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Voicing</a:t>
            </a:r>
            <a:r>
              <a:rPr b="0" lang="en-IN" sz="4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4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Detector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35680" y="1621080"/>
            <a:ext cx="7985160" cy="22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360">
              <a:lnSpc>
                <a:spcPct val="100000"/>
              </a:lnSpc>
              <a:spcBef>
                <a:spcPts val="99"/>
              </a:spcBef>
              <a:buClr>
                <a:srgbClr val="33339a"/>
              </a:buClr>
              <a:buFont typeface="Symbol"/>
              <a:buChar char=""/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Purpose: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classify a given frame as voiced or</a:t>
            </a:r>
            <a:r>
              <a:rPr b="0" lang="en-IN" sz="2400" spc="-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unvoiced.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b="0" lang="en-IN" sz="2400" spc="-1" strike="noStrike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33339a"/>
              </a:buClr>
              <a:buFont typeface="Times New Roman"/>
              <a:buChar char="•"/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The boundary between V/UV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not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always clear: this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happens  for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transition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frames, where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signal goes from voiced to  unvoiced or vice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versa.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36040" y="5351760"/>
            <a:ext cx="776628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1621800" y="258840"/>
            <a:ext cx="286200" cy="142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"/>
          <p:cNvSpPr/>
          <p:nvPr/>
        </p:nvSpPr>
        <p:spPr>
          <a:xfrm>
            <a:off x="8652240" y="6241680"/>
            <a:ext cx="22104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93000" y="509040"/>
            <a:ext cx="775620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000" spc="-7" strike="noStrike">
                <a:solidFill>
                  <a:srgbClr val="000000"/>
                </a:solidFill>
                <a:latin typeface="Nimbus Roman"/>
                <a:ea typeface="DejaVu Sans"/>
              </a:rPr>
              <a:t>Voicing Detector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36040" y="1432080"/>
            <a:ext cx="7458120" cy="8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4960" indent="-342000">
              <a:lnSpc>
                <a:spcPct val="100000"/>
              </a:lnSpc>
              <a:spcBef>
                <a:spcPts val="99"/>
              </a:spcBef>
              <a:buClr>
                <a:srgbClr val="33339a"/>
              </a:buClr>
              <a:buFont typeface="Symbol"/>
              <a:buChar char=""/>
            </a:pPr>
            <a:r>
              <a:rPr b="0" lang="en-IN" sz="2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zero crossing rate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of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frame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ending at</a:t>
            </a:r>
            <a:r>
              <a:rPr b="0" lang="en-IN" sz="2800" spc="-18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time  instant </a:t>
            </a:r>
            <a:r>
              <a:rPr b="0" i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 defined</a:t>
            </a:r>
            <a:r>
              <a:rPr b="0" lang="en-IN" sz="2800" spc="-7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535680" y="3129480"/>
            <a:ext cx="7913520" cy="30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4600" bIns="0">
            <a:spAutoFit/>
          </a:bodyPr>
          <a:p>
            <a:pPr marL="469800">
              <a:lnSpc>
                <a:spcPct val="100000"/>
              </a:lnSpc>
              <a:spcBef>
                <a:spcPts val="666"/>
              </a:spcBef>
            </a:pPr>
            <a:endParaRPr b="0" lang="en-IN" sz="1800" spc="-1" strike="noStrike">
              <a:latin typeface="Arial"/>
            </a:endParaRPr>
          </a:p>
          <a:p>
            <a:pPr marL="355680" indent="-342000">
              <a:lnSpc>
                <a:spcPct val="100000"/>
              </a:lnSpc>
              <a:spcBef>
                <a:spcPts val="660"/>
              </a:spcBef>
              <a:buClr>
                <a:srgbClr val="33339a"/>
              </a:buClr>
              <a:buFont typeface="Symbol"/>
              <a:buChar char="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voiced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speech,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zero crossing rate is</a:t>
            </a:r>
            <a:r>
              <a:rPr b="0" lang="en-IN" sz="2800" spc="-18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relatively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low due to the presence of the pitch frequency  component (of low-frequency</a:t>
            </a:r>
            <a:r>
              <a:rPr b="0" lang="en-IN" sz="2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nature)</a:t>
            </a:r>
            <a:endParaRPr b="0" lang="en-IN" sz="2800" spc="-1" strike="noStrike">
              <a:latin typeface="Arial"/>
            </a:endParaRPr>
          </a:p>
          <a:p>
            <a:pPr marL="355680" indent="-342360">
              <a:lnSpc>
                <a:spcPct val="100000"/>
              </a:lnSpc>
              <a:spcBef>
                <a:spcPts val="669"/>
              </a:spcBef>
              <a:buClr>
                <a:srgbClr val="33339a"/>
              </a:buClr>
              <a:buFont typeface="Symbol"/>
              <a:buChar char="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unvoiced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speech,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zero crossing rate is high  due to the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noise-like appearance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the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signal with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 large portion of energy in the high-frequency</a:t>
            </a:r>
            <a:r>
              <a:rPr b="0" lang="en-IN" sz="2800" spc="-19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region.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8639280" y="6258600"/>
            <a:ext cx="2466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/>
          <p:nvPr/>
        </p:nvSpPr>
        <p:spPr>
          <a:xfrm>
            <a:off x="3247920" y="2417040"/>
            <a:ext cx="1279080" cy="6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54" name="Formula 6"/>
              <p:cNvSpPr txBox="1"/>
              <p:nvPr/>
            </p:nvSpPr>
            <p:spPr>
              <a:xfrm>
                <a:off x="1717200" y="2313720"/>
                <a:ext cx="4825800" cy="737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ZCR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n</m:t>
                        </m:r>
                        <m:r>
                          <m:t xml:space="preserve">=</m:t>
                        </m:r>
                        <m:r>
                          <m:t xml:space="preserve">m</m:t>
                        </m:r>
                        <m:r>
                          <m:t xml:space="preserve">−</m:t>
                        </m:r>
                        <m:r>
                          <m:t xml:space="preserve">N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m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</m:dPr>
                          <m:e>
                            <m:r>
                              <m:t xml:space="preserve">sgn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s</m:t>
                                </m:r>
                                <m:d>
                                  <m:dPr>
                                    <m:begChr m:val="["/>
                                    <m:endChr m:val="]"/>
                                  </m:dPr>
                                  <m:e>
                                    <m:r>
                                      <m:t xml:space="preserve">n</m:t>
                                    </m:r>
                                  </m:e>
                                </m:d>
                              </m:e>
                            </m:d>
                            <m:r>
                              <m:t xml:space="preserve">−</m:t>
                            </m:r>
                            <m:r>
                              <m:t xml:space="preserve">sgn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s</m:t>
                                </m:r>
                                <m:d>
                                  <m:dPr>
                                    <m:begChr m:val="["/>
                                    <m:endChr m:val="]"/>
                                  </m:dPr>
                                  <m:e>
                                    <m:r>
                                      <m:t xml:space="preserve">n</m:t>
                                    </m:r>
                                    <m:r>
                                      <m:t xml:space="preserve">−</m:t>
                                    </m:r>
                                    <m:r>
                                      <m:t xml:space="preserve">1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137240" y="477000"/>
            <a:ext cx="686844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4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LPC Coding: </a:t>
            </a:r>
            <a:r>
              <a:rPr b="0" lang="en-IN" sz="4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Voiced</a:t>
            </a:r>
            <a:r>
              <a:rPr b="0" lang="en-IN" sz="4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Example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62600" y="1765440"/>
            <a:ext cx="2526120" cy="665640"/>
          </a:xfrm>
          <a:custGeom>
            <a:avLst/>
            <a:gdLst/>
            <a:ahLst/>
            <a:rect l="l" t="t" r="r" b="b"/>
            <a:pathLst>
              <a:path w="2527300" h="666750">
                <a:moveTo>
                  <a:pt x="2526792" y="666749"/>
                </a:moveTo>
                <a:lnTo>
                  <a:pt x="2526792" y="0"/>
                </a:lnTo>
                <a:lnTo>
                  <a:pt x="0" y="0"/>
                </a:lnTo>
                <a:lnTo>
                  <a:pt x="0" y="666750"/>
                </a:lnTo>
                <a:lnTo>
                  <a:pt x="6095" y="666750"/>
                </a:lnTo>
                <a:lnTo>
                  <a:pt x="6096" y="12953"/>
                </a:lnTo>
                <a:lnTo>
                  <a:pt x="12192" y="6858"/>
                </a:lnTo>
                <a:lnTo>
                  <a:pt x="12192" y="12953"/>
                </a:lnTo>
                <a:lnTo>
                  <a:pt x="2514600" y="12953"/>
                </a:lnTo>
                <a:lnTo>
                  <a:pt x="2514600" y="6857"/>
                </a:lnTo>
                <a:lnTo>
                  <a:pt x="2520696" y="12953"/>
                </a:lnTo>
                <a:lnTo>
                  <a:pt x="2520696" y="666749"/>
                </a:lnTo>
                <a:lnTo>
                  <a:pt x="2526792" y="666749"/>
                </a:lnTo>
                <a:close/>
                <a:moveTo>
                  <a:pt x="12192" y="12953"/>
                </a:moveTo>
                <a:lnTo>
                  <a:pt x="12192" y="6858"/>
                </a:lnTo>
                <a:lnTo>
                  <a:pt x="6096" y="12953"/>
                </a:lnTo>
                <a:lnTo>
                  <a:pt x="12192" y="12953"/>
                </a:lnTo>
                <a:close/>
                <a:moveTo>
                  <a:pt x="12192" y="654557"/>
                </a:moveTo>
                <a:lnTo>
                  <a:pt x="12192" y="12953"/>
                </a:lnTo>
                <a:lnTo>
                  <a:pt x="6096" y="12953"/>
                </a:lnTo>
                <a:lnTo>
                  <a:pt x="6096" y="654557"/>
                </a:lnTo>
                <a:lnTo>
                  <a:pt x="12192" y="654557"/>
                </a:lnTo>
                <a:close/>
                <a:moveTo>
                  <a:pt x="2520696" y="654557"/>
                </a:moveTo>
                <a:lnTo>
                  <a:pt x="6096" y="654557"/>
                </a:lnTo>
                <a:lnTo>
                  <a:pt x="12192" y="660653"/>
                </a:lnTo>
                <a:lnTo>
                  <a:pt x="12191" y="666750"/>
                </a:lnTo>
                <a:lnTo>
                  <a:pt x="2514600" y="666749"/>
                </a:lnTo>
                <a:lnTo>
                  <a:pt x="2514600" y="660653"/>
                </a:lnTo>
                <a:lnTo>
                  <a:pt x="2520696" y="654557"/>
                </a:lnTo>
                <a:close/>
                <a:moveTo>
                  <a:pt x="12191" y="666750"/>
                </a:moveTo>
                <a:lnTo>
                  <a:pt x="12192" y="660653"/>
                </a:lnTo>
                <a:lnTo>
                  <a:pt x="6096" y="654557"/>
                </a:lnTo>
                <a:lnTo>
                  <a:pt x="6095" y="666750"/>
                </a:lnTo>
                <a:lnTo>
                  <a:pt x="12191" y="666750"/>
                </a:lnTo>
                <a:close/>
                <a:moveTo>
                  <a:pt x="2520696" y="12953"/>
                </a:moveTo>
                <a:lnTo>
                  <a:pt x="2514600" y="6857"/>
                </a:lnTo>
                <a:lnTo>
                  <a:pt x="2514600" y="12953"/>
                </a:lnTo>
                <a:lnTo>
                  <a:pt x="2520696" y="12953"/>
                </a:lnTo>
                <a:close/>
                <a:moveTo>
                  <a:pt x="2520696" y="654557"/>
                </a:moveTo>
                <a:lnTo>
                  <a:pt x="2520696" y="12953"/>
                </a:lnTo>
                <a:lnTo>
                  <a:pt x="2514600" y="12953"/>
                </a:lnTo>
                <a:lnTo>
                  <a:pt x="2514600" y="654557"/>
                </a:lnTo>
                <a:lnTo>
                  <a:pt x="2520696" y="654557"/>
                </a:lnTo>
                <a:close/>
                <a:moveTo>
                  <a:pt x="2520696" y="666749"/>
                </a:moveTo>
                <a:lnTo>
                  <a:pt x="2520696" y="654557"/>
                </a:lnTo>
                <a:lnTo>
                  <a:pt x="2514600" y="660653"/>
                </a:lnTo>
                <a:lnTo>
                  <a:pt x="2514600" y="666749"/>
                </a:lnTo>
                <a:lnTo>
                  <a:pt x="2520696" y="666749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>
            <a:off x="547560" y="1798560"/>
            <a:ext cx="234216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21" strike="noStrike">
                <a:solidFill>
                  <a:srgbClr val="000000"/>
                </a:solidFill>
                <a:latin typeface="Nimbus Roman"/>
                <a:ea typeface="DejaVu Sans"/>
              </a:rPr>
              <a:t>Voiced</a:t>
            </a:r>
            <a:r>
              <a:rPr b="0" lang="en-IN" sz="1800" spc="-26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Nimbus Roman"/>
                <a:ea typeface="DejaVu Sans"/>
              </a:rPr>
              <a:t>Frame: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7" strike="noStrike">
                <a:solidFill>
                  <a:srgbClr val="000000"/>
                </a:solidFill>
                <a:latin typeface="Nimbus Roman"/>
                <a:ea typeface="DejaVu Sans"/>
              </a:rPr>
              <a:t>480 samples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8639280" y="6258600"/>
            <a:ext cx="2466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403560" y="3017520"/>
            <a:ext cx="3117960" cy="29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"/>
          <p:cNvSpPr/>
          <p:nvPr/>
        </p:nvSpPr>
        <p:spPr>
          <a:xfrm>
            <a:off x="4403880" y="5374440"/>
            <a:ext cx="374544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4070160" y="1154160"/>
            <a:ext cx="3849480" cy="259992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198720" y="3085560"/>
            <a:ext cx="3715560" cy="256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392480" y="477000"/>
            <a:ext cx="376056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4400" spc="-12" strike="noStrike">
                <a:solidFill>
                  <a:srgbClr val="000000"/>
                </a:solidFill>
                <a:latin typeface="Nimbus Roman"/>
                <a:ea typeface="DejaVu Sans"/>
              </a:rPr>
              <a:t>Voiced</a:t>
            </a:r>
            <a:r>
              <a:rPr b="0" lang="en-IN" sz="4400" spc="-52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4400" spc="-7" strike="noStrike">
                <a:solidFill>
                  <a:srgbClr val="000000"/>
                </a:solidFill>
                <a:latin typeface="Nimbus Roman"/>
                <a:ea typeface="DejaVu Sans"/>
              </a:rPr>
              <a:t>Example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878880" y="730800"/>
            <a:ext cx="871560" cy="3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763200" y="1434240"/>
            <a:ext cx="7462800" cy="12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the original signal, the structure of the harmonics looks</a:t>
            </a:r>
            <a:r>
              <a:rPr b="0" lang="en-IN" sz="2200" spc="-20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more  irregular and randomized, while for the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synthetic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case, a more  regular structure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appears.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2203200" y="6186960"/>
            <a:ext cx="1039680" cy="3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ff3300"/>
                </a:solidFill>
                <a:latin typeface="Times New Roman"/>
                <a:ea typeface="DejaVu Sans"/>
              </a:rPr>
              <a:t>Original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5860800" y="6186960"/>
            <a:ext cx="1175400" cy="3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ff3300"/>
                </a:solidFill>
                <a:latin typeface="Times New Roman"/>
                <a:ea typeface="DejaVu Sans"/>
              </a:rPr>
              <a:t>Synthetic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8652240" y="6241680"/>
            <a:ext cx="22104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654440" y="3511080"/>
            <a:ext cx="3936600" cy="268056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442440" y="3458160"/>
            <a:ext cx="4219920" cy="284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01800" y="509040"/>
            <a:ext cx="6753960" cy="13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Nimbus Roman"/>
                <a:ea typeface="DejaVu Sans"/>
              </a:rPr>
              <a:t>LPC Coding: Unvoiced</a:t>
            </a:r>
            <a:r>
              <a:rPr b="0" lang="en-IN" sz="4400" spc="-131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Nimbus Roman"/>
                <a:ea typeface="DejaVu Sans"/>
              </a:rPr>
              <a:t>Example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29400" y="1867680"/>
            <a:ext cx="8282520" cy="12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000" spc="-7" strike="noStrike" u="sng">
                <a:solidFill>
                  <a:srgbClr val="000000"/>
                </a:solidFill>
                <a:uFill>
                  <a:solidFill>
                    <a:srgbClr val="9900cc"/>
                  </a:solidFill>
                </a:uFill>
                <a:latin typeface="Times New Roman"/>
                <a:ea typeface="DejaVu Sans"/>
              </a:rPr>
              <a:t>Unvoiced frame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having 480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samples: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8639280" y="6258600"/>
            <a:ext cx="2466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4466160" y="1370160"/>
            <a:ext cx="4245480" cy="206640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4436280" y="4003200"/>
            <a:ext cx="3699000" cy="247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243440" y="144000"/>
            <a:ext cx="407376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Unvoiced</a:t>
            </a:r>
            <a:r>
              <a:rPr b="0" lang="en-IN" sz="4000" spc="-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Example: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729840" y="296280"/>
            <a:ext cx="101412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1771560" y="753480"/>
            <a:ext cx="544608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000" spc="-7" strike="noStrike">
                <a:solidFill>
                  <a:srgbClr val="000000"/>
                </a:solidFill>
                <a:latin typeface="Nimbus Roman"/>
                <a:ea typeface="DejaVu Sans"/>
              </a:rPr>
              <a:t>Power Spectrum</a:t>
            </a:r>
            <a:r>
              <a:rPr b="0" lang="en-IN" sz="4000" spc="-66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4000" spc="-1" strike="noStrike">
                <a:solidFill>
                  <a:srgbClr val="000000"/>
                </a:solidFill>
                <a:latin typeface="Nimbus Roman"/>
                <a:ea typeface="DejaVu Sans"/>
              </a:rPr>
              <a:t>Envelope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526400" y="4246560"/>
            <a:ext cx="6532560" cy="18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Left: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Original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Right:</a:t>
            </a:r>
            <a:r>
              <a:rPr b="0" lang="en-IN" sz="24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synthetic  Plots of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power spectrum for an unvoiced</a:t>
            </a:r>
            <a:r>
              <a:rPr b="0" lang="en-IN" sz="2400" spc="-1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frame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"/>
              </a:spcBef>
            </a:pPr>
            <a:endParaRPr b="0" lang="en-IN" sz="2400" spc="-1" strike="noStrike">
              <a:latin typeface="Arial"/>
            </a:endParaRPr>
          </a:p>
          <a:p>
            <a:pPr marL="720"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8561880" y="6198120"/>
            <a:ext cx="2466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4870800" y="1497960"/>
            <a:ext cx="4015080" cy="270360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442800" y="1461960"/>
            <a:ext cx="4207320" cy="283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680480" y="101520"/>
            <a:ext cx="578376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b="0" lang="en-IN" sz="4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LPC Encoder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395000" y="1067400"/>
            <a:ext cx="6865560" cy="4984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814320" y="6282000"/>
            <a:ext cx="287496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639280" y="6258600"/>
            <a:ext cx="14868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749520" y="509040"/>
            <a:ext cx="764100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Nimbus Roman"/>
                <a:ea typeface="DejaVu Sans"/>
              </a:rPr>
              <a:t>Contents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936000" y="1440000"/>
            <a:ext cx="6840000" cy="456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3200" spc="-1" strike="noStrike">
                <a:latin typeface="Nimbus Roman"/>
              </a:rPr>
              <a:t>Introduction</a:t>
            </a:r>
            <a:endParaRPr b="0" lang="en-IN" sz="3200" spc="-1" strike="noStrike">
              <a:latin typeface="Nimbus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en-IN" sz="3200" spc="-1" strike="noStrike">
              <a:latin typeface="Nimbus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3200" spc="-1" strike="noStrike">
                <a:latin typeface="Nimbus Roman"/>
              </a:rPr>
              <a:t>Speech Production </a:t>
            </a:r>
            <a:r>
              <a:rPr b="0" lang="en-IN" sz="3200" spc="-1" strike="noStrike">
                <a:latin typeface="Nimbus Roman"/>
              </a:rPr>
              <a:t>Model</a:t>
            </a:r>
            <a:endParaRPr b="0" lang="en-IN" sz="3200" spc="-1" strike="noStrike">
              <a:latin typeface="Nimbus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en-IN" sz="3200" spc="-1" strike="noStrike">
              <a:latin typeface="Nimbus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3200" spc="-1" strike="noStrike">
                <a:latin typeface="Nimbus Roman"/>
              </a:rPr>
              <a:t>Encoder</a:t>
            </a:r>
            <a:endParaRPr b="0" lang="en-IN" sz="3200" spc="-1" strike="noStrike">
              <a:latin typeface="Nimbus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en-IN" sz="3200" spc="-1" strike="noStrike">
              <a:latin typeface="Nimbus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3200" spc="-1" strike="noStrike">
                <a:latin typeface="Nimbus Roman"/>
              </a:rPr>
              <a:t>Decoder</a:t>
            </a:r>
            <a:endParaRPr b="0" lang="en-IN" sz="3200" spc="-1" strike="noStrike">
              <a:latin typeface="Nimbus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en-IN" sz="3200" spc="-1" strike="noStrike">
              <a:latin typeface="Nimbus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3200" spc="-1" strike="noStrike">
                <a:latin typeface="Nimbus Roman"/>
              </a:rPr>
              <a:t>Limitations</a:t>
            </a:r>
            <a:endParaRPr b="0" lang="en-IN" sz="3200" spc="-1" strike="noStrike">
              <a:latin typeface="Nimbus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en-IN" sz="3200" spc="-1" strike="noStrike">
              <a:latin typeface="Nimbus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3200" spc="-1" strike="noStrike">
                <a:latin typeface="Nimbus Roman"/>
              </a:rPr>
              <a:t>References</a:t>
            </a:r>
            <a:endParaRPr b="0" lang="en-IN" sz="3200" spc="-1" strike="noStrike"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963440" y="202680"/>
            <a:ext cx="523836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4400" spc="-7" strike="noStrike">
                <a:solidFill>
                  <a:srgbClr val="000000"/>
                </a:solidFill>
                <a:latin typeface="Nimbus Roman"/>
                <a:ea typeface="DejaVu Sans"/>
              </a:rPr>
              <a:t>LPC Encoder</a:t>
            </a:r>
            <a:r>
              <a:rPr b="0" lang="en-IN" sz="4400" spc="-32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4400" spc="-7" strike="noStrike">
                <a:solidFill>
                  <a:srgbClr val="000000"/>
                </a:solidFill>
                <a:latin typeface="Nimbus Roman"/>
                <a:ea typeface="DejaVu Sans"/>
              </a:rPr>
              <a:t>Structure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2120" y="929160"/>
            <a:ext cx="8281080" cy="46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>
            <a:spAutoFit/>
          </a:bodyPr>
          <a:p>
            <a:pPr marL="355680" indent="-342360">
              <a:lnSpc>
                <a:spcPct val="100000"/>
              </a:lnSpc>
              <a:spcBef>
                <a:spcPts val="386"/>
              </a:spcBef>
              <a:buClr>
                <a:srgbClr val="33339a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The input 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speech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is segmented into non-overlapping</a:t>
            </a:r>
            <a:r>
              <a:rPr b="0" lang="en-IN" sz="2000" spc="-131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frames.</a:t>
            </a:r>
            <a:endParaRPr b="0" lang="en-IN" sz="2000" spc="-1" strike="noStrike">
              <a:latin typeface="Arial"/>
            </a:endParaRPr>
          </a:p>
          <a:p>
            <a:pPr marL="355680" indent="-342360">
              <a:lnSpc>
                <a:spcPct val="100000"/>
              </a:lnSpc>
              <a:spcBef>
                <a:spcPts val="289"/>
              </a:spcBef>
              <a:buClr>
                <a:srgbClr val="33339a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A pre-emphasis filter is used to adjust the 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spectrum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of the</a:t>
            </a:r>
            <a:r>
              <a:rPr b="0" lang="en-IN" sz="2000" spc="-205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signal.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ts val="2591"/>
              </a:lnSpc>
              <a:spcBef>
                <a:spcPts val="615"/>
              </a:spcBef>
              <a:buClr>
                <a:srgbClr val="33339a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The voicing detector classifies the current frame as voiced</a:t>
            </a:r>
            <a:r>
              <a:rPr b="0" lang="en-IN" sz="2000" spc="-231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or  unvoiced and outputs one bit indicating the voicing</a:t>
            </a:r>
            <a:r>
              <a:rPr b="0" lang="en-IN" sz="2000" spc="-157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state.</a:t>
            </a:r>
            <a:endParaRPr b="0" lang="en-IN" sz="2000" spc="-1" strike="noStrike">
              <a:latin typeface="Arial"/>
            </a:endParaRPr>
          </a:p>
          <a:p>
            <a:pPr marL="355680" indent="-342360">
              <a:lnSpc>
                <a:spcPts val="2591"/>
              </a:lnSpc>
              <a:spcBef>
                <a:spcPts val="581"/>
              </a:spcBef>
              <a:buClr>
                <a:srgbClr val="33339a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The pre-emphasized signal is 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used for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LP 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analysis, where</a:t>
            </a:r>
            <a:r>
              <a:rPr b="0" lang="en-IN" sz="2000" spc="-111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ten  LPC coefficients are</a:t>
            </a:r>
            <a:r>
              <a:rPr b="0" lang="en-IN" sz="2000" spc="-55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derived.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ts val="2591"/>
              </a:lnSpc>
              <a:spcBef>
                <a:spcPts val="581"/>
              </a:spcBef>
              <a:buClr>
                <a:srgbClr val="33339a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These coefficients are quantized 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with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the indices transmitted</a:t>
            </a:r>
            <a:r>
              <a:rPr b="0" lang="en-IN" sz="2000" spc="-250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as  information of the</a:t>
            </a:r>
            <a:r>
              <a:rPr b="0" lang="en-IN" sz="2000" spc="-41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frame.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ts val="2591"/>
              </a:lnSpc>
              <a:spcBef>
                <a:spcPts val="581"/>
              </a:spcBef>
              <a:buClr>
                <a:srgbClr val="33339a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The quantized LPCs are used to build the prediction-error</a:t>
            </a:r>
            <a:r>
              <a:rPr b="0" lang="en-IN" sz="2000" spc="-177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filter,  which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filters the pre-emphasized 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speech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to obtain the  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prediction-error signal at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its</a:t>
            </a:r>
            <a:r>
              <a:rPr b="0" lang="en-IN" sz="2000" spc="-35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output.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ts val="2591"/>
              </a:lnSpc>
              <a:spcBef>
                <a:spcPts val="581"/>
              </a:spcBef>
              <a:buClr>
                <a:srgbClr val="ff3300"/>
              </a:buClr>
              <a:buFont typeface="StarSymbol"/>
              <a:buAutoNum type="arabicPeriod"/>
            </a:pP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Pitch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period is estimated from the prediction-error 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signal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if</a:t>
            </a:r>
            <a:r>
              <a:rPr b="0" lang="en-IN" sz="2000" spc="-177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the  frame is</a:t>
            </a:r>
            <a:r>
              <a:rPr b="0" lang="en-IN" sz="2000" spc="-26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voiced.</a:t>
            </a:r>
            <a:endParaRPr b="0" lang="en-IN" sz="2000" spc="-1" strike="noStrike">
              <a:latin typeface="Arial"/>
            </a:endParaRPr>
          </a:p>
          <a:p>
            <a:pPr marL="774720" indent="-303840">
              <a:lnSpc>
                <a:spcPts val="2160"/>
              </a:lnSpc>
              <a:spcBef>
                <a:spcPts val="496"/>
              </a:spcBef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64600" y="6301800"/>
            <a:ext cx="648360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008160" y="477000"/>
            <a:ext cx="312516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4400" spc="-12" strike="noStrike">
                <a:solidFill>
                  <a:srgbClr val="000000"/>
                </a:solidFill>
                <a:latin typeface="Nimbus Roman"/>
                <a:ea typeface="DejaVu Sans"/>
              </a:rPr>
              <a:t>Pre-Emphasis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36040" y="1621800"/>
            <a:ext cx="80348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4960" indent="-342000">
              <a:lnSpc>
                <a:spcPct val="100000"/>
              </a:lnSpc>
              <a:spcBef>
                <a:spcPts val="99"/>
              </a:spcBef>
              <a:buClr>
                <a:srgbClr val="33339a"/>
              </a:buClr>
              <a:buFont typeface="Wingdings" charset="2"/>
              <a:buChar char=""/>
            </a:pP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Typical spectral envelope of speech signal has a high frequency  attenuation due to radiation effects of the sound from</a:t>
            </a:r>
            <a:r>
              <a:rPr b="0" lang="en-IN" sz="2000" spc="-60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the</a:t>
            </a:r>
            <a:r>
              <a:rPr b="0" lang="en-IN" sz="2000" spc="-12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lips: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high-  frequency components have relatively low amplitude - this</a:t>
            </a:r>
            <a:r>
              <a:rPr b="0" lang="en-IN" sz="2000" spc="-171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increases  the dynamic range of the speech</a:t>
            </a:r>
            <a:r>
              <a:rPr b="0" lang="en-IN" sz="2000" spc="-92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spectrum.</a:t>
            </a:r>
            <a:endParaRPr b="0" lang="en-IN" sz="2000" spc="-1" strike="noStrike">
              <a:solidFill>
                <a:srgbClr val="000000"/>
              </a:solidFill>
              <a:latin typeface="Nimbus Roman"/>
            </a:endParaRPr>
          </a:p>
          <a:p>
            <a:pPr marL="355680" indent="-342360">
              <a:lnSpc>
                <a:spcPct val="100000"/>
              </a:lnSpc>
              <a:spcBef>
                <a:spcPts val="530"/>
              </a:spcBef>
              <a:buClr>
                <a:srgbClr val="33339a"/>
              </a:buClr>
              <a:buFont typeface="Wingdings" charset="2"/>
              <a:buChar char=""/>
            </a:pP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One simple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solution is to process the speech signal using the</a:t>
            </a:r>
            <a:r>
              <a:rPr b="0" lang="en-IN" sz="2000" spc="-191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filter  which is high-pass in</a:t>
            </a:r>
            <a:r>
              <a:rPr b="0" lang="en-IN" sz="2000" spc="-66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nature.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The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purpose is to increase the energy of the high-frequency  spectrum. The effect of the filter can also be thought of as</a:t>
            </a:r>
            <a:r>
              <a:rPr b="0" lang="en-IN" sz="2000" spc="-171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a  flattening process, 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where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the 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spectrum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is</a:t>
            </a:r>
            <a:r>
              <a:rPr b="0" lang="en-IN" sz="2000" spc="-100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‘‘whitened.’’</a:t>
            </a:r>
            <a:endParaRPr b="0" lang="en-IN" sz="2000" spc="-1" strike="noStrike">
              <a:solidFill>
                <a:srgbClr val="000000"/>
              </a:solidFill>
              <a:latin typeface="Nimbus Roman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261080" y="332280"/>
            <a:ext cx="286200" cy="141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8652240" y="6241680"/>
            <a:ext cx="22104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488320" y="477000"/>
            <a:ext cx="416448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4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Power</a:t>
            </a:r>
            <a:r>
              <a:rPr b="0" lang="en-IN" sz="44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4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Calculation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36040" y="1216440"/>
            <a:ext cx="805464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360">
              <a:lnSpc>
                <a:spcPct val="100000"/>
              </a:lnSpc>
              <a:spcBef>
                <a:spcPts val="99"/>
              </a:spcBef>
              <a:buClr>
                <a:srgbClr val="ff3300"/>
              </a:buClr>
              <a:buFont typeface="Wingdings" charset="2"/>
              <a:buChar char=""/>
            </a:pP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Power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of the prediction-error 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sequence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is different</a:t>
            </a:r>
            <a:r>
              <a:rPr b="0" lang="en-IN" sz="2000" spc="-137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for  voiced and unvoiced</a:t>
            </a:r>
            <a:r>
              <a:rPr b="0" lang="en-IN" sz="2000" spc="-72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frames.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536040" y="2070000"/>
            <a:ext cx="839160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-216000">
              <a:lnSpc>
                <a:spcPct val="120000"/>
              </a:lnSpc>
              <a:spcBef>
                <a:spcPts val="99"/>
              </a:spcBef>
              <a:buClr>
                <a:srgbClr val="33339a"/>
              </a:buClr>
              <a:buFont typeface="Wingdings" charset="2"/>
              <a:buChar char="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the unvoiced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case,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denoting</a:t>
            </a:r>
            <a:r>
              <a:rPr b="0" lang="en-IN" sz="2000" spc="-17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prediction-error sequence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with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 being the length of the</a:t>
            </a:r>
            <a:r>
              <a:rPr b="0" lang="en-IN" sz="2000" spc="-1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frame):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536040" y="3873960"/>
            <a:ext cx="73191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4960" indent="-342000">
              <a:lnSpc>
                <a:spcPct val="100000"/>
              </a:lnSpc>
              <a:spcBef>
                <a:spcPts val="99"/>
              </a:spcBef>
              <a:buClr>
                <a:srgbClr val="33339a"/>
              </a:buClr>
              <a:buFont typeface="Symbol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For the voiced 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case, power </a:t>
            </a:r>
            <a:r>
              <a:rPr b="0" lang="en-IN" sz="2000" spc="-1" strike="noStrike">
                <a:solidFill>
                  <a:srgbClr val="000000"/>
                </a:solidFill>
                <a:latin typeface="Nimbus Roman"/>
                <a:ea typeface="DejaVu Sans"/>
              </a:rPr>
              <a:t>is calculated </a:t>
            </a:r>
            <a:r>
              <a:rPr b="0" lang="en-IN" sz="2000" spc="-7" strike="noStrike">
                <a:solidFill>
                  <a:srgbClr val="000000"/>
                </a:solidFill>
                <a:latin typeface="Nimbus Roman"/>
                <a:ea typeface="DejaVu Sans"/>
              </a:rPr>
              <a:t>using</a:t>
            </a:r>
            <a:r>
              <a:rPr b="0" lang="en-IN" sz="2000" spc="-185" strike="noStrike">
                <a:solidFill>
                  <a:srgbClr val="000000"/>
                </a:solidFill>
                <a:latin typeface="Nimbus Roman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7058520" y="2395800"/>
            <a:ext cx="103212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6"/>
          <p:cNvSpPr/>
          <p:nvPr/>
        </p:nvSpPr>
        <p:spPr>
          <a:xfrm>
            <a:off x="7940880" y="4587120"/>
            <a:ext cx="510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7"/>
          <p:cNvSpPr/>
          <p:nvPr/>
        </p:nvSpPr>
        <p:spPr>
          <a:xfrm>
            <a:off x="879120" y="4300920"/>
            <a:ext cx="4605120" cy="84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8"/>
          <p:cNvSpPr/>
          <p:nvPr/>
        </p:nvSpPr>
        <p:spPr>
          <a:xfrm>
            <a:off x="1261080" y="692640"/>
            <a:ext cx="286200" cy="141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9"/>
          <p:cNvSpPr/>
          <p:nvPr/>
        </p:nvSpPr>
        <p:spPr>
          <a:xfrm>
            <a:off x="8629200" y="6241680"/>
            <a:ext cx="22104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02" name="Formula 10"/>
              <p:cNvSpPr txBox="1"/>
              <p:nvPr/>
            </p:nvSpPr>
            <p:spPr>
              <a:xfrm>
                <a:off x="2944080" y="3030120"/>
                <a:ext cx="1793520" cy="750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N</m:t>
                        </m:r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n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p>
                          <m:e>
                            <m:r>
                              <m:t xml:space="preserve">e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</m:dPr>
                          <m:e>
                            <m:r>
                              <m:t xml:space="preserve">n</m:t>
                            </m:r>
                          </m:e>
                        </m:d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3" name="Formula 11"/>
              <p:cNvSpPr txBox="1"/>
              <p:nvPr/>
            </p:nvSpPr>
            <p:spPr>
              <a:xfrm>
                <a:off x="2746800" y="4795920"/>
                <a:ext cx="2651040" cy="685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⌊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 xml:space="preserve">N</m:t>
                            </m:r>
                          </m:num>
                          <m:den>
                            <m:r>
                              <m:t xml:space="preserve">T</m:t>
                            </m:r>
                          </m:den>
                        </m:f>
                        <m:r>
                          <m:t xml:space="preserve">⌋</m:t>
                        </m:r>
                        <m:r>
                          <m:t xml:space="preserve">T</m:t>
                        </m:r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n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r>
                          <m:t xml:space="preserve">⌊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 xml:space="preserve">N</m:t>
                            </m:r>
                          </m:num>
                          <m:den>
                            <m:r>
                              <m:t xml:space="preserve">T</m:t>
                            </m:r>
                          </m:den>
                        </m:f>
                        <m:r>
                          <m:t xml:space="preserve">⌋</m:t>
                        </m:r>
                        <m:r>
                          <m:t xml:space="preserve">T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p>
                          <m:e>
                            <m:r>
                              <m:t xml:space="preserve">e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</m:dPr>
                          <m:e>
                            <m:r>
                              <m:t xml:space="preserve">n</m:t>
                            </m:r>
                          </m:e>
                        </m:d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4" name="Formula 12"/>
              <p:cNvSpPr txBox="1"/>
              <p:nvPr/>
            </p:nvSpPr>
            <p:spPr>
              <a:xfrm>
                <a:off x="6810120" y="3107520"/>
                <a:ext cx="892080" cy="361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g</m:t>
                    </m:r>
                    <m:r>
                      <m:t xml:space="preserve">=</m:t>
                    </m:r>
                    <m:rad>
                      <m:radPr>
                        <m:degHide m:val="1"/>
                      </m:radPr>
                      <m:deg/>
                      <m:e>
                        <m:r>
                          <m:t xml:space="preserve">P</m:t>
                        </m:r>
                      </m:e>
                    </m:ra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5" name="Formula 13"/>
              <p:cNvSpPr txBox="1"/>
              <p:nvPr/>
            </p:nvSpPr>
            <p:spPr>
              <a:xfrm>
                <a:off x="6888960" y="4865040"/>
                <a:ext cx="1009800" cy="361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g</m:t>
                    </m:r>
                    <m:r>
                      <m:t xml:space="preserve">=</m:t>
                    </m:r>
                    <m:rad>
                      <m:radPr>
                        <m:degHide m:val="1"/>
                      </m:radPr>
                      <m:deg/>
                      <m:e>
                        <m:r>
                          <m:t xml:space="preserve">Tp</m:t>
                        </m:r>
                      </m:e>
                    </m:ra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822040" y="477000"/>
            <a:ext cx="349848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4400" spc="-7" strike="noStrike">
                <a:solidFill>
                  <a:srgbClr val="000000"/>
                </a:solidFill>
                <a:latin typeface="Nimbus Roman"/>
                <a:ea typeface="DejaVu Sans"/>
              </a:rPr>
              <a:t>LPC</a:t>
            </a:r>
            <a:r>
              <a:rPr b="0" lang="en-IN" sz="4400" spc="-7" strike="noStrike">
                <a:solidFill>
                  <a:srgbClr val="000000"/>
                </a:solidFill>
                <a:latin typeface="Nimbus Roman"/>
                <a:ea typeface="DejaVu Sans"/>
              </a:rPr>
              <a:t>	</a:t>
            </a:r>
            <a:r>
              <a:rPr b="0" lang="en-IN" sz="4400" spc="-12" strike="noStrike">
                <a:solidFill>
                  <a:srgbClr val="000000"/>
                </a:solidFill>
                <a:latin typeface="Nimbus Roman"/>
                <a:ea typeface="DejaVu Sans"/>
              </a:rPr>
              <a:t>Decoder</a:t>
            </a:r>
            <a:r>
              <a:rPr b="0" lang="en-IN" sz="4400" spc="-66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57320" y="1560240"/>
            <a:ext cx="7091280" cy="4660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937520" y="176040"/>
            <a:ext cx="526608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4400" spc="-7" strike="noStrike">
                <a:solidFill>
                  <a:srgbClr val="000000"/>
                </a:solidFill>
                <a:latin typeface="Nimbus Roman"/>
                <a:ea typeface="DejaVu Sans"/>
              </a:rPr>
              <a:t>LPC </a:t>
            </a:r>
            <a:r>
              <a:rPr b="0" lang="en-IN" sz="4400" spc="-12" strike="noStrike">
                <a:solidFill>
                  <a:srgbClr val="000000"/>
                </a:solidFill>
                <a:latin typeface="Nimbus Roman"/>
                <a:ea typeface="DejaVu Sans"/>
              </a:rPr>
              <a:t>Decoder Structure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32000" y="1440000"/>
            <a:ext cx="8063640" cy="30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000">
              <a:lnSpc>
                <a:spcPct val="100000"/>
              </a:lnSpc>
              <a:spcBef>
                <a:spcPts val="99"/>
              </a:spcBef>
              <a:buClr>
                <a:srgbClr val="33339a"/>
              </a:buClr>
              <a:buFont typeface="Wingdings" charset="2"/>
              <a:buChar char=""/>
            </a:pP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The </a:t>
            </a: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decoder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is essentially the LPC model </a:t>
            </a: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of speech 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production </a:t>
            </a: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with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parameters controlled by the</a:t>
            </a:r>
            <a:r>
              <a:rPr b="0" lang="en-IN" sz="2800" spc="-126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bit-stream.</a:t>
            </a:r>
            <a:endParaRPr b="0" lang="en-IN" sz="2800" spc="-1" strike="noStrike">
              <a:latin typeface="Arial"/>
            </a:endParaRPr>
          </a:p>
          <a:p>
            <a:pPr marL="355680" indent="-342000">
              <a:lnSpc>
                <a:spcPct val="100000"/>
              </a:lnSpc>
              <a:spcBef>
                <a:spcPts val="99"/>
              </a:spcBef>
              <a:buClr>
                <a:srgbClr val="33339a"/>
              </a:buClr>
              <a:buFont typeface="Wingdings" charset="2"/>
              <a:buChar char=""/>
            </a:pP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Gain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computation is performed </a:t>
            </a: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separately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for </a:t>
            </a: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Voiced 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and </a:t>
            </a: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Unvoiced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frames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.</a:t>
            </a:r>
            <a:endParaRPr b="0" lang="en-IN" sz="2800" spc="-1" strike="noStrike">
              <a:latin typeface="Arial"/>
            </a:endParaRPr>
          </a:p>
          <a:p>
            <a:pPr marL="355680" indent="-342000">
              <a:lnSpc>
                <a:spcPct val="100000"/>
              </a:lnSpc>
              <a:spcBef>
                <a:spcPts val="99"/>
              </a:spcBef>
              <a:buClr>
                <a:srgbClr val="33339a"/>
              </a:buClr>
              <a:buFont typeface="Wingdings" charset="2"/>
              <a:buChar char=""/>
            </a:pP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Finally,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the output of the </a:t>
            </a: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synthesis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filter is  </a:t>
            </a: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de-emphasized </a:t>
            </a:r>
            <a:r>
              <a:rPr b="0" lang="en-IN" sz="2800" spc="-1" strike="noStrike">
                <a:solidFill>
                  <a:srgbClr val="000000"/>
                </a:solidFill>
                <a:latin typeface="Nimbus Roman"/>
                <a:ea typeface="DejaVu Sans"/>
              </a:rPr>
              <a:t>to yield the </a:t>
            </a: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synthetic</a:t>
            </a:r>
            <a:r>
              <a:rPr b="0" lang="en-IN" sz="2800" spc="-151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Nimbus Roman"/>
                <a:ea typeface="DejaVu Sans"/>
              </a:rPr>
              <a:t>speech.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8652240" y="6241680"/>
            <a:ext cx="22104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Nimbus Roman"/>
              </a:rPr>
              <a:t>Limitations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Nimbus Roman"/>
              </a:rPr>
              <a:t>In many instances, a speech frame cannot be classified as strictly voiced or strictly unvoiced.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Nimbus Roman"/>
              </a:rPr>
              <a:t>The use of strictly random noise or a strictly periodic impulse train as excitation does not match practical observations using real speech signals.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Nimbus Roman"/>
              </a:rPr>
              <a:t>No phase information of the original signal is preserved.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1"/>
              </a:spcAft>
            </a:pPr>
            <a:r>
              <a:rPr b="0" lang="en-US" sz="4400" spc="-1" strike="noStrike">
                <a:solidFill>
                  <a:srgbClr val="000000"/>
                </a:solidFill>
                <a:latin typeface="Nimbus Roman"/>
              </a:rPr>
              <a:t>[1]  http://www.data-compression.com/speech.html</a:t>
            </a:r>
            <a:endParaRPr b="0" lang="en-IN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imbus Roman"/>
              </a:rPr>
              <a:t>[2] M. H. Johnson and A. Alwan, "Speech Coding: Fundamentals and Applications", to appear as a chapter in the Encyclopedia of Telecommunications, Wiley, December 2002.</a:t>
            </a:r>
            <a:endParaRPr b="0" lang="en-IN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;Times"/>
              </a:rPr>
              <a:t>[3]  http://www.ti.com/corp/docs</a:t>
            </a:r>
            <a:endParaRPr b="0" lang="en-IN" sz="4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86"/>
              </a:spcBef>
              <a:spcAft>
                <a:spcPts val="315"/>
              </a:spcAft>
            </a:pPr>
            <a:r>
              <a:rPr b="0" lang="en-US" sz="4400" spc="-1" strike="noStrike">
                <a:solidFill>
                  <a:srgbClr val="000000"/>
                </a:solidFill>
                <a:latin typeface="Times New Roman;Times"/>
              </a:rPr>
              <a:t>[4]  http://www-mobile.ecs.soton.ac.uk</a:t>
            </a:r>
            <a:endParaRPr b="0" lang="en-IN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Nimbus Roman"/>
              </a:rPr>
              <a:t>[5]  </a:t>
            </a:r>
            <a:r>
              <a:rPr b="0" i="1" lang="en-US" sz="900" spc="-1" strike="noStrike">
                <a:solidFill>
                  <a:srgbClr val="000000"/>
                </a:solidFill>
                <a:latin typeface="Nimbus Roman"/>
              </a:rPr>
              <a:t>L. R. Rabiner and B. H. Juang, Fundamentals of Speech Recognition. Englewood Cliffs, New Jersy: Prentice-Hall, 1993</a:t>
            </a:r>
            <a:r>
              <a:rPr b="0" lang="en-US" sz="900" spc="-1" strike="noStrike">
                <a:solidFill>
                  <a:srgbClr val="000000"/>
                </a:solidFill>
                <a:latin typeface="Nimbus Roman"/>
              </a:rPr>
              <a:t>.</a:t>
            </a:r>
            <a:endParaRPr b="0" lang="en-IN" sz="9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1"/>
              </a:spcAft>
            </a:pPr>
            <a:r>
              <a:rPr b="0" lang="en-US" sz="4400" spc="-1" strike="noStrike">
                <a:solidFill>
                  <a:srgbClr val="000000"/>
                </a:solidFill>
                <a:latin typeface="Nimbus Roman"/>
              </a:rPr>
              <a:t>[6]  L. R. Rabiner, Digital Signal Processing. IEEE Press, 1972.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60000" y="1512000"/>
            <a:ext cx="8423640" cy="6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latin typeface="Nimbus Roman"/>
              </a:rPr>
              <a:t>References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639280" y="6258600"/>
            <a:ext cx="14868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749520" y="509040"/>
            <a:ext cx="764100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Nimbus Roman"/>
                <a:ea typeface="DejaVu Sans"/>
              </a:rPr>
              <a:t>Introduction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36040" y="1518480"/>
            <a:ext cx="8056440" cy="35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0" bIns="0">
            <a:spAutoFit/>
          </a:bodyPr>
          <a:p>
            <a:pPr marL="354960" indent="-342000">
              <a:lnSpc>
                <a:spcPct val="100000"/>
              </a:lnSpc>
              <a:spcBef>
                <a:spcPts val="879"/>
              </a:spcBef>
              <a:buClr>
                <a:srgbClr val="00009a"/>
              </a:buClr>
              <a:buFont typeface="Wingdings" charset="2"/>
              <a:buChar char=""/>
            </a:pPr>
            <a:r>
              <a:rPr b="0" lang="en-IN" sz="2200" spc="-1" strike="noStrike">
                <a:solidFill>
                  <a:srgbClr val="000000"/>
                </a:solidFill>
                <a:latin typeface="Nimbus Roman"/>
                <a:ea typeface="DejaVu Sans"/>
              </a:rPr>
              <a:t>Speech coding has been and still is a major issue in the area of digital speech processing.</a:t>
            </a:r>
            <a:endParaRPr b="0" lang="en-IN" sz="2200" spc="-1" strike="noStrike">
              <a:latin typeface="Arial"/>
            </a:endParaRPr>
          </a:p>
          <a:p>
            <a:pPr marL="354960" indent="-342000">
              <a:lnSpc>
                <a:spcPct val="100000"/>
              </a:lnSpc>
              <a:spcBef>
                <a:spcPts val="879"/>
              </a:spcBef>
              <a:buClr>
                <a:srgbClr val="00009a"/>
              </a:buClr>
              <a:buFont typeface="Wingdings" charset="2"/>
              <a:buChar char=""/>
            </a:pPr>
            <a:r>
              <a:rPr b="0" lang="en-IN" sz="2200" spc="-1" strike="noStrike">
                <a:solidFill>
                  <a:srgbClr val="000000"/>
                </a:solidFill>
                <a:latin typeface="Nimbus Roman"/>
                <a:ea typeface="DejaVu Sans"/>
              </a:rPr>
              <a:t>It is a lossy type of coding.</a:t>
            </a:r>
            <a:endParaRPr b="0" lang="en-IN" sz="2200" spc="-1" strike="noStrike">
              <a:latin typeface="Arial"/>
            </a:endParaRPr>
          </a:p>
          <a:p>
            <a:pPr marL="354960" indent="-342000">
              <a:lnSpc>
                <a:spcPct val="100000"/>
              </a:lnSpc>
              <a:spcBef>
                <a:spcPts val="879"/>
              </a:spcBef>
              <a:buClr>
                <a:srgbClr val="00009a"/>
              </a:buClr>
              <a:buFont typeface="Wingdings" charset="2"/>
              <a:buChar char=""/>
            </a:pPr>
            <a:r>
              <a:rPr b="0" lang="en-IN" sz="2200" spc="-1" strike="noStrike">
                <a:solidFill>
                  <a:srgbClr val="000000"/>
                </a:solidFill>
                <a:latin typeface="Nimbus Roman"/>
                <a:ea typeface="DejaVu Sans"/>
              </a:rPr>
              <a:t>Classifying based upon available techniques we  get waveform coders and parametric coders.</a:t>
            </a:r>
            <a:endParaRPr b="0" lang="en-IN" sz="2200" spc="-1" strike="noStrike">
              <a:latin typeface="Arial"/>
            </a:endParaRPr>
          </a:p>
          <a:p>
            <a:pPr marL="354960" indent="-342000">
              <a:lnSpc>
                <a:spcPct val="100000"/>
              </a:lnSpc>
              <a:spcBef>
                <a:spcPts val="879"/>
              </a:spcBef>
              <a:buClr>
                <a:srgbClr val="00009a"/>
              </a:buClr>
              <a:buFont typeface="Wingdings" charset="2"/>
              <a:buChar char=""/>
            </a:pPr>
            <a:r>
              <a:rPr b="0" lang="en-IN" sz="2200" spc="-1" strike="noStrike">
                <a:solidFill>
                  <a:srgbClr val="000000"/>
                </a:solidFill>
                <a:latin typeface="Nimbus Roman"/>
                <a:ea typeface="DejaVu Sans"/>
              </a:rPr>
              <a:t>One of the most successful parametric coders is Linear Predictive Coder.</a:t>
            </a:r>
            <a:endParaRPr b="0" lang="en-IN" sz="2200" spc="-1" strike="noStrike">
              <a:latin typeface="Arial"/>
            </a:endParaRPr>
          </a:p>
          <a:p>
            <a:pPr marL="354960" indent="-342000">
              <a:lnSpc>
                <a:spcPct val="100000"/>
              </a:lnSpc>
              <a:spcBef>
                <a:spcPts val="771"/>
              </a:spcBef>
              <a:buClr>
                <a:srgbClr val="00009a"/>
              </a:buClr>
              <a:buFont typeface="Wingdings" charset="2"/>
              <a:buChar char=""/>
            </a:pPr>
            <a:r>
              <a:rPr b="0" lang="en-IN" sz="2200" spc="-7" strike="noStrike">
                <a:solidFill>
                  <a:srgbClr val="000000"/>
                </a:solidFill>
                <a:latin typeface="Nimbus Roman"/>
                <a:ea typeface="DejaVu Sans"/>
              </a:rPr>
              <a:t>There are many variants over the basic  </a:t>
            </a:r>
            <a:r>
              <a:rPr b="0" lang="en-IN" sz="2200" spc="-12" strike="noStrike">
                <a:solidFill>
                  <a:srgbClr val="000000"/>
                </a:solidFill>
                <a:latin typeface="Nimbus Roman"/>
                <a:ea typeface="DejaVu Sans"/>
              </a:rPr>
              <a:t>scheme: </a:t>
            </a:r>
            <a:r>
              <a:rPr b="0" lang="en-IN" sz="2200" spc="-7" strike="noStrike">
                <a:solidFill>
                  <a:srgbClr val="000000"/>
                </a:solidFill>
                <a:latin typeface="Nimbus Roman"/>
                <a:ea typeface="DejaVu Sans"/>
              </a:rPr>
              <a:t>LPC-10, CELP, </a:t>
            </a:r>
            <a:r>
              <a:rPr b="0" lang="en-IN" sz="2200" spc="-12" strike="noStrike">
                <a:solidFill>
                  <a:srgbClr val="000000"/>
                </a:solidFill>
                <a:latin typeface="Nimbus Roman"/>
                <a:ea typeface="DejaVu Sans"/>
              </a:rPr>
              <a:t>MELP, </a:t>
            </a:r>
            <a:r>
              <a:rPr b="0" lang="en-IN" sz="2200" spc="-7" strike="noStrike">
                <a:solidFill>
                  <a:srgbClr val="000000"/>
                </a:solidFill>
                <a:latin typeface="Nimbus Roman"/>
                <a:ea typeface="DejaVu Sans"/>
              </a:rPr>
              <a:t>RELP,  </a:t>
            </a:r>
            <a:r>
              <a:rPr b="0" lang="en-IN" sz="2200" spc="-12" strike="noStrike">
                <a:solidFill>
                  <a:srgbClr val="000000"/>
                </a:solidFill>
                <a:latin typeface="Nimbus Roman"/>
                <a:ea typeface="DejaVu Sans"/>
              </a:rPr>
              <a:t>VSELP, ASELP,</a:t>
            </a:r>
            <a:r>
              <a:rPr b="0" lang="en-IN" sz="2200" spc="-26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Nimbus Roman"/>
                <a:ea typeface="DejaVu Sans"/>
              </a:rPr>
              <a:t>LD-CELP.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657800" y="477000"/>
            <a:ext cx="58237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4400" spc="-12" strike="noStrike">
                <a:solidFill>
                  <a:srgbClr val="000000"/>
                </a:solidFill>
                <a:latin typeface="Nimbus Roman"/>
                <a:ea typeface="DejaVu Sans"/>
              </a:rPr>
              <a:t>Speech Production</a:t>
            </a:r>
            <a:r>
              <a:rPr b="0" lang="en-IN" sz="4400" spc="-15" strike="noStrike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r>
              <a:rPr b="0" lang="en-IN" sz="4400" spc="-7" strike="noStrike">
                <a:solidFill>
                  <a:srgbClr val="000000"/>
                </a:solidFill>
                <a:latin typeface="Nimbus Roman"/>
                <a:ea typeface="DejaVu Sans"/>
              </a:rPr>
              <a:t>Model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89760" y="4582800"/>
            <a:ext cx="8019720" cy="15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8639280" y="6258600"/>
            <a:ext cx="14868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 rot="21598800">
            <a:off x="1652400" y="1222560"/>
            <a:ext cx="5834520" cy="323748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93" name="Formula 4"/>
              <p:cNvSpPr txBox="1"/>
              <p:nvPr/>
            </p:nvSpPr>
            <p:spPr>
              <a:xfrm>
                <a:off x="1114200" y="4462920"/>
                <a:ext cx="2035080" cy="751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~"/>
                      </m:accPr>
                      <m:e>
                        <m:r>
                          <m:t xml:space="preserve">s</m:t>
                        </m:r>
                      </m:e>
                    </m:acc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k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p</m:t>
                        </m:r>
                      </m:sup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e>
                    </m:nary>
                    <m:r>
                      <m:t xml:space="preserve">s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k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4" name="Formula 5"/>
              <p:cNvSpPr txBox="1"/>
              <p:nvPr/>
            </p:nvSpPr>
            <p:spPr>
              <a:xfrm>
                <a:off x="4750200" y="4606920"/>
                <a:ext cx="1695960" cy="679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z</m:t>
                        </m:r>
                      </m:e>
                    </m:d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k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p</m:t>
                        </m:r>
                      </m:sup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e>
                    </m:nary>
                    <m:sSup>
                      <m:e>
                        <m:r>
                          <m:t xml:space="preserve">z</m:t>
                        </m:r>
                      </m:e>
                      <m:sup>
                        <m:r>
                          <m:t xml:space="preserve">−</m:t>
                        </m:r>
                        <m:r>
                          <m:t xml:space="preserve">k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657800" y="477000"/>
            <a:ext cx="58237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Nimbus Roman"/>
                <a:ea typeface="DejaVu Sans"/>
              </a:rPr>
              <a:t>Prediction Error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89760" y="4582800"/>
            <a:ext cx="8019720" cy="15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97" name="Formula 3"/>
              <p:cNvSpPr txBox="1"/>
              <p:nvPr/>
            </p:nvSpPr>
            <p:spPr>
              <a:xfrm>
                <a:off x="2230200" y="1114920"/>
                <a:ext cx="5004720" cy="822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e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</m:e>
                    </m:d>
                    <m:r>
                      <m:t xml:space="preserve">=</m:t>
                    </m:r>
                    <m:r>
                      <m:t xml:space="preserve">s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</m:e>
                    </m:d>
                    <m:r>
                      <m:t xml:space="preserve">−</m:t>
                    </m:r>
                    <m:acc>
                      <m:accPr>
                        <m:chr m:val="~"/>
                      </m:accPr>
                      <m:e>
                        <m:r>
                          <m:t xml:space="preserve">s</m:t>
                        </m:r>
                      </m:e>
                    </m:acc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</m:e>
                    </m:d>
                    <m:r>
                      <m:t xml:space="preserve">=</m:t>
                    </m:r>
                    <m:r>
                      <m:t xml:space="preserve">s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</m:e>
                    </m:d>
                    <m:r>
                      <m:t xml:space="preserve">−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k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p</m:t>
                        </m:r>
                      </m:sup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e>
                    </m:nary>
                    <m:r>
                      <m:t xml:space="preserve">s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k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363040" y="1979640"/>
            <a:ext cx="4485240" cy="258984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99" name="Formula 4"/>
              <p:cNvSpPr txBox="1"/>
              <p:nvPr/>
            </p:nvSpPr>
            <p:spPr>
              <a:xfrm>
                <a:off x="211680" y="2901240"/>
                <a:ext cx="2379600" cy="81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z</m:t>
                        </m:r>
                      </m:e>
                    </m:d>
                    <m:r>
                      <m:t xml:space="preserve">=</m:t>
                    </m:r>
                    <m:r>
                      <m:t xml:space="preserve">1</m:t>
                    </m:r>
                    <m:r>
                      <m:t xml:space="preserve">+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k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p</m:t>
                        </m:r>
                      </m:sup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e>
                    </m:nary>
                    <m:sSup>
                      <m:e>
                        <m:r>
                          <m:t xml:space="preserve">z</m:t>
                        </m:r>
                      </m:e>
                      <m:sup>
                        <m:r>
                          <m:t xml:space="preserve">−</m:t>
                        </m:r>
                        <m:r>
                          <m:t xml:space="preserve">k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00" name="Formula 5"/>
              <p:cNvSpPr txBox="1"/>
              <p:nvPr/>
            </p:nvSpPr>
            <p:spPr>
              <a:xfrm>
                <a:off x="6946560" y="3167280"/>
                <a:ext cx="2035080" cy="751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~"/>
                      </m:accPr>
                      <m:e>
                        <m:r>
                          <m:t xml:space="preserve">s</m:t>
                        </m:r>
                      </m:e>
                    </m:acc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k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p</m:t>
                        </m:r>
                      </m:sup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e>
                    </m:nary>
                    <m:r>
                      <m:t xml:space="preserve">s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k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01" name="Formula 6"/>
              <p:cNvSpPr txBox="1"/>
              <p:nvPr/>
            </p:nvSpPr>
            <p:spPr>
              <a:xfrm>
                <a:off x="1739520" y="4474080"/>
                <a:ext cx="5601240" cy="807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p</m:t>
                        </m:r>
                      </m:sub>
                    </m:sSub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n</m:t>
                        </m:r>
                        <m:r>
                          <m:t xml:space="preserve">=</m:t>
                        </m:r>
                        <m:r>
                          <m:t xml:space="preserve">−</m:t>
                        </m:r>
                        <m:r>
                          <m:t xml:space="preserve">∞</m:t>
                        </m:r>
                      </m:sub>
                      <m:sup>
                        <m:r>
                          <m:t xml:space="preserve">∞</m:t>
                        </m:r>
                      </m:sup>
                      <m:e>
                        <m:sSup>
                          <m:e>
                            <m:r>
                              <m:t xml:space="preserve">e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n</m:t>
                            </m:r>
                          </m:e>
                        </m:d>
                      </m:e>
                    </m:nary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n</m:t>
                        </m:r>
                        <m:r>
                          <m:t xml:space="preserve">=</m:t>
                        </m:r>
                        <m:r>
                          <m:t xml:space="preserve">−</m:t>
                        </m:r>
                        <m:r>
                          <m:t xml:space="preserve">∞</m:t>
                        </m:r>
                      </m:sub>
                      <m:sup>
                        <m:r>
                          <m:t xml:space="preserve">∞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s</m:t>
                                    </m:r>
                                  </m:e>
                                  <m:sub>
                                    <m:r>
                                      <m:t xml:space="preserve">w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n</m:t>
                                    </m:r>
                                  </m:e>
                                </m:d>
                                <m:r>
                                  <m:t xml:space="preserve">+</m:t>
                                </m:r>
                                <m:nary>
                                  <m:naryPr>
                                    <m:chr m:val="∑"/>
                                  </m:naryPr>
                                  <m:sub>
                                    <m:r>
                                      <m:t xml:space="preserve">k</m:t>
                                    </m:r>
                                    <m:r>
                                      <m:t xml:space="preserve">=</m:t>
                                    </m:r>
                                    <m:r>
                                      <m:t xml:space="preserve">1</m:t>
                                    </m:r>
                                  </m:sub>
                                  <m:sup>
                                    <m:r>
                                      <m:t xml:space="preserve">p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 xml:space="preserve">a</m:t>
                                        </m:r>
                                      </m:e>
                                      <m:sub>
                                        <m:r>
                                          <m:t xml:space="preserve">k</m:t>
                                        </m:r>
                                      </m:sub>
                                    </m:sSub>
                                    <m:sSub>
                                      <m:e>
                                        <m:r>
                                          <m:t xml:space="preserve">s</m:t>
                                        </m:r>
                                      </m:e>
                                      <m:sub>
                                        <m:r>
                                          <m:t xml:space="preserve">w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n</m:t>
                                        </m:r>
                                        <m:r>
                                          <m:t xml:space="preserve">−</m:t>
                                        </m:r>
                                        <m:r>
                                          <m:t xml:space="preserve">k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02" name="Formula 7"/>
              <p:cNvSpPr txBox="1"/>
              <p:nvPr/>
            </p:nvSpPr>
            <p:spPr>
              <a:xfrm>
                <a:off x="1074960" y="5771160"/>
                <a:ext cx="2043720" cy="744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∂</m:t>
                        </m:r>
                        <m:sSub>
                          <m:e>
                            <m:r>
                              <m:t xml:space="preserve">E</m:t>
                            </m:r>
                          </m:e>
                          <m:sub>
                            <m:r>
                              <m:t xml:space="preserve">p</m:t>
                            </m:r>
                          </m:sub>
                        </m:sSub>
                      </m:num>
                      <m:den>
                        <m:r>
                          <m:t xml:space="preserve">∂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den>
                    </m:f>
                    <m:r>
                      <m:t xml:space="preserve">=</m:t>
                    </m:r>
                    <m:r>
                      <m:t xml:space="preserve">0</m:t>
                    </m:r>
                    <m:r>
                      <m:t xml:space="preserve">,</m:t>
                    </m:r>
                    <m:r>
                      <m:t xml:space="preserve">1</m:t>
                    </m:r>
                    <m:r>
                      <m:t xml:space="preserve">≤</m:t>
                    </m:r>
                    <m:r>
                      <m:t xml:space="preserve">k</m:t>
                    </m:r>
                    <m:r>
                      <m:t xml:space="preserve">≤</m:t>
                    </m:r>
                    <m:r>
                      <m:t xml:space="preserve">p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03" name="Formula 8"/>
              <p:cNvSpPr txBox="1"/>
              <p:nvPr/>
            </p:nvSpPr>
            <p:spPr>
              <a:xfrm>
                <a:off x="3431520" y="5446080"/>
                <a:ext cx="5229360" cy="951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k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p</m:t>
                        </m:r>
                      </m:sup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</m:naryPr>
                      <m:sub>
                        <m:r>
                          <m:t xml:space="preserve">n</m:t>
                        </m:r>
                        <m:r>
                          <m:t xml:space="preserve">=</m:t>
                        </m:r>
                        <m:r>
                          <m:t xml:space="preserve">−</m:t>
                        </m:r>
                        <m:r>
                          <m:t xml:space="preserve">∞</m:t>
                        </m:r>
                      </m:sub>
                      <m:sup>
                        <m:r>
                          <m:t xml:space="preserve">n</m:t>
                        </m:r>
                        <m:r>
                          <m:t xml:space="preserve">=</m:t>
                        </m:r>
                        <m:r>
                          <m:t xml:space="preserve">∞</m:t>
                        </m:r>
                      </m:sup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w</m:t>
                            </m:r>
                          </m:sub>
                        </m:sSub>
                      </m:e>
                    </m:nary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i</m:t>
                        </m:r>
                      </m:e>
                    </m:d>
                    <m:sSub>
                      <m:e>
                        <m:r>
                          <m:t xml:space="preserve">s</m:t>
                        </m:r>
                      </m:e>
                      <m:sub>
                        <m:r>
                          <m:t xml:space="preserve">w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k</m:t>
                        </m:r>
                      </m:e>
                    </m:d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n</m:t>
                        </m:r>
                        <m:r>
                          <m:t xml:space="preserve">=</m:t>
                        </m:r>
                        <m:r>
                          <m:t xml:space="preserve">−</m:t>
                        </m:r>
                        <m:r>
                          <m:t xml:space="preserve">∞</m:t>
                        </m:r>
                      </m:sub>
                      <m:sup>
                        <m:r>
                          <m:t xml:space="preserve">n</m:t>
                        </m:r>
                        <m:r>
                          <m:t xml:space="preserve">=</m:t>
                        </m:r>
                        <m:r>
                          <m:t xml:space="preserve">∞</m:t>
                        </m:r>
                      </m:sup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w</m:t>
                            </m:r>
                          </m:sub>
                        </m:sSub>
                      </m:e>
                    </m:nary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i</m:t>
                        </m:r>
                      </m:e>
                    </m:d>
                    <m:sSub>
                      <m:e>
                        <m:r>
                          <m:t xml:space="preserve">s</m:t>
                        </m:r>
                      </m:e>
                      <m:sub>
                        <m:r>
                          <m:t xml:space="preserve">w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04" name="Formula 9"/>
              <p:cNvSpPr txBox="1"/>
              <p:nvPr/>
            </p:nvSpPr>
            <p:spPr>
              <a:xfrm>
                <a:off x="6973200" y="4064760"/>
                <a:ext cx="2106360" cy="369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s</m:t>
                        </m:r>
                      </m:e>
                      <m:sub>
                        <m:r>
                          <m:t xml:space="preserve">w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</m:e>
                    </m:d>
                    <m:r>
                      <m:t xml:space="preserve">=</m:t>
                    </m:r>
                    <m:r>
                      <m:t xml:space="preserve">s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</m:e>
                    </m:d>
                    <m:r>
                      <m:t xml:space="preserve">w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657800" y="477000"/>
            <a:ext cx="58237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Nimbus Roman"/>
                <a:ea typeface="DejaVu Sans"/>
              </a:rPr>
              <a:t>Autocorrelation Method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89760" y="4582800"/>
            <a:ext cx="8019720" cy="15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8639280" y="6258600"/>
            <a:ext cx="14868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08" name="Formula 4"/>
              <p:cNvSpPr txBox="1"/>
              <p:nvPr/>
            </p:nvSpPr>
            <p:spPr>
              <a:xfrm>
                <a:off x="2491560" y="1441080"/>
                <a:ext cx="4299840" cy="708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s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i</m:t>
                        </m:r>
                      </m:e>
                    </m:d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n</m:t>
                        </m:r>
                        <m:r>
                          <m:t xml:space="preserve">=</m:t>
                        </m:r>
                        <m:r>
                          <m:t xml:space="preserve">−</m:t>
                        </m:r>
                        <m:r>
                          <m:t xml:space="preserve">∞</m:t>
                        </m:r>
                      </m:sub>
                      <m:sup>
                        <m:r>
                          <m:t xml:space="preserve">∞</m:t>
                        </m:r>
                      </m:sup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w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n</m:t>
                            </m:r>
                          </m:e>
                        </m:d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w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n</m:t>
                            </m:r>
                            <m:r>
                              <m:t xml:space="preserve">+</m:t>
                            </m:r>
                            <m:r>
                              <m:t xml:space="preserve">i</m:t>
                            </m:r>
                          </m:e>
                        </m:d>
                      </m:e>
                    </m:nary>
                    <m:r>
                      <m:t xml:space="preserve">,</m:t>
                    </m:r>
                    <m:r>
                      <m:t xml:space="preserve">1</m:t>
                    </m:r>
                    <m:r>
                      <m:t xml:space="preserve">≤</m:t>
                    </m:r>
                    <m:r>
                      <m:t xml:space="preserve">i</m:t>
                    </m:r>
                    <m:r>
                      <m:t xml:space="preserve">≤</m:t>
                    </m:r>
                    <m:r>
                      <m:t xml:space="preserve">p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09" name="Formula 5"/>
              <p:cNvSpPr txBox="1"/>
              <p:nvPr/>
            </p:nvSpPr>
            <p:spPr>
              <a:xfrm>
                <a:off x="2612520" y="2242080"/>
                <a:ext cx="3775680" cy="749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k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p</m:t>
                        </m:r>
                      </m:sup>
                      <m:e>
                        <m:sSub>
                          <m:e>
                            <m:r>
                              <m:t xml:space="preserve">R</m:t>
                            </m:r>
                          </m:e>
                          <m:sub>
                            <m:r>
                              <m:t xml:space="preserve">s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d>
                              <m:dPr>
                                <m:begChr m:val="|"/>
                                <m:endChr m:val="|"/>
                              </m:dPr>
                              <m:e>
                                <m:r>
                                  <m:t xml:space="preserve">i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k</m:t>
                                </m:r>
                              </m:e>
                            </m:d>
                          </m:e>
                        </m:d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e>
                    </m:nary>
                    <m:r>
                      <m:t xml:space="preserve">=</m:t>
                    </m:r>
                    <m:r>
                      <m:t xml:space="preserve">−</m:t>
                    </m:r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s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i</m:t>
                        </m:r>
                      </m:e>
                    </m:d>
                    <m:r>
                      <m:t xml:space="preserve">,</m:t>
                    </m:r>
                    <m:r>
                      <m:t xml:space="preserve">1</m:t>
                    </m:r>
                    <m:r>
                      <m:t xml:space="preserve">≤</m:t>
                    </m:r>
                    <m:r>
                      <m:t xml:space="preserve">i</m:t>
                    </m:r>
                    <m:r>
                      <m:t xml:space="preserve">≤</m:t>
                    </m:r>
                    <m:r>
                      <m:t xml:space="preserve">p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10" name="Formula 6"/>
              <p:cNvSpPr txBox="1"/>
              <p:nvPr/>
            </p:nvSpPr>
            <p:spPr>
              <a:xfrm>
                <a:off x="1942200" y="3087000"/>
                <a:ext cx="5595840" cy="2702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R</m:t>
                                  </m:r>
                                </m:e>
                                <m:sub>
                                  <m:r>
                                    <m:t xml:space="preserve">s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0</m:t>
                                  </m:r>
                                </m:e>
                              </m:d>
                            </m:e>
                            <m:e>
                              <m:sSub>
                                <m:e>
                                  <m:r>
                                    <m:t xml:space="preserve">R</m:t>
                                  </m:r>
                                </m:e>
                                <m:sub>
                                  <m:r>
                                    <m:t xml:space="preserve">s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1</m:t>
                                  </m:r>
                                </m:e>
                              </m:d>
                            </m:e>
                            <m:e>
                              <m:r>
                                <m:t xml:space="preserve">..</m:t>
                              </m:r>
                              <m:sSub>
                                <m:e>
                                  <m:r>
                                    <m:t xml:space="preserve">R</m:t>
                                  </m:r>
                                </m:e>
                                <m:sub>
                                  <m:r>
                                    <m:t xml:space="preserve">s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p</m:t>
                                  </m:r>
                                  <m:r>
                                    <m:t xml:space="preserve">−</m:t>
                                  </m:r>
                                  <m:r>
                                    <m:t xml:space="preserve"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R</m:t>
                                  </m:r>
                                </m:e>
                                <m:sub>
                                  <m:r>
                                    <m:t xml:space="preserve">s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1</m:t>
                                  </m:r>
                                </m:e>
                              </m:d>
                            </m:e>
                            <m:e>
                              <m:sSub>
                                <m:e>
                                  <m:r>
                                    <m:t xml:space="preserve">R</m:t>
                                  </m:r>
                                </m:e>
                                <m:sub>
                                  <m:r>
                                    <m:t xml:space="preserve">s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0</m:t>
                                  </m:r>
                                </m:e>
                              </m:d>
                            </m:e>
                            <m:e>
                              <m:r>
                                <m:t xml:space="preserve">..</m:t>
                              </m:r>
                              <m:sSub>
                                <m:e>
                                  <m:r>
                                    <m:t xml:space="preserve">R</m:t>
                                  </m:r>
                                </m:e>
                                <m:sub>
                                  <m:r>
                                    <m:t xml:space="preserve">s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p</m:t>
                                  </m:r>
                                  <m:r>
                                    <m:t xml:space="preserve">−</m:t>
                                  </m:r>
                                  <m:r>
                                    <m:t xml:space="preserve">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t xml:space="preserve">.</m:t>
                              </m:r>
                            </m:e>
                            <m:e>
                              <m:r>
                                <m:t xml:space="preserve">.</m:t>
                              </m:r>
                            </m:e>
                            <m:e>
                              <m:r>
                                <m:t xml:space="preserve">.</m:t>
                              </m:r>
                            </m:e>
                          </m:mr>
                          <m:mr>
                            <m:e>
                              <m:r>
                                <m:t xml:space="preserve">.</m:t>
                              </m:r>
                            </m:e>
                            <m:e>
                              <m:r>
                                <m:t xml:space="preserve">.</m:t>
                              </m:r>
                            </m:e>
                            <m:e>
                              <m:r>
                                <m:t xml:space="preserve">.</m:t>
                              </m:r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R</m:t>
                                  </m:r>
                                </m:e>
                                <m:sub>
                                  <m:r>
                                    <m:t xml:space="preserve">s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p</m:t>
                                  </m:r>
                                  <m:r>
                                    <m:t xml:space="preserve">−</m:t>
                                  </m:r>
                                  <m:r>
                                    <m:t xml:space="preserve">1</m:t>
                                  </m:r>
                                </m:e>
                              </m:d>
                            </m:e>
                            <m:e>
                              <m:sSub>
                                <m:e>
                                  <m:r>
                                    <m:t xml:space="preserve">R</m:t>
                                  </m:r>
                                </m:e>
                                <m:sub>
                                  <m:r>
                                    <m:t xml:space="preserve">s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p</m:t>
                                  </m:r>
                                  <m:r>
                                    <m:t xml:space="preserve">−</m:t>
                                  </m:r>
                                  <m:r>
                                    <m:t xml:space="preserve">2</m:t>
                                  </m:r>
                                </m:e>
                              </m:d>
                            </m:e>
                            <m:e>
                              <m:sSub>
                                <m:e>
                                  <m:r>
                                    <m:t xml:space="preserve">R</m:t>
                                  </m:r>
                                </m:e>
                                <m:sub>
                                  <m:r>
                                    <m:t xml:space="preserve">s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d>
                      <m:dPr>
                        <m:begChr m:val="("/>
                        <m:endChr m:val=")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a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a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a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 xml:space="preserve">.</m:t>
                              </m:r>
                            </m:e>
                          </m:mr>
                          <m:mr>
                            <m:e>
                              <m:r>
                                <m:t xml:space="preserve">.</m:t>
                              </m:r>
                            </m:e>
                          </m:mr>
                          <m:mr>
                            <m:e>
                              <m:r>
                                <m:t xml:space="preserve">.</m:t>
                              </m:r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a</m:t>
                                  </m:r>
                                </m:e>
                                <m:sub>
                                  <m:r>
                                    <m:t xml:space="preserve">p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R</m:t>
                                  </m:r>
                                </m:e>
                                <m:sub>
                                  <m:r>
                                    <m:t xml:space="preserve">s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R</m:t>
                                  </m:r>
                                </m:e>
                                <m:sub>
                                  <m:r>
                                    <m:t xml:space="preserve">s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R</m:t>
                                  </m:r>
                                </m:e>
                                <m:sub>
                                  <m:r>
                                    <m:t xml:space="preserve">s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3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t xml:space="preserve">.</m:t>
                              </m:r>
                            </m:e>
                          </m:mr>
                          <m:mr>
                            <m:e>
                              <m:r>
                                <m:t xml:space="preserve">.</m:t>
                              </m:r>
                            </m:e>
                          </m:mr>
                          <m:mr>
                            <m:e>
                              <m:r>
                                <m:t xml:space="preserve">.</m:t>
                              </m:r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R</m:t>
                                  </m:r>
                                </m:e>
                                <m:sub>
                                  <m:r>
                                    <m:t xml:space="preserve">s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p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657800" y="45000"/>
            <a:ext cx="5823720" cy="13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Nimbus Roman"/>
                <a:ea typeface="DejaVu Sans"/>
              </a:rPr>
              <a:t>Levinsons Durbin Algorithm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89760" y="4582800"/>
            <a:ext cx="8019720" cy="15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8639280" y="6258600"/>
            <a:ext cx="14868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919800" y="2907000"/>
            <a:ext cx="2112840" cy="8002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-1080" y="3614400"/>
            <a:ext cx="3566160" cy="12448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765960" y="3827880"/>
            <a:ext cx="3145320" cy="109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4"/>
          <a:stretch/>
        </p:blipFill>
        <p:spPr>
          <a:xfrm>
            <a:off x="3418200" y="2886480"/>
            <a:ext cx="2446920" cy="70380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5"/>
          <a:stretch/>
        </p:blipFill>
        <p:spPr>
          <a:xfrm>
            <a:off x="6293520" y="2786040"/>
            <a:ext cx="2456280" cy="76104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6"/>
          <a:stretch/>
        </p:blipFill>
        <p:spPr>
          <a:xfrm>
            <a:off x="72720" y="4958280"/>
            <a:ext cx="7360560" cy="10890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7"/>
          <a:stretch/>
        </p:blipFill>
        <p:spPr>
          <a:xfrm>
            <a:off x="1661400" y="1425960"/>
            <a:ext cx="4854600" cy="141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89760" y="4582800"/>
            <a:ext cx="8019720" cy="15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8639280" y="6258600"/>
            <a:ext cx="14868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131920" y="246240"/>
            <a:ext cx="3872520" cy="28850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366480" y="4246560"/>
            <a:ext cx="1893960" cy="82872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5575680" y="4234320"/>
            <a:ext cx="2703240" cy="80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644120" y="477000"/>
            <a:ext cx="58525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4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Speech </a:t>
            </a:r>
            <a:r>
              <a:rPr b="0" lang="en-IN" sz="4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Model</a:t>
            </a:r>
            <a:r>
              <a:rPr b="0" lang="en-IN" sz="44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44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Parameters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02480" y="1576800"/>
            <a:ext cx="7963200" cy="21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560" bIns="0">
            <a:spAutoFit/>
          </a:bodyPr>
          <a:p>
            <a:pPr marL="355680" indent="-342000">
              <a:lnSpc>
                <a:spcPts val="3019"/>
              </a:lnSpc>
              <a:spcBef>
                <a:spcPts val="485"/>
              </a:spcBef>
              <a:buClr>
                <a:srgbClr val="33339a"/>
              </a:buClr>
              <a:buFont typeface="Wingdings" charset="2"/>
              <a:buChar char=""/>
            </a:pPr>
            <a:r>
              <a:rPr b="0" lang="en-IN" sz="2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Estimating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parameters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 the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responsibility of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 encoder.</a:t>
            </a:r>
            <a:endParaRPr b="0" lang="en-IN" sz="2800" spc="-1" strike="noStrike">
              <a:latin typeface="Arial"/>
            </a:endParaRPr>
          </a:p>
          <a:p>
            <a:pPr marL="355680" indent="-342000">
              <a:lnSpc>
                <a:spcPts val="3019"/>
              </a:lnSpc>
              <a:spcBef>
                <a:spcPts val="485"/>
              </a:spcBef>
              <a:buClr>
                <a:srgbClr val="33339a"/>
              </a:buClr>
              <a:buFont typeface="Wingdings" charset="2"/>
              <a:buChar char=""/>
            </a:pPr>
            <a:r>
              <a:rPr b="0" lang="en-IN" sz="2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decoder takes the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estimated parameters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2800" spc="-13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uses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speech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production model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to synthesize</a:t>
            </a:r>
            <a:r>
              <a:rPr b="0" lang="en-IN" sz="2800" spc="-14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speech.</a:t>
            </a:r>
            <a:endParaRPr b="0" lang="en-IN" sz="2800" spc="-1" strike="noStrike">
              <a:latin typeface="Arial"/>
            </a:endParaRPr>
          </a:p>
          <a:p>
            <a:pPr marL="355680" indent="-342360">
              <a:lnSpc>
                <a:spcPts val="3019"/>
              </a:lnSpc>
              <a:spcBef>
                <a:spcPts val="680"/>
              </a:spcBef>
              <a:buClr>
                <a:srgbClr val="33339a"/>
              </a:buClr>
              <a:buFont typeface="Symbol"/>
              <a:buChar char="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652240" y="6241680"/>
            <a:ext cx="22104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2021-01-11T03:25:52Z</dcterms:created>
  <dc:creator>Nimrod Peleg</dc:creator>
  <dc:description/>
  <dc:language>en-IN</dc:language>
  <cp:lastModifiedBy/>
  <dcterms:modified xsi:type="dcterms:W3CDTF">2021-01-12T13:57:36Z</dcterms:modified>
  <cp:revision>4</cp:revision>
  <dc:subject/>
  <dc:title>Linear Prediction Coding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2009-03-29T00:00:00Z</vt:filetime>
  </property>
  <property fmtid="{D5CDD505-2E9C-101B-9397-08002B2CF9AE}" pid="4" name="Creator">
    <vt:lpwstr>Acrobat PDFMaker 8.1 for PowerPoint</vt:lpwstr>
  </property>
  <property fmtid="{D5CDD505-2E9C-101B-9397-08002B2CF9AE}" pid="5" name="HyperlinksChanged">
    <vt:bool>0</vt:bool>
  </property>
  <property fmtid="{D5CDD505-2E9C-101B-9397-08002B2CF9AE}" pid="6" name="LastSaved">
    <vt:filetime>2021-01-11T00:00:00Z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