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6" y="2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EE39C-6E0A-46FB-BCF6-57B25D448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E452B-0FD6-4FF1-B8DD-B1549602FB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6A39-0944-494C-8985-38F6143DEDD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0C8C-98BA-40A5-833B-CC10800A7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E17C-54F6-493B-B688-035EF1981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3A37F-9C31-4DAF-9F46-F5A50548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51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safdsad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1CD0-3C7C-4BA4-93D2-E80D19C3AB7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F826-A135-4712-BDA0-617CD571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5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17D7D-818B-4498-9AE7-6FCC86B5C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57"/>
          <a:stretch/>
        </p:blipFill>
        <p:spPr>
          <a:xfrm>
            <a:off x="0" y="-91441"/>
            <a:ext cx="12192000" cy="627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0CB154-55B8-4DC6-83B8-836DA62204CB}"/>
              </a:ext>
            </a:extLst>
          </p:cNvPr>
          <p:cNvSpPr/>
          <p:nvPr userDrawn="1"/>
        </p:nvSpPr>
        <p:spPr>
          <a:xfrm>
            <a:off x="0" y="0"/>
            <a:ext cx="1228725" cy="5429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06C6B-D487-4030-9050-ABE0E8607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10760"/>
          <a:stretch/>
        </p:blipFill>
        <p:spPr>
          <a:xfrm>
            <a:off x="10509" y="31525"/>
            <a:ext cx="1924038" cy="5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492012B-6375-4AED-B54D-8803C1CA369D}"/>
              </a:ext>
            </a:extLst>
          </p:cNvPr>
          <p:cNvSpPr/>
          <p:nvPr/>
        </p:nvSpPr>
        <p:spPr>
          <a:xfrm>
            <a:off x="866274" y="1259306"/>
            <a:ext cx="149725" cy="2598822"/>
          </a:xfrm>
          <a:prstGeom prst="rect">
            <a:avLst/>
          </a:prstGeom>
          <a:solidFill>
            <a:schemeClr val="dk1"/>
          </a:solidFill>
          <a:ln w="19050" cap="flat">
            <a:solidFill>
              <a:schemeClr val="dk1">
                <a:shade val="50000"/>
              </a:schemeClr>
            </a:solidFill>
            <a:prstDash val="solid"/>
            <a:miter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C3BAEA85-E1A5-40EE-A9D8-814CC215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83384"/>
              </p:ext>
            </p:extLst>
          </p:nvPr>
        </p:nvGraphicFramePr>
        <p:xfrm>
          <a:off x="1302084" y="1473646"/>
          <a:ext cx="105530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35">
                  <a:extLst>
                    <a:ext uri="{9D8B030D-6E8A-4147-A177-3AD203B41FA5}">
                      <a16:colId xmlns:a16="http://schemas.microsoft.com/office/drawing/2014/main" val="2225945331"/>
                    </a:ext>
                  </a:extLst>
                </a:gridCol>
                <a:gridCol w="608928">
                  <a:extLst>
                    <a:ext uri="{9D8B030D-6E8A-4147-A177-3AD203B41FA5}">
                      <a16:colId xmlns:a16="http://schemas.microsoft.com/office/drawing/2014/main" val="298637386"/>
                    </a:ext>
                  </a:extLst>
                </a:gridCol>
                <a:gridCol w="689811">
                  <a:extLst>
                    <a:ext uri="{9D8B030D-6E8A-4147-A177-3AD203B41FA5}">
                      <a16:colId xmlns:a16="http://schemas.microsoft.com/office/drawing/2014/main" val="4293401828"/>
                    </a:ext>
                  </a:extLst>
                </a:gridCol>
                <a:gridCol w="8518358">
                  <a:extLst>
                    <a:ext uri="{9D8B030D-6E8A-4147-A177-3AD203B41FA5}">
                      <a16:colId xmlns:a16="http://schemas.microsoft.com/office/drawing/2014/main" val="232908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0" i="0" u="none" kern="120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2500" b="0" i="0" u="none" kern="120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i="0" u="none" kern="1200" dirty="0">
                          <a:solidFill>
                            <a:schemeClr val="tx1"/>
                          </a:solidFill>
                          <a:latin typeface="Calibri Light"/>
                          <a:ea typeface="+mj-ea"/>
                          <a:cs typeface="+mj-cs"/>
                        </a:rPr>
                        <a:t>KA</a:t>
                      </a:r>
                      <a:endParaRPr lang="en-US" sz="25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5400" b="0" i="0" u="none" kern="1200" dirty="0">
                          <a:solidFill>
                            <a:srgbClr val="000000"/>
                          </a:solidFill>
                          <a:latin typeface="Calibri Light"/>
                          <a:ea typeface="+mj-ea"/>
                          <a:cs typeface="+mj-cs"/>
                        </a:rPr>
                        <a:t>Side Moving Deformable 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2052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5400" b="0" i="0" u="none" kern="1200" dirty="0">
                          <a:solidFill>
                            <a:srgbClr val="000000"/>
                          </a:solidFill>
                          <a:latin typeface="Calibri Light"/>
                          <a:ea typeface="+mj-ea"/>
                          <a:cs typeface="+mj-cs"/>
                        </a:rPr>
                        <a:t>Barrier 60 km/h (SUV Side Impact)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2134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3B2D2BD-4370-49D8-8764-9F75A05FF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7033"/>
              </p:ext>
            </p:extLst>
          </p:nvPr>
        </p:nvGraphicFramePr>
        <p:xfrm>
          <a:off x="430671" y="4486174"/>
          <a:ext cx="806780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713">
                  <a:extLst>
                    <a:ext uri="{9D8B030D-6E8A-4147-A177-3AD203B41FA5}">
                      <a16:colId xmlns:a16="http://schemas.microsoft.com/office/drawing/2014/main" val="3227848075"/>
                    </a:ext>
                  </a:extLst>
                </a:gridCol>
                <a:gridCol w="171930">
                  <a:extLst>
                    <a:ext uri="{9D8B030D-6E8A-4147-A177-3AD203B41FA5}">
                      <a16:colId xmlns:a16="http://schemas.microsoft.com/office/drawing/2014/main" val="514165722"/>
                    </a:ext>
                  </a:extLst>
                </a:gridCol>
                <a:gridCol w="6597161">
                  <a:extLst>
                    <a:ext uri="{9D8B030D-6E8A-4147-A177-3AD203B41FA5}">
                      <a16:colId xmlns:a16="http://schemas.microsoft.com/office/drawing/2014/main" val="255183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Sans Serif"/>
                        </a:rPr>
                        <a:t>Crash PIC :  </a:t>
                      </a:r>
                      <a:endParaRPr lang="en-US"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Some person</a:t>
                      </a:r>
                      <a:endParaRPr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b="0" i="0" u="none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12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Sans Serif"/>
                        </a:rPr>
                        <a:t>CAE Analyst :</a:t>
                      </a:r>
                      <a:endParaRPr lang="en-US"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/>
                        <a:t> Some other person</a:t>
                      </a:r>
                      <a:endParaRPr sz="16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b="0" i="0" u="none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91911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endParaRPr 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8364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32664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Simulation Path: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244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EEBC4C1-1212-42CE-B737-E79F3DB4A149}"/>
              </a:ext>
            </a:extLst>
          </p:cNvPr>
          <p:cNvSpPr/>
          <p:nvPr/>
        </p:nvSpPr>
        <p:spPr>
          <a:xfrm>
            <a:off x="8593088" y="4486174"/>
            <a:ext cx="3481724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notes area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13456C7-2699-4CB0-AE27-8C739D16070F}"/>
              </a:ext>
            </a:extLst>
          </p:cNvPr>
          <p:cNvSpPr txBox="1"/>
          <p:nvPr/>
        </p:nvSpPr>
        <p:spPr>
          <a:xfrm>
            <a:off x="1384663" y="1924594"/>
            <a:ext cx="719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965177F-D594-411F-9DE7-ABDDD450B3EC}"/>
              </a:ext>
            </a:extLst>
          </p:cNvPr>
          <p:cNvSpPr txBox="1"/>
          <p:nvPr/>
        </p:nvSpPr>
        <p:spPr>
          <a:xfrm>
            <a:off x="2098766" y="1910992"/>
            <a:ext cx="548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1066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C70-80A7-47EC-A993-4BE3AEEDEB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Stiff ring deformation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6A685E4-45FA-4337-BD19-0C6A95C351F7}"/>
              </a:ext>
            </a:extLst>
          </p:cNvPr>
          <p:cNvSpPr txBox="1"/>
          <p:nvPr/>
        </p:nvSpPr>
        <p:spPr>
          <a:xfrm>
            <a:off x="1528766" y="573319"/>
            <a:ext cx="266105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[Deformed-Peak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4EE86-6614-4CBA-A41E-79C2A507D714}"/>
              </a:ext>
            </a:extLst>
          </p:cNvPr>
          <p:cNvSpPr txBox="1"/>
          <p:nvPr/>
        </p:nvSpPr>
        <p:spPr>
          <a:xfrm>
            <a:off x="1186325" y="3578163"/>
            <a:ext cx="2861449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Inner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[Deformed-Peak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94B50-A20E-4F34-9546-94B178E5C275}"/>
              </a:ext>
            </a:extLst>
          </p:cNvPr>
          <p:cNvSpPr txBox="1"/>
          <p:nvPr/>
        </p:nvSpPr>
        <p:spPr>
          <a:xfrm>
            <a:off x="4470637" y="3527245"/>
            <a:ext cx="293611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lang="en-US" sz="1600" u="sng" kern="0" dirty="0">
                <a:solidFill>
                  <a:srgbClr val="7030A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Inner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b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</a:b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[Un-Deformed-Peak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CB96530-A5D3-4D87-97F8-FB22A7B8DBFD}"/>
              </a:ext>
            </a:extLst>
          </p:cNvPr>
          <p:cNvSpPr txBox="1"/>
          <p:nvPr/>
        </p:nvSpPr>
        <p:spPr>
          <a:xfrm>
            <a:off x="4470637" y="573318"/>
            <a:ext cx="293611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Upper Body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– 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Outer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b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</a:b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[Un-Deformed-Peak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Image 2">
            <a:extLst>
              <a:ext uri="{FF2B5EF4-FFF2-40B4-BE49-F238E27FC236}">
                <a16:creationId xmlns:a16="http://schemas.microsoft.com/office/drawing/2014/main" id="{37409A8F-D6EF-41BF-B902-97BCA27EAD94}"/>
              </a:ext>
            </a:extLst>
          </p:cNvPr>
          <p:cNvSpPr txBox="1">
            <a:spLocks noChangeAspect="1"/>
          </p:cNvSpPr>
          <p:nvPr/>
        </p:nvSpPr>
        <p:spPr>
          <a:xfrm>
            <a:off x="910032" y="1076125"/>
            <a:ext cx="3335013" cy="24926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8" name="Image 4">
            <a:extLst>
              <a:ext uri="{FF2B5EF4-FFF2-40B4-BE49-F238E27FC236}">
                <a16:creationId xmlns:a16="http://schemas.microsoft.com/office/drawing/2014/main" id="{BCE21A49-65DA-4A2C-A1C5-9EA3708606D0}"/>
              </a:ext>
            </a:extLst>
          </p:cNvPr>
          <p:cNvSpPr txBox="1">
            <a:spLocks noChangeAspect="1"/>
          </p:cNvSpPr>
          <p:nvPr/>
        </p:nvSpPr>
        <p:spPr>
          <a:xfrm>
            <a:off x="910031" y="4210004"/>
            <a:ext cx="3335013" cy="26479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9" name="Image 3">
            <a:extLst>
              <a:ext uri="{FF2B5EF4-FFF2-40B4-BE49-F238E27FC236}">
                <a16:creationId xmlns:a16="http://schemas.microsoft.com/office/drawing/2014/main" id="{9D4E8CF0-2D83-4BDC-8D68-EF99505F2A86}"/>
              </a:ext>
            </a:extLst>
          </p:cNvPr>
          <p:cNvSpPr txBox="1">
            <a:spLocks noChangeAspect="1"/>
          </p:cNvSpPr>
          <p:nvPr/>
        </p:nvSpPr>
        <p:spPr>
          <a:xfrm>
            <a:off x="4278421" y="1076125"/>
            <a:ext cx="3288349" cy="25020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0" name="Image 5">
            <a:extLst>
              <a:ext uri="{FF2B5EF4-FFF2-40B4-BE49-F238E27FC236}">
                <a16:creationId xmlns:a16="http://schemas.microsoft.com/office/drawing/2014/main" id="{965E83D8-2691-40C2-A87C-1A0878D810A9}"/>
              </a:ext>
            </a:extLst>
          </p:cNvPr>
          <p:cNvSpPr txBox="1">
            <a:spLocks noChangeAspect="1"/>
          </p:cNvSpPr>
          <p:nvPr/>
        </p:nvSpPr>
        <p:spPr>
          <a:xfrm>
            <a:off x="4294518" y="4027399"/>
            <a:ext cx="3433459" cy="27612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11" name="Image 6">
            <a:extLst>
              <a:ext uri="{FF2B5EF4-FFF2-40B4-BE49-F238E27FC236}">
                <a16:creationId xmlns:a16="http://schemas.microsoft.com/office/drawing/2014/main" id="{9628719A-8679-4529-828C-CDE89DDA498A}"/>
              </a:ext>
            </a:extLst>
          </p:cNvPr>
          <p:cNvSpPr txBox="1">
            <a:spLocks noChangeAspect="1"/>
          </p:cNvSpPr>
          <p:nvPr/>
        </p:nvSpPr>
        <p:spPr>
          <a:xfrm>
            <a:off x="7648275" y="1272401"/>
            <a:ext cx="4522175" cy="1988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12" name="Image 7">
            <a:extLst>
              <a:ext uri="{FF2B5EF4-FFF2-40B4-BE49-F238E27FC236}">
                <a16:creationId xmlns:a16="http://schemas.microsoft.com/office/drawing/2014/main" id="{A0D5A9A4-9F92-4538-9277-AAD21FF86FB8}"/>
              </a:ext>
            </a:extLst>
          </p:cNvPr>
          <p:cNvSpPr txBox="1">
            <a:spLocks noChangeAspect="1"/>
          </p:cNvSpPr>
          <p:nvPr/>
        </p:nvSpPr>
        <p:spPr>
          <a:xfrm>
            <a:off x="7648275" y="4373479"/>
            <a:ext cx="4522175" cy="19882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13" name="Image 8">
            <a:extLst>
              <a:ext uri="{FF2B5EF4-FFF2-40B4-BE49-F238E27FC236}">
                <a16:creationId xmlns:a16="http://schemas.microsoft.com/office/drawing/2014/main" id="{26C4EF29-2CAF-405F-A464-C296B28F6A33}"/>
              </a:ext>
            </a:extLst>
          </p:cNvPr>
          <p:cNvSpPr txBox="1">
            <a:spLocks noChangeAspect="1"/>
          </p:cNvSpPr>
          <p:nvPr/>
        </p:nvSpPr>
        <p:spPr>
          <a:xfrm>
            <a:off x="39045" y="1636952"/>
            <a:ext cx="837611" cy="4659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8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5A18-D40C-413A-902E-8AE63186B8A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003104" y="-41305"/>
            <a:ext cx="9481488" cy="48191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CAE quality check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E63AF821-B29C-46B9-BDF4-EABAAD65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17268"/>
              </p:ext>
            </p:extLst>
          </p:nvPr>
        </p:nvGraphicFramePr>
        <p:xfrm>
          <a:off x="2910702" y="696459"/>
          <a:ext cx="2842398" cy="27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15">
                  <a:extLst>
                    <a:ext uri="{9D8B030D-6E8A-4147-A177-3AD203B41FA5}">
                      <a16:colId xmlns:a16="http://schemas.microsoft.com/office/drawing/2014/main" val="452080145"/>
                    </a:ext>
                  </a:extLst>
                </a:gridCol>
                <a:gridCol w="782547">
                  <a:extLst>
                    <a:ext uri="{9D8B030D-6E8A-4147-A177-3AD203B41FA5}">
                      <a16:colId xmlns:a16="http://schemas.microsoft.com/office/drawing/2014/main" val="3359019823"/>
                    </a:ext>
                  </a:extLst>
                </a:gridCol>
                <a:gridCol w="769636">
                  <a:extLst>
                    <a:ext uri="{9D8B030D-6E8A-4147-A177-3AD203B41FA5}">
                      <a16:colId xmlns:a16="http://schemas.microsoft.com/office/drawing/2014/main" val="285022505"/>
                    </a:ext>
                  </a:extLst>
                </a:gridCol>
              </a:tblGrid>
              <a:tr h="277349">
                <a:tc>
                  <a:txBody>
                    <a:bodyPr/>
                    <a:lstStyle/>
                    <a:p>
                      <a:r>
                        <a:rPr lang="en-US" sz="12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860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C983D01-4B31-4DF9-BA7D-24C6FA30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77941"/>
              </p:ext>
            </p:extLst>
          </p:nvPr>
        </p:nvGraphicFramePr>
        <p:xfrm>
          <a:off x="5862009" y="696460"/>
          <a:ext cx="5904540" cy="3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45">
                  <a:extLst>
                    <a:ext uri="{9D8B030D-6E8A-4147-A177-3AD203B41FA5}">
                      <a16:colId xmlns:a16="http://schemas.microsoft.com/office/drawing/2014/main" val="452080145"/>
                    </a:ext>
                  </a:extLst>
                </a:gridCol>
                <a:gridCol w="4419195">
                  <a:extLst>
                    <a:ext uri="{9D8B030D-6E8A-4147-A177-3AD203B41FA5}">
                      <a16:colId xmlns:a16="http://schemas.microsoft.com/office/drawing/2014/main" val="3359019823"/>
                    </a:ext>
                  </a:extLst>
                </a:gridCol>
              </a:tblGrid>
              <a:tr h="319599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8608"/>
                  </a:ext>
                </a:extLst>
              </a:tr>
            </a:tbl>
          </a:graphicData>
        </a:graphic>
      </p:graphicFrame>
      <p:sp>
        <p:nvSpPr>
          <p:cNvPr id="7" name="Image 3">
            <a:extLst>
              <a:ext uri="{FF2B5EF4-FFF2-40B4-BE49-F238E27FC236}">
                <a16:creationId xmlns:a16="http://schemas.microsoft.com/office/drawing/2014/main" id="{4EC95B4D-0CEA-4408-9402-07D2CDD78D56}"/>
              </a:ext>
            </a:extLst>
          </p:cNvPr>
          <p:cNvSpPr txBox="1">
            <a:spLocks noChangeAspect="1"/>
          </p:cNvSpPr>
          <p:nvPr/>
        </p:nvSpPr>
        <p:spPr>
          <a:xfrm>
            <a:off x="6027055" y="2724351"/>
            <a:ext cx="5739494" cy="3974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3</a:t>
            </a:r>
          </a:p>
        </p:txBody>
      </p:sp>
      <p:sp>
        <p:nvSpPr>
          <p:cNvPr id="25" name="Image 1">
            <a:extLst>
              <a:ext uri="{FF2B5EF4-FFF2-40B4-BE49-F238E27FC236}">
                <a16:creationId xmlns:a16="http://schemas.microsoft.com/office/drawing/2014/main" id="{5EB416F7-FFBB-4F67-A236-EB199CE598D2}"/>
              </a:ext>
            </a:extLst>
          </p:cNvPr>
          <p:cNvSpPr txBox="1">
            <a:spLocks noChangeAspect="1"/>
          </p:cNvSpPr>
          <p:nvPr/>
        </p:nvSpPr>
        <p:spPr>
          <a:xfrm>
            <a:off x="411" y="715075"/>
            <a:ext cx="2852873" cy="19226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1</a:t>
            </a:r>
          </a:p>
        </p:txBody>
      </p:sp>
      <p:sp>
        <p:nvSpPr>
          <p:cNvPr id="27" name="Image 2">
            <a:extLst>
              <a:ext uri="{FF2B5EF4-FFF2-40B4-BE49-F238E27FC236}">
                <a16:creationId xmlns:a16="http://schemas.microsoft.com/office/drawing/2014/main" id="{C18C2097-4EF7-4B6E-8826-BF43838BA4AC}"/>
              </a:ext>
            </a:extLst>
          </p:cNvPr>
          <p:cNvSpPr txBox="1">
            <a:spLocks noChangeAspect="1"/>
          </p:cNvSpPr>
          <p:nvPr/>
        </p:nvSpPr>
        <p:spPr>
          <a:xfrm>
            <a:off x="175845" y="2724351"/>
            <a:ext cx="5739493" cy="3974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36148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2C0D6-27B7-4E60-BFD4-741DAD66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61823"/>
              </p:ext>
            </p:extLst>
          </p:nvPr>
        </p:nvGraphicFramePr>
        <p:xfrm>
          <a:off x="3079325" y="1089406"/>
          <a:ext cx="1643063" cy="77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985021148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3979829341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150ms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mm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8813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peak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21171"/>
                  </a:ext>
                </a:extLst>
              </a:tr>
              <a:tr h="195580">
                <a:tc rowSpan="2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31450"/>
                  </a:ext>
                </a:extLst>
              </a:tr>
              <a:tr h="195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612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08AA3A-4210-46DF-BA11-2277460E5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546"/>
              </p:ext>
            </p:extLst>
          </p:nvPr>
        </p:nvGraphicFramePr>
        <p:xfrm>
          <a:off x="5762935" y="2940050"/>
          <a:ext cx="6399129" cy="42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226487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3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4DB1A-F983-48D5-AAED-46516404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7301"/>
              </p:ext>
            </p:extLst>
          </p:nvPr>
        </p:nvGraphicFramePr>
        <p:xfrm>
          <a:off x="5731185" y="5978354"/>
          <a:ext cx="6399129" cy="41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3483960617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786362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3443962450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1900699245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952161562"/>
                    </a:ext>
                  </a:extLst>
                </a:gridCol>
                <a:gridCol w="446593">
                  <a:extLst>
                    <a:ext uri="{9D8B030D-6E8A-4147-A177-3AD203B41FA5}">
                      <a16:colId xmlns:a16="http://schemas.microsoft.com/office/drawing/2014/main" val="58783364"/>
                    </a:ext>
                  </a:extLst>
                </a:gridCol>
                <a:gridCol w="428572">
                  <a:extLst>
                    <a:ext uri="{9D8B030D-6E8A-4147-A177-3AD203B41FA5}">
                      <a16:colId xmlns:a16="http://schemas.microsoft.com/office/drawing/2014/main" val="202862564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1463308501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594249426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1707744329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3840051961"/>
                    </a:ext>
                  </a:extLst>
                </a:gridCol>
                <a:gridCol w="455044">
                  <a:extLst>
                    <a:ext uri="{9D8B030D-6E8A-4147-A177-3AD203B41FA5}">
                      <a16:colId xmlns:a16="http://schemas.microsoft.com/office/drawing/2014/main" val="2117756558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833541920"/>
                    </a:ext>
                  </a:extLst>
                </a:gridCol>
                <a:gridCol w="422324">
                  <a:extLst>
                    <a:ext uri="{9D8B030D-6E8A-4147-A177-3AD203B41FA5}">
                      <a16:colId xmlns:a16="http://schemas.microsoft.com/office/drawing/2014/main" val="2762202874"/>
                    </a:ext>
                  </a:extLst>
                </a:gridCol>
              </a:tblGrid>
              <a:tr h="190500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13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316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98252AD-BBF8-4804-9221-67504BE4F1E1}"/>
              </a:ext>
            </a:extLst>
          </p:cNvPr>
          <p:cNvSpPr/>
          <p:nvPr/>
        </p:nvSpPr>
        <p:spPr>
          <a:xfrm>
            <a:off x="61686" y="6346327"/>
            <a:ext cx="5589608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EB61D-CDDC-404E-A1A5-2CE81A01B92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974832" y="-41305"/>
            <a:ext cx="9509760" cy="48191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Executive Report</a:t>
            </a:r>
          </a:p>
        </p:txBody>
      </p:sp>
      <p:sp>
        <p:nvSpPr>
          <p:cNvPr id="7" name="Image 1">
            <a:extLst>
              <a:ext uri="{FF2B5EF4-FFF2-40B4-BE49-F238E27FC236}">
                <a16:creationId xmlns:a16="http://schemas.microsoft.com/office/drawing/2014/main" id="{30DE49E9-7401-432C-A5A1-5EDD84F03A17}"/>
              </a:ext>
            </a:extLst>
          </p:cNvPr>
          <p:cNvSpPr txBox="1">
            <a:spLocks noChangeAspect="1"/>
          </p:cNvSpPr>
          <p:nvPr/>
        </p:nvSpPr>
        <p:spPr>
          <a:xfrm>
            <a:off x="16904" y="540155"/>
            <a:ext cx="5583716" cy="5780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35F95727-D94D-4D26-A235-8F983E201C46}"/>
              </a:ext>
            </a:extLst>
          </p:cNvPr>
          <p:cNvSpPr txBox="1">
            <a:spLocks noChangeAspect="1"/>
          </p:cNvSpPr>
          <p:nvPr/>
        </p:nvSpPr>
        <p:spPr>
          <a:xfrm>
            <a:off x="4808818" y="786356"/>
            <a:ext cx="911917" cy="27264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9" name="Image 3">
            <a:extLst>
              <a:ext uri="{FF2B5EF4-FFF2-40B4-BE49-F238E27FC236}">
                <a16:creationId xmlns:a16="http://schemas.microsoft.com/office/drawing/2014/main" id="{E44FF5D9-E9ED-481D-B2EC-B47449ADE22C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661516"/>
            <a:ext cx="1984772" cy="22285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0" name="Image 4">
            <a:extLst>
              <a:ext uri="{FF2B5EF4-FFF2-40B4-BE49-F238E27FC236}">
                <a16:creationId xmlns:a16="http://schemas.microsoft.com/office/drawing/2014/main" id="{719B4DBB-B440-4BBE-8DEF-32EF716CDC54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3708918"/>
            <a:ext cx="1984772" cy="22285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11" name="Image 5">
            <a:extLst>
              <a:ext uri="{FF2B5EF4-FFF2-40B4-BE49-F238E27FC236}">
                <a16:creationId xmlns:a16="http://schemas.microsoft.com/office/drawing/2014/main" id="{599FE825-5F37-4A7D-B2E6-7664F97593E6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74658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12" name="Image 6">
            <a:extLst>
              <a:ext uri="{FF2B5EF4-FFF2-40B4-BE49-F238E27FC236}">
                <a16:creationId xmlns:a16="http://schemas.microsoft.com/office/drawing/2014/main" id="{0270B888-4559-4549-A09F-CD5E2DB77675}"/>
              </a:ext>
            </a:extLst>
          </p:cNvPr>
          <p:cNvSpPr txBox="1">
            <a:spLocks noChangeAspect="1"/>
          </p:cNvSpPr>
          <p:nvPr/>
        </p:nvSpPr>
        <p:spPr>
          <a:xfrm>
            <a:off x="10258697" y="74658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13" name="Image 7">
            <a:extLst>
              <a:ext uri="{FF2B5EF4-FFF2-40B4-BE49-F238E27FC236}">
                <a16:creationId xmlns:a16="http://schemas.microsoft.com/office/drawing/2014/main" id="{EB9554B5-0BCF-4B76-BA57-0BF49D537A99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1871437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14" name="Image 8">
            <a:extLst>
              <a:ext uri="{FF2B5EF4-FFF2-40B4-BE49-F238E27FC236}">
                <a16:creationId xmlns:a16="http://schemas.microsoft.com/office/drawing/2014/main" id="{AD618D7E-E580-492B-9481-4C45FE0D96E9}"/>
              </a:ext>
            </a:extLst>
          </p:cNvPr>
          <p:cNvSpPr txBox="1">
            <a:spLocks noChangeAspect="1"/>
          </p:cNvSpPr>
          <p:nvPr/>
        </p:nvSpPr>
        <p:spPr>
          <a:xfrm>
            <a:off x="10258697" y="1869561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8</a:t>
            </a:r>
            <a:endParaRPr lang="en-IN" dirty="0"/>
          </a:p>
        </p:txBody>
      </p:sp>
      <p:sp>
        <p:nvSpPr>
          <p:cNvPr id="15" name="Image 9">
            <a:extLst>
              <a:ext uri="{FF2B5EF4-FFF2-40B4-BE49-F238E27FC236}">
                <a16:creationId xmlns:a16="http://schemas.microsoft.com/office/drawing/2014/main" id="{89BBDF89-CBAD-4032-AC33-2705E58594F1}"/>
              </a:ext>
            </a:extLst>
          </p:cNvPr>
          <p:cNvSpPr txBox="1">
            <a:spLocks noChangeAspect="1"/>
          </p:cNvSpPr>
          <p:nvPr/>
        </p:nvSpPr>
        <p:spPr>
          <a:xfrm>
            <a:off x="8299332" y="3855372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9</a:t>
            </a:r>
            <a:endParaRPr lang="en-IN" dirty="0"/>
          </a:p>
        </p:txBody>
      </p:sp>
      <p:sp>
        <p:nvSpPr>
          <p:cNvPr id="16" name="Image 10">
            <a:extLst>
              <a:ext uri="{FF2B5EF4-FFF2-40B4-BE49-F238E27FC236}">
                <a16:creationId xmlns:a16="http://schemas.microsoft.com/office/drawing/2014/main" id="{EBB255EF-FF99-4A70-B261-AE4DF74A94DA}"/>
              </a:ext>
            </a:extLst>
          </p:cNvPr>
          <p:cNvSpPr txBox="1">
            <a:spLocks noChangeAspect="1"/>
          </p:cNvSpPr>
          <p:nvPr/>
        </p:nvSpPr>
        <p:spPr>
          <a:xfrm>
            <a:off x="10280532" y="3879130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10</a:t>
            </a:r>
            <a:endParaRPr lang="en-IN" dirty="0"/>
          </a:p>
        </p:txBody>
      </p:sp>
      <p:sp>
        <p:nvSpPr>
          <p:cNvPr id="17" name="Image 11">
            <a:extLst>
              <a:ext uri="{FF2B5EF4-FFF2-40B4-BE49-F238E27FC236}">
                <a16:creationId xmlns:a16="http://schemas.microsoft.com/office/drawing/2014/main" id="{E3DB9007-6717-40D1-8CC0-AC6E48C156C5}"/>
              </a:ext>
            </a:extLst>
          </p:cNvPr>
          <p:cNvSpPr txBox="1">
            <a:spLocks noChangeAspect="1"/>
          </p:cNvSpPr>
          <p:nvPr/>
        </p:nvSpPr>
        <p:spPr>
          <a:xfrm>
            <a:off x="8310250" y="4908314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11</a:t>
            </a:r>
            <a:endParaRPr lang="en-IN" dirty="0"/>
          </a:p>
        </p:txBody>
      </p:sp>
      <p:sp>
        <p:nvSpPr>
          <p:cNvPr id="18" name="Image 12">
            <a:extLst>
              <a:ext uri="{FF2B5EF4-FFF2-40B4-BE49-F238E27FC236}">
                <a16:creationId xmlns:a16="http://schemas.microsoft.com/office/drawing/2014/main" id="{32DB6991-E428-494E-8464-6D82618F66D5}"/>
              </a:ext>
            </a:extLst>
          </p:cNvPr>
          <p:cNvSpPr txBox="1">
            <a:spLocks noChangeAspect="1"/>
          </p:cNvSpPr>
          <p:nvPr/>
        </p:nvSpPr>
        <p:spPr>
          <a:xfrm>
            <a:off x="10280532" y="4912913"/>
            <a:ext cx="1828800" cy="10291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3CAFAA7D-0B4D-4DAF-BBA7-74196298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5" y="3082930"/>
            <a:ext cx="2806507" cy="481252"/>
          </a:xfrm>
          <a:prstGeom prst="rect">
            <a:avLst/>
          </a:prstGeom>
        </p:spPr>
      </p:pic>
      <p:pic>
        <p:nvPicPr>
          <p:cNvPr id="3" name="Image 1">
            <a:extLst>
              <a:ext uri="{FF2B5EF4-FFF2-40B4-BE49-F238E27FC236}">
                <a16:creationId xmlns:a16="http://schemas.microsoft.com/office/drawing/2014/main" id="{856ED736-35A8-4DB3-ADB9-FF4C6AA3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2" y="987829"/>
            <a:ext cx="1892663" cy="1731307"/>
          </a:xfrm>
          <a:prstGeom prst="rect">
            <a:avLst/>
          </a:prstGeom>
        </p:spPr>
      </p:pic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FD143464-77B1-453D-A8CA-D8914274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31"/>
              </p:ext>
            </p:extLst>
          </p:nvPr>
        </p:nvGraphicFramePr>
        <p:xfrm>
          <a:off x="2206775" y="1510644"/>
          <a:ext cx="1866900" cy="1701719"/>
        </p:xfrm>
        <a:graphic>
          <a:graphicData uri="http://schemas.openxmlformats.org/drawingml/2006/table">
            <a:tbl>
              <a:tblPr/>
              <a:tblGrid>
                <a:gridCol w="982696">
                  <a:extLst>
                    <a:ext uri="{9D8B030D-6E8A-4147-A177-3AD203B41FA5}">
                      <a16:colId xmlns:a16="http://schemas.microsoft.com/office/drawing/2014/main" val="777038264"/>
                    </a:ext>
                  </a:extLst>
                </a:gridCol>
                <a:gridCol w="884204">
                  <a:extLst>
                    <a:ext uri="{9D8B030D-6E8A-4147-A177-3AD203B41FA5}">
                      <a16:colId xmlns:a16="http://schemas.microsoft.com/office/drawing/2014/main" val="3469592837"/>
                    </a:ext>
                  </a:extLst>
                </a:gridCol>
              </a:tblGrid>
              <a:tr h="36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 Location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51456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Wheelbase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0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(mm)</a:t>
                      </a:r>
                      <a:endParaRPr sz="10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2890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646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Impact Pt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0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(mm)</a:t>
                      </a:r>
                      <a:endParaRPr sz="1000" b="0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793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210530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Impact PT (mm)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000327"/>
                  </a:ext>
                </a:extLst>
              </a:tr>
              <a:tr h="334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CAE delta</a:t>
                      </a:r>
                      <a:b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766283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46B2937-2F71-4DEA-B281-E43BC163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67774"/>
              </p:ext>
            </p:extLst>
          </p:nvPr>
        </p:nvGraphicFramePr>
        <p:xfrm>
          <a:off x="990601" y="4252725"/>
          <a:ext cx="3017528" cy="1111624"/>
        </p:xfrm>
        <a:graphic>
          <a:graphicData uri="http://schemas.openxmlformats.org/drawingml/2006/table">
            <a:tbl>
              <a:tblPr/>
              <a:tblGrid>
                <a:gridCol w="607777">
                  <a:extLst>
                    <a:ext uri="{9D8B030D-6E8A-4147-A177-3AD203B41FA5}">
                      <a16:colId xmlns:a16="http://schemas.microsoft.com/office/drawing/2014/main" val="1433018610"/>
                    </a:ext>
                  </a:extLst>
                </a:gridCol>
                <a:gridCol w="900987">
                  <a:extLst>
                    <a:ext uri="{9D8B030D-6E8A-4147-A177-3AD203B41FA5}">
                      <a16:colId xmlns:a16="http://schemas.microsoft.com/office/drawing/2014/main" val="250158969"/>
                    </a:ext>
                  </a:extLst>
                </a:gridCol>
                <a:gridCol w="754382">
                  <a:extLst>
                    <a:ext uri="{9D8B030D-6E8A-4147-A177-3AD203B41FA5}">
                      <a16:colId xmlns:a16="http://schemas.microsoft.com/office/drawing/2014/main" val="3319669507"/>
                    </a:ext>
                  </a:extLst>
                </a:gridCol>
                <a:gridCol w="754382">
                  <a:extLst>
                    <a:ext uri="{9D8B030D-6E8A-4147-A177-3AD203B41FA5}">
                      <a16:colId xmlns:a16="http://schemas.microsoft.com/office/drawing/2014/main" val="1964090400"/>
                    </a:ext>
                  </a:extLst>
                </a:gridCol>
              </a:tblGrid>
              <a:tr h="35858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MDB Overlap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ans Serif" panose="020B0604020202020204" pitchFamily="34" charset="0"/>
                        </a:rPr>
                      </a:br>
                      <a:r>
                        <a:rPr sz="1000" b="1" i="0" u="none" dirty="0">
                          <a:solidFill>
                            <a:srgbClr val="000000"/>
                          </a:solidFill>
                          <a:latin typeface="Arial"/>
                        </a:rPr>
                        <a:t>(Struck Side Only)(Struck Side Only)</a:t>
                      </a:r>
                      <a:endParaRPr sz="1000" b="1" i="0" u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>
                    <a:lnL w="3175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</a:lnR>
                    <a:lnT w="3175" cap="flat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en-US" dirty="0"/>
                    </a:p>
                  </a:txBody>
                  <a:tcPr>
                    <a:lnL w="12700" cap="flat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</a:lnR>
                    <a:lnT w="3175" cap="flat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sz="1000" b="1" i="0" u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1412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sz="1000" b="0" i="0" u="none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Overlap [mm]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Overlap [mm]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CAE delta</a:t>
                      </a:r>
                      <a:b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[mm]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061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</a:t>
                      </a:r>
                      <a:endParaRPr sz="1000" b="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344668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Rear</a:t>
                      </a:r>
                      <a:endParaRPr sz="1000" b="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291494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0904D23E-CEDA-4B6B-AB7A-267F25AAEBC9}"/>
              </a:ext>
            </a:extLst>
          </p:cNvPr>
          <p:cNvSpPr txBox="1"/>
          <p:nvPr/>
        </p:nvSpPr>
        <p:spPr>
          <a:xfrm>
            <a:off x="868173" y="601620"/>
            <a:ext cx="266248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Impact Point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321C771-B6B6-448B-A3D8-194AABE714FE}"/>
              </a:ext>
            </a:extLst>
          </p:cNvPr>
          <p:cNvSpPr txBox="1"/>
          <p:nvPr/>
        </p:nvSpPr>
        <p:spPr>
          <a:xfrm>
            <a:off x="1176026" y="3605015"/>
            <a:ext cx="280650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MDB to Suspension overlap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022482-47E1-4DDA-8CA1-2E47AC48F6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Set-up – CBU and barrier position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A907528-8BA9-4161-B812-C44D128C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21092"/>
              </p:ext>
            </p:extLst>
          </p:nvPr>
        </p:nvGraphicFramePr>
        <p:xfrm>
          <a:off x="631415" y="5627876"/>
          <a:ext cx="3532433" cy="555812"/>
        </p:xfrm>
        <a:graphic>
          <a:graphicData uri="http://schemas.openxmlformats.org/drawingml/2006/table">
            <a:tbl>
              <a:tblPr/>
              <a:tblGrid>
                <a:gridCol w="1303583">
                  <a:extLst>
                    <a:ext uri="{9D8B030D-6E8A-4147-A177-3AD203B41FA5}">
                      <a16:colId xmlns:a16="http://schemas.microsoft.com/office/drawing/2014/main" val="25015896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319669507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Speed [km/h]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 Speed [mm/s] / 277.77 = [km/h]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061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344668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1199094F-083C-4140-9F9E-C852F57AF50D}"/>
              </a:ext>
            </a:extLst>
          </p:cNvPr>
          <p:cNvSpPr txBox="1"/>
          <p:nvPr/>
        </p:nvSpPr>
        <p:spPr>
          <a:xfrm>
            <a:off x="1066388" y="5267144"/>
            <a:ext cx="266248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Impact Speed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A57C475-4A47-401B-B031-46B4E867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32396"/>
              </p:ext>
            </p:extLst>
          </p:nvPr>
        </p:nvGraphicFramePr>
        <p:xfrm>
          <a:off x="8603267" y="3253856"/>
          <a:ext cx="2976011" cy="2148951"/>
        </p:xfrm>
        <a:graphic>
          <a:graphicData uri="http://schemas.openxmlformats.org/drawingml/2006/table">
            <a:tbl>
              <a:tblPr/>
              <a:tblGrid>
                <a:gridCol w="1566508">
                  <a:extLst>
                    <a:ext uri="{9D8B030D-6E8A-4147-A177-3AD203B41FA5}">
                      <a16:colId xmlns:a16="http://schemas.microsoft.com/office/drawing/2014/main" val="777038264"/>
                    </a:ext>
                  </a:extLst>
                </a:gridCol>
                <a:gridCol w="1409503">
                  <a:extLst>
                    <a:ext uri="{9D8B030D-6E8A-4147-A177-3AD203B41FA5}">
                      <a16:colId xmlns:a16="http://schemas.microsoft.com/office/drawing/2014/main" val="3469592837"/>
                    </a:ext>
                  </a:extLst>
                </a:gridCol>
              </a:tblGrid>
              <a:tr h="28917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[kg]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5145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TEST [Target]</a:t>
                      </a:r>
                      <a:endParaRPr lang="en-US" sz="1000" b="1" i="0" u="sng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sng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64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CAE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210530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CAE-Added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00327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MDB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2006.4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35334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Ground Planes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948047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CAE-CBU mass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55506"/>
                  </a:ext>
                </a:extLst>
              </a:tr>
              <a:tr h="265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deviation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10129"/>
                  </a:ext>
                </a:extLst>
              </a:tr>
            </a:tbl>
          </a:graphicData>
        </a:graphic>
      </p:graphicFrame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3BEEEA49-B7F3-42DC-B93D-2B6248856027}"/>
              </a:ext>
            </a:extLst>
          </p:cNvPr>
          <p:cNvCxnSpPr/>
          <p:nvPr/>
        </p:nvCxnSpPr>
        <p:spPr>
          <a:xfrm>
            <a:off x="918789" y="2108376"/>
            <a:ext cx="95366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E18D75BD-AA7D-4CB1-978A-E3C36D7E499D}"/>
              </a:ext>
            </a:extLst>
          </p:cNvPr>
          <p:cNvCxnSpPr/>
          <p:nvPr/>
        </p:nvCxnSpPr>
        <p:spPr>
          <a:xfrm>
            <a:off x="967740" y="2438267"/>
            <a:ext cx="7807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">
            <a:extLst>
              <a:ext uri="{FF2B5EF4-FFF2-40B4-BE49-F238E27FC236}">
                <a16:creationId xmlns:a16="http://schemas.microsoft.com/office/drawing/2014/main" id="{9B75431C-E18E-434A-99E4-473253F366A9}"/>
              </a:ext>
            </a:extLst>
          </p:cNvPr>
          <p:cNvCxnSpPr/>
          <p:nvPr/>
        </p:nvCxnSpPr>
        <p:spPr>
          <a:xfrm flipV="1">
            <a:off x="1457186" y="2122882"/>
            <a:ext cx="0" cy="277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4">
            <a:extLst>
              <a:ext uri="{FF2B5EF4-FFF2-40B4-BE49-F238E27FC236}">
                <a16:creationId xmlns:a16="http://schemas.microsoft.com/office/drawing/2014/main" id="{C7591CE5-4624-4DC8-96D2-87E254D11CF1}"/>
              </a:ext>
            </a:extLst>
          </p:cNvPr>
          <p:cNvSpPr txBox="1"/>
          <p:nvPr/>
        </p:nvSpPr>
        <p:spPr>
          <a:xfrm>
            <a:off x="967740" y="2395970"/>
            <a:ext cx="121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Impact Point from Front Wheel Axle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01742CC-B201-433D-A928-0BE67F779EC6}"/>
              </a:ext>
            </a:extLst>
          </p:cNvPr>
          <p:cNvSpPr/>
          <p:nvPr/>
        </p:nvSpPr>
        <p:spPr>
          <a:xfrm>
            <a:off x="61686" y="6442884"/>
            <a:ext cx="1169082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input conclusion about impact point, mass, and initial speed</a:t>
            </a:r>
          </a:p>
        </p:txBody>
      </p:sp>
      <p:sp>
        <p:nvSpPr>
          <p:cNvPr id="17" name="Image 3">
            <a:extLst>
              <a:ext uri="{FF2B5EF4-FFF2-40B4-BE49-F238E27FC236}">
                <a16:creationId xmlns:a16="http://schemas.microsoft.com/office/drawing/2014/main" id="{DB605151-6110-451E-B0EE-824A13120930}"/>
              </a:ext>
            </a:extLst>
          </p:cNvPr>
          <p:cNvSpPr txBox="1">
            <a:spLocks noChangeAspect="1"/>
          </p:cNvSpPr>
          <p:nvPr/>
        </p:nvSpPr>
        <p:spPr>
          <a:xfrm>
            <a:off x="4766399" y="682681"/>
            <a:ext cx="6991295" cy="24776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8" name="Image 4">
            <a:extLst>
              <a:ext uri="{FF2B5EF4-FFF2-40B4-BE49-F238E27FC236}">
                <a16:creationId xmlns:a16="http://schemas.microsoft.com/office/drawing/2014/main" id="{69A07BD1-77AE-4F49-B4EC-80EBEE818C2D}"/>
              </a:ext>
            </a:extLst>
          </p:cNvPr>
          <p:cNvSpPr txBox="1">
            <a:spLocks noChangeAspect="1"/>
          </p:cNvSpPr>
          <p:nvPr/>
        </p:nvSpPr>
        <p:spPr>
          <a:xfrm>
            <a:off x="4895298" y="3274365"/>
            <a:ext cx="3573203" cy="27646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19" name="Image 5">
            <a:extLst>
              <a:ext uri="{FF2B5EF4-FFF2-40B4-BE49-F238E27FC236}">
                <a16:creationId xmlns:a16="http://schemas.microsoft.com/office/drawing/2014/main" id="{00035FEE-9343-4D03-BCA7-635B079B07C7}"/>
              </a:ext>
            </a:extLst>
          </p:cNvPr>
          <p:cNvSpPr txBox="1">
            <a:spLocks noChangeAspect="1"/>
          </p:cNvSpPr>
          <p:nvPr/>
        </p:nvSpPr>
        <p:spPr>
          <a:xfrm>
            <a:off x="8603267" y="5449155"/>
            <a:ext cx="2976011" cy="8477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9CF-43BD-48FF-9F1F-8A78C875C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Set-up – Dummy position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9096D-381F-4155-9327-B4292A39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07609"/>
              </p:ext>
            </p:extLst>
          </p:nvPr>
        </p:nvGraphicFramePr>
        <p:xfrm>
          <a:off x="862330" y="1003010"/>
          <a:ext cx="2852421" cy="74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4000100669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926167106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158002493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221270864"/>
                    </a:ext>
                  </a:extLst>
                </a:gridCol>
              </a:tblGrid>
              <a:tr h="377614">
                <a:tc gridSpan="4">
                  <a:txBody>
                    <a:bodyPr/>
                    <a:lstStyle/>
                    <a:p>
                      <a:r>
                        <a:rPr lang="en-US" dirty="0"/>
                        <a:t>Row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72995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56C08D9-EB3B-49D6-AC9E-A2E7C0B2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40097"/>
              </p:ext>
            </p:extLst>
          </p:nvPr>
        </p:nvGraphicFramePr>
        <p:xfrm>
          <a:off x="6972300" y="960966"/>
          <a:ext cx="2852421" cy="74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3988823240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655314581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516587834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45771591"/>
                    </a:ext>
                  </a:extLst>
                </a:gridCol>
              </a:tblGrid>
              <a:tr h="377614">
                <a:tc gridSpan="4">
                  <a:txBody>
                    <a:bodyPr/>
                    <a:lstStyle/>
                    <a:p>
                      <a:r>
                        <a:rPr lang="en-US" dirty="0"/>
                        <a:t>Row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93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452165-4AF0-4068-8FA3-5E19A7035A77}"/>
              </a:ext>
            </a:extLst>
          </p:cNvPr>
          <p:cNvSpPr/>
          <p:nvPr/>
        </p:nvSpPr>
        <p:spPr>
          <a:xfrm>
            <a:off x="61686" y="6442884"/>
            <a:ext cx="1169082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user input conclusion about dummy set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2F63CCA0-8ACA-4B8C-ABB2-A3A51ABD8C30}"/>
              </a:ext>
            </a:extLst>
          </p:cNvPr>
          <p:cNvSpPr txBox="1">
            <a:spLocks noChangeAspect="1"/>
          </p:cNvSpPr>
          <p:nvPr/>
        </p:nvSpPr>
        <p:spPr>
          <a:xfrm>
            <a:off x="621895" y="733087"/>
            <a:ext cx="11473594" cy="57097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68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72C-C178-4F40-A1B4-F66251EB7F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Kinematics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CE6E6B3-DAFA-42D6-8F3F-C74897B67E7B}"/>
              </a:ext>
            </a:extLst>
          </p:cNvPr>
          <p:cNvSpPr txBox="1"/>
          <p:nvPr/>
        </p:nvSpPr>
        <p:spPr>
          <a:xfrm>
            <a:off x="757793" y="734654"/>
            <a:ext cx="27946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Front view peak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6E519-457D-4C27-A8AC-F1B3F1149ED1}"/>
              </a:ext>
            </a:extLst>
          </p:cNvPr>
          <p:cNvSpPr txBox="1"/>
          <p:nvPr/>
        </p:nvSpPr>
        <p:spPr>
          <a:xfrm>
            <a:off x="1125533" y="3947010"/>
            <a:ext cx="27946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Front view final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9E2E5E7-20D0-46D7-B06B-9A147788D84A}"/>
              </a:ext>
            </a:extLst>
          </p:cNvPr>
          <p:cNvSpPr txBox="1"/>
          <p:nvPr/>
        </p:nvSpPr>
        <p:spPr>
          <a:xfrm>
            <a:off x="3889699" y="745409"/>
            <a:ext cx="2363546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Top view peak time step</a:t>
            </a:r>
            <a:endParaRPr kumimoji="0" lang="en-US" sz="14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6F05419-8C28-44AC-B402-EFA2A2ACD8AD}"/>
              </a:ext>
            </a:extLst>
          </p:cNvPr>
          <p:cNvSpPr txBox="1"/>
          <p:nvPr/>
        </p:nvSpPr>
        <p:spPr>
          <a:xfrm>
            <a:off x="3889699" y="3940126"/>
            <a:ext cx="236354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Top view final time step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7" name="Image 13">
            <a:extLst>
              <a:ext uri="{FF2B5EF4-FFF2-40B4-BE49-F238E27FC236}">
                <a16:creationId xmlns:a16="http://schemas.microsoft.com/office/drawing/2014/main" id="{7E0524F1-0A3E-45FA-9F01-D465A181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0" y="630326"/>
            <a:ext cx="1983128" cy="1187478"/>
          </a:xfrm>
          <a:prstGeom prst="rect">
            <a:avLst/>
          </a:prstGeom>
        </p:spPr>
      </p:pic>
      <p:sp>
        <p:nvSpPr>
          <p:cNvPr id="8" name="Oval 3">
            <a:extLst>
              <a:ext uri="{FF2B5EF4-FFF2-40B4-BE49-F238E27FC236}">
                <a16:creationId xmlns:a16="http://schemas.microsoft.com/office/drawing/2014/main" id="{9959283C-314C-4721-9104-122AA9A9BD72}"/>
              </a:ext>
            </a:extLst>
          </p:cNvPr>
          <p:cNvSpPr/>
          <p:nvPr/>
        </p:nvSpPr>
        <p:spPr>
          <a:xfrm>
            <a:off x="8307870" y="3651447"/>
            <a:ext cx="279428" cy="2430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8F5877B0-CA57-4FB7-BC6B-DF045D8EBF38}"/>
              </a:ext>
            </a:extLst>
          </p:cNvPr>
          <p:cNvSpPr/>
          <p:nvPr/>
        </p:nvSpPr>
        <p:spPr>
          <a:xfrm>
            <a:off x="9372151" y="1967014"/>
            <a:ext cx="279428" cy="243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BC918872-CAF3-474B-97DE-6E68CD0EA165}"/>
              </a:ext>
            </a:extLst>
          </p:cNvPr>
          <p:cNvSpPr/>
          <p:nvPr/>
        </p:nvSpPr>
        <p:spPr>
          <a:xfrm>
            <a:off x="9372151" y="3646232"/>
            <a:ext cx="279428" cy="2430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8C5284FE-AB2C-4ADF-9B44-88ED5D9B6C8C}"/>
              </a:ext>
            </a:extLst>
          </p:cNvPr>
          <p:cNvSpPr/>
          <p:nvPr/>
        </p:nvSpPr>
        <p:spPr>
          <a:xfrm>
            <a:off x="9372151" y="5276437"/>
            <a:ext cx="279428" cy="243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C9E2D95-47FB-4414-B59F-FCDAE6D596F8}"/>
              </a:ext>
            </a:extLst>
          </p:cNvPr>
          <p:cNvSpPr/>
          <p:nvPr/>
        </p:nvSpPr>
        <p:spPr>
          <a:xfrm>
            <a:off x="8307870" y="6213585"/>
            <a:ext cx="279428" cy="243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5B62FEA3-A706-4D67-818E-7BBD407D9922}"/>
              </a:ext>
            </a:extLst>
          </p:cNvPr>
          <p:cNvSpPr/>
          <p:nvPr/>
        </p:nvSpPr>
        <p:spPr>
          <a:xfrm>
            <a:off x="8307870" y="1961937"/>
            <a:ext cx="279428" cy="243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pic>
        <p:nvPicPr>
          <p:cNvPr id="14" name="Image 12">
            <a:extLst>
              <a:ext uri="{FF2B5EF4-FFF2-40B4-BE49-F238E27FC236}">
                <a16:creationId xmlns:a16="http://schemas.microsoft.com/office/drawing/2014/main" id="{1D8D20CF-81B0-4C56-AA30-C4D47B83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73529" y="-22891"/>
            <a:ext cx="1128260" cy="2474743"/>
          </a:xfrm>
          <a:prstGeom prst="rect">
            <a:avLst/>
          </a:prstGeom>
        </p:spPr>
      </p:pic>
      <p:sp>
        <p:nvSpPr>
          <p:cNvPr id="15" name="Oval 7">
            <a:extLst>
              <a:ext uri="{FF2B5EF4-FFF2-40B4-BE49-F238E27FC236}">
                <a16:creationId xmlns:a16="http://schemas.microsoft.com/office/drawing/2014/main" id="{52AF089E-61D0-443B-B8F7-9E218AA9DDCF}"/>
              </a:ext>
            </a:extLst>
          </p:cNvPr>
          <p:cNvSpPr/>
          <p:nvPr/>
        </p:nvSpPr>
        <p:spPr>
          <a:xfrm>
            <a:off x="7636703" y="1090916"/>
            <a:ext cx="279428" cy="243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0C580DCC-14F2-4C93-B746-9466FCEF31D4}"/>
              </a:ext>
            </a:extLst>
          </p:cNvPr>
          <p:cNvSpPr/>
          <p:nvPr/>
        </p:nvSpPr>
        <p:spPr>
          <a:xfrm>
            <a:off x="10305601" y="1523643"/>
            <a:ext cx="279428" cy="243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79A0B020-6960-4965-88E2-77C60301661D}"/>
              </a:ext>
            </a:extLst>
          </p:cNvPr>
          <p:cNvSpPr/>
          <p:nvPr/>
        </p:nvSpPr>
        <p:spPr>
          <a:xfrm>
            <a:off x="9868970" y="1396747"/>
            <a:ext cx="279428" cy="2430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F2A180B-7444-4990-A1CD-0F8A55454A08}"/>
              </a:ext>
            </a:extLst>
          </p:cNvPr>
          <p:cNvSpPr/>
          <p:nvPr/>
        </p:nvSpPr>
        <p:spPr>
          <a:xfrm>
            <a:off x="10755150" y="1517627"/>
            <a:ext cx="279428" cy="2430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7BB8B464-A64F-4CA2-8147-14B96CB77474}"/>
              </a:ext>
            </a:extLst>
          </p:cNvPr>
          <p:cNvSpPr/>
          <p:nvPr/>
        </p:nvSpPr>
        <p:spPr>
          <a:xfrm>
            <a:off x="10693283" y="978931"/>
            <a:ext cx="279428" cy="243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5AA02467-3786-4BF2-A8A2-27209E737F06}"/>
              </a:ext>
            </a:extLst>
          </p:cNvPr>
          <p:cNvSpPr/>
          <p:nvPr/>
        </p:nvSpPr>
        <p:spPr>
          <a:xfrm>
            <a:off x="11303624" y="1517627"/>
            <a:ext cx="279428" cy="243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Image 1">
            <a:extLst>
              <a:ext uri="{FF2B5EF4-FFF2-40B4-BE49-F238E27FC236}">
                <a16:creationId xmlns:a16="http://schemas.microsoft.com/office/drawing/2014/main" id="{B6E24451-407F-4C9B-8B7E-0E1012991F19}"/>
              </a:ext>
            </a:extLst>
          </p:cNvPr>
          <p:cNvSpPr txBox="1">
            <a:spLocks noChangeAspect="1"/>
          </p:cNvSpPr>
          <p:nvPr/>
        </p:nvSpPr>
        <p:spPr>
          <a:xfrm>
            <a:off x="467462" y="1073207"/>
            <a:ext cx="3630960" cy="2572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22" name="Image 2">
            <a:extLst>
              <a:ext uri="{FF2B5EF4-FFF2-40B4-BE49-F238E27FC236}">
                <a16:creationId xmlns:a16="http://schemas.microsoft.com/office/drawing/2014/main" id="{070ED09D-B5D2-481B-9301-6FF28E4CD51A}"/>
              </a:ext>
            </a:extLst>
          </p:cNvPr>
          <p:cNvSpPr txBox="1">
            <a:spLocks noChangeAspect="1"/>
          </p:cNvSpPr>
          <p:nvPr/>
        </p:nvSpPr>
        <p:spPr>
          <a:xfrm>
            <a:off x="4145194" y="1073151"/>
            <a:ext cx="2086047" cy="26217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23" name="Image 4">
            <a:extLst>
              <a:ext uri="{FF2B5EF4-FFF2-40B4-BE49-F238E27FC236}">
                <a16:creationId xmlns:a16="http://schemas.microsoft.com/office/drawing/2014/main" id="{2E612AE1-ED56-475A-ACD4-24F75C562BA9}"/>
              </a:ext>
            </a:extLst>
          </p:cNvPr>
          <p:cNvSpPr txBox="1">
            <a:spLocks noChangeAspect="1"/>
          </p:cNvSpPr>
          <p:nvPr/>
        </p:nvSpPr>
        <p:spPr>
          <a:xfrm>
            <a:off x="4309107" y="4202774"/>
            <a:ext cx="2335099" cy="26217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4</a:t>
            </a:r>
            <a:endParaRPr lang="en-IN" dirty="0"/>
          </a:p>
        </p:txBody>
      </p:sp>
      <p:sp>
        <p:nvSpPr>
          <p:cNvPr id="24" name="Image 3">
            <a:extLst>
              <a:ext uri="{FF2B5EF4-FFF2-40B4-BE49-F238E27FC236}">
                <a16:creationId xmlns:a16="http://schemas.microsoft.com/office/drawing/2014/main" id="{203F3AEE-B784-4791-97EB-8BB83BE990C6}"/>
              </a:ext>
            </a:extLst>
          </p:cNvPr>
          <p:cNvSpPr txBox="1">
            <a:spLocks noChangeAspect="1"/>
          </p:cNvSpPr>
          <p:nvPr/>
        </p:nvSpPr>
        <p:spPr>
          <a:xfrm>
            <a:off x="6515" y="4461222"/>
            <a:ext cx="4250180" cy="22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  <p:sp>
        <p:nvSpPr>
          <p:cNvPr id="25" name="Image 5">
            <a:extLst>
              <a:ext uri="{FF2B5EF4-FFF2-40B4-BE49-F238E27FC236}">
                <a16:creationId xmlns:a16="http://schemas.microsoft.com/office/drawing/2014/main" id="{1100BEED-1C9D-4AD1-B999-F28143355CAD}"/>
              </a:ext>
            </a:extLst>
          </p:cNvPr>
          <p:cNvSpPr txBox="1">
            <a:spLocks noChangeAspect="1"/>
          </p:cNvSpPr>
          <p:nvPr/>
        </p:nvSpPr>
        <p:spPr>
          <a:xfrm>
            <a:off x="6255961" y="1819632"/>
            <a:ext cx="2932237" cy="1604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5</a:t>
            </a:r>
            <a:endParaRPr lang="en-IN" dirty="0"/>
          </a:p>
        </p:txBody>
      </p:sp>
      <p:sp>
        <p:nvSpPr>
          <p:cNvPr id="26" name="Image 7">
            <a:extLst>
              <a:ext uri="{FF2B5EF4-FFF2-40B4-BE49-F238E27FC236}">
                <a16:creationId xmlns:a16="http://schemas.microsoft.com/office/drawing/2014/main" id="{00257AEF-D853-4FBC-B9BA-982A528C17DB}"/>
              </a:ext>
            </a:extLst>
          </p:cNvPr>
          <p:cNvSpPr txBox="1">
            <a:spLocks noChangeAspect="1"/>
          </p:cNvSpPr>
          <p:nvPr/>
        </p:nvSpPr>
        <p:spPr>
          <a:xfrm>
            <a:off x="6262814" y="3548674"/>
            <a:ext cx="2939856" cy="16301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7</a:t>
            </a:r>
            <a:endParaRPr lang="en-IN" dirty="0"/>
          </a:p>
        </p:txBody>
      </p:sp>
      <p:sp>
        <p:nvSpPr>
          <p:cNvPr id="27" name="Image 9">
            <a:extLst>
              <a:ext uri="{FF2B5EF4-FFF2-40B4-BE49-F238E27FC236}">
                <a16:creationId xmlns:a16="http://schemas.microsoft.com/office/drawing/2014/main" id="{B86AF233-BC15-464B-A9AE-D10E03BF90FA}"/>
              </a:ext>
            </a:extLst>
          </p:cNvPr>
          <p:cNvSpPr txBox="1">
            <a:spLocks noChangeAspect="1"/>
          </p:cNvSpPr>
          <p:nvPr/>
        </p:nvSpPr>
        <p:spPr>
          <a:xfrm>
            <a:off x="6248342" y="5224270"/>
            <a:ext cx="2939856" cy="15106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9</a:t>
            </a:r>
            <a:endParaRPr lang="en-IN" dirty="0"/>
          </a:p>
        </p:txBody>
      </p:sp>
      <p:sp>
        <p:nvSpPr>
          <p:cNvPr id="28" name="Image 6">
            <a:extLst>
              <a:ext uri="{FF2B5EF4-FFF2-40B4-BE49-F238E27FC236}">
                <a16:creationId xmlns:a16="http://schemas.microsoft.com/office/drawing/2014/main" id="{F67ADDDA-103C-4B5B-A58A-9C7788D61014}"/>
              </a:ext>
            </a:extLst>
          </p:cNvPr>
          <p:cNvSpPr txBox="1">
            <a:spLocks noChangeAspect="1"/>
          </p:cNvSpPr>
          <p:nvPr/>
        </p:nvSpPr>
        <p:spPr>
          <a:xfrm>
            <a:off x="9229282" y="1825877"/>
            <a:ext cx="2932237" cy="1604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6</a:t>
            </a:r>
            <a:endParaRPr lang="en-IN" dirty="0"/>
          </a:p>
        </p:txBody>
      </p:sp>
      <p:sp>
        <p:nvSpPr>
          <p:cNvPr id="29" name="Image 8">
            <a:extLst>
              <a:ext uri="{FF2B5EF4-FFF2-40B4-BE49-F238E27FC236}">
                <a16:creationId xmlns:a16="http://schemas.microsoft.com/office/drawing/2014/main" id="{7D43C472-ACFB-4BE4-92AF-4312645DDA91}"/>
              </a:ext>
            </a:extLst>
          </p:cNvPr>
          <p:cNvSpPr txBox="1">
            <a:spLocks noChangeAspect="1"/>
          </p:cNvSpPr>
          <p:nvPr/>
        </p:nvSpPr>
        <p:spPr>
          <a:xfrm>
            <a:off x="9245629" y="3548674"/>
            <a:ext cx="2924949" cy="16301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8</a:t>
            </a:r>
            <a:endParaRPr lang="en-IN" dirty="0"/>
          </a:p>
        </p:txBody>
      </p:sp>
      <p:sp>
        <p:nvSpPr>
          <p:cNvPr id="30" name="Image 10">
            <a:extLst>
              <a:ext uri="{FF2B5EF4-FFF2-40B4-BE49-F238E27FC236}">
                <a16:creationId xmlns:a16="http://schemas.microsoft.com/office/drawing/2014/main" id="{35D4AD01-4E04-4FEB-838E-AD4C5D558F04}"/>
              </a:ext>
            </a:extLst>
          </p:cNvPr>
          <p:cNvSpPr txBox="1">
            <a:spLocks noChangeAspect="1"/>
          </p:cNvSpPr>
          <p:nvPr/>
        </p:nvSpPr>
        <p:spPr>
          <a:xfrm>
            <a:off x="9202670" y="5208370"/>
            <a:ext cx="2967908" cy="1556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748-1E08-46AF-993F-ED6F7757B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Body-In-White – CBU deformation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1BC2A7F-472B-475D-961B-BD56A1E4D7A7}"/>
              </a:ext>
            </a:extLst>
          </p:cNvPr>
          <p:cNvSpPr txBox="1"/>
          <p:nvPr/>
        </p:nvSpPr>
        <p:spPr>
          <a:xfrm>
            <a:off x="1351992" y="1398737"/>
            <a:ext cx="3973338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CBU Outside </a:t>
            </a:r>
            <a:r>
              <a:rPr kumimoji="0" lang="en-US" sz="160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Iso</a:t>
            </a: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View [Peak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Intrusion]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4E77A6-A81A-423F-913E-3B1F97FE726F}"/>
              </a:ext>
            </a:extLst>
          </p:cNvPr>
          <p:cNvSpPr txBox="1"/>
          <p:nvPr/>
        </p:nvSpPr>
        <p:spPr>
          <a:xfrm>
            <a:off x="5700812" y="1398737"/>
            <a:ext cx="517357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BIW Outside Iso View [Peak</a:t>
            </a:r>
            <a:r>
              <a:rPr kumimoji="0" lang="en-US" sz="1600" i="0" u="sng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Intrusion-Plastic Strains]</a:t>
            </a:r>
            <a:endParaRPr kumimoji="0" lang="en-US" sz="160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Image 1">
            <a:extLst>
              <a:ext uri="{FF2B5EF4-FFF2-40B4-BE49-F238E27FC236}">
                <a16:creationId xmlns:a16="http://schemas.microsoft.com/office/drawing/2014/main" id="{0AE21DF2-4025-45A1-A30F-48AA71A21104}"/>
              </a:ext>
            </a:extLst>
          </p:cNvPr>
          <p:cNvSpPr txBox="1">
            <a:spLocks noChangeAspect="1"/>
          </p:cNvSpPr>
          <p:nvPr/>
        </p:nvSpPr>
        <p:spPr>
          <a:xfrm>
            <a:off x="726104" y="1858990"/>
            <a:ext cx="5173578" cy="3978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6" name="Image 2">
            <a:extLst>
              <a:ext uri="{FF2B5EF4-FFF2-40B4-BE49-F238E27FC236}">
                <a16:creationId xmlns:a16="http://schemas.microsoft.com/office/drawing/2014/main" id="{1C1CE593-BC99-47E5-B958-9FB0F81A4BA2}"/>
              </a:ext>
            </a:extLst>
          </p:cNvPr>
          <p:cNvSpPr txBox="1">
            <a:spLocks noChangeAspect="1"/>
          </p:cNvSpPr>
          <p:nvPr/>
        </p:nvSpPr>
        <p:spPr>
          <a:xfrm>
            <a:off x="5325330" y="1858990"/>
            <a:ext cx="5473454" cy="3978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2</a:t>
            </a:r>
            <a:endParaRPr lang="en-IN" dirty="0"/>
          </a:p>
        </p:txBody>
      </p:sp>
      <p:sp>
        <p:nvSpPr>
          <p:cNvPr id="7" name="Image 3">
            <a:extLst>
              <a:ext uri="{FF2B5EF4-FFF2-40B4-BE49-F238E27FC236}">
                <a16:creationId xmlns:a16="http://schemas.microsoft.com/office/drawing/2014/main" id="{00D9BC24-50B8-4D50-B76C-92574066E106}"/>
              </a:ext>
            </a:extLst>
          </p:cNvPr>
          <p:cNvSpPr txBox="1">
            <a:spLocks noChangeAspect="1"/>
          </p:cNvSpPr>
          <p:nvPr/>
        </p:nvSpPr>
        <p:spPr>
          <a:xfrm>
            <a:off x="10840008" y="1737291"/>
            <a:ext cx="910032" cy="46964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5A3-D888-463B-BE86-417B2C365A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7014" y="1"/>
            <a:ext cx="9509760" cy="48191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32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Bill of Materials - [F21 – UPB]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5E1E293-93F5-4C16-A46C-C1689CD0A00C}"/>
              </a:ext>
            </a:extLst>
          </p:cNvPr>
          <p:cNvSpPr txBox="1"/>
          <p:nvPr/>
        </p:nvSpPr>
        <p:spPr>
          <a:xfrm>
            <a:off x="1880886" y="769922"/>
            <a:ext cx="9375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25E28CF-0CF3-455A-9C4C-6EE16628470B}"/>
              </a:ext>
            </a:extLst>
          </p:cNvPr>
          <p:cNvSpPr txBox="1"/>
          <p:nvPr/>
        </p:nvSpPr>
        <p:spPr>
          <a:xfrm>
            <a:off x="1880886" y="3587920"/>
            <a:ext cx="9375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1F5341A-CC08-4944-BD76-73128F8E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56780"/>
              </p:ext>
            </p:extLst>
          </p:nvPr>
        </p:nvGraphicFramePr>
        <p:xfrm>
          <a:off x="4313242" y="3777017"/>
          <a:ext cx="4700588" cy="17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518644666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30531267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421926082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7507580"/>
                    </a:ext>
                  </a:extLst>
                </a:gridCol>
              </a:tblGrid>
              <a:tr h="151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Thickness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78465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D62F3403-DA24-47B9-AF13-469DC41C7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46512"/>
              </p:ext>
            </p:extLst>
          </p:nvPr>
        </p:nvGraphicFramePr>
        <p:xfrm>
          <a:off x="3240782" y="964315"/>
          <a:ext cx="4349584" cy="174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674">
                  <a:extLst>
                    <a:ext uri="{9D8B030D-6E8A-4147-A177-3AD203B41FA5}">
                      <a16:colId xmlns:a16="http://schemas.microsoft.com/office/drawing/2014/main" val="3964813967"/>
                    </a:ext>
                  </a:extLst>
                </a:gridCol>
                <a:gridCol w="2410974">
                  <a:extLst>
                    <a:ext uri="{9D8B030D-6E8A-4147-A177-3AD203B41FA5}">
                      <a16:colId xmlns:a16="http://schemas.microsoft.com/office/drawing/2014/main" val="3629090890"/>
                    </a:ext>
                  </a:extLst>
                </a:gridCol>
                <a:gridCol w="1188599">
                  <a:extLst>
                    <a:ext uri="{9D8B030D-6E8A-4147-A177-3AD203B41FA5}">
                      <a16:colId xmlns:a16="http://schemas.microsoft.com/office/drawing/2014/main" val="240012072"/>
                    </a:ext>
                  </a:extLst>
                </a:gridCol>
                <a:gridCol w="485337">
                  <a:extLst>
                    <a:ext uri="{9D8B030D-6E8A-4147-A177-3AD203B41FA5}">
                      <a16:colId xmlns:a16="http://schemas.microsoft.com/office/drawing/2014/main" val="2880788549"/>
                    </a:ext>
                  </a:extLst>
                </a:gridCol>
              </a:tblGrid>
              <a:tr h="1749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Material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Thickness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108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D90B498-A827-4F86-AF62-929BD210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91722"/>
              </p:ext>
            </p:extLst>
          </p:nvPr>
        </p:nvGraphicFramePr>
        <p:xfrm>
          <a:off x="7738353" y="717507"/>
          <a:ext cx="4349584" cy="139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674">
                  <a:extLst>
                    <a:ext uri="{9D8B030D-6E8A-4147-A177-3AD203B41FA5}">
                      <a16:colId xmlns:a16="http://schemas.microsoft.com/office/drawing/2014/main" val="1992251"/>
                    </a:ext>
                  </a:extLst>
                </a:gridCol>
                <a:gridCol w="2410974">
                  <a:extLst>
                    <a:ext uri="{9D8B030D-6E8A-4147-A177-3AD203B41FA5}">
                      <a16:colId xmlns:a16="http://schemas.microsoft.com/office/drawing/2014/main" val="1621708186"/>
                    </a:ext>
                  </a:extLst>
                </a:gridCol>
                <a:gridCol w="1188599">
                  <a:extLst>
                    <a:ext uri="{9D8B030D-6E8A-4147-A177-3AD203B41FA5}">
                      <a16:colId xmlns:a16="http://schemas.microsoft.com/office/drawing/2014/main" val="4226667663"/>
                    </a:ext>
                  </a:extLst>
                </a:gridCol>
                <a:gridCol w="485337">
                  <a:extLst>
                    <a:ext uri="{9D8B030D-6E8A-4147-A177-3AD203B41FA5}">
                      <a16:colId xmlns:a16="http://schemas.microsoft.com/office/drawing/2014/main" val="3912730916"/>
                    </a:ext>
                  </a:extLst>
                </a:gridCol>
              </a:tblGrid>
              <a:tr h="12669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Material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Thickness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162" marR="2162" marT="21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0073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5C8A9D8-CAD7-4861-973C-F4465C6078EC}"/>
              </a:ext>
            </a:extLst>
          </p:cNvPr>
          <p:cNvSpPr/>
          <p:nvPr/>
        </p:nvSpPr>
        <p:spPr>
          <a:xfrm>
            <a:off x="3240782" y="3267793"/>
            <a:ext cx="4349584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 has X number of parts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9F9CB2-1E7E-4776-8746-477C76545FE8}"/>
              </a:ext>
            </a:extLst>
          </p:cNvPr>
          <p:cNvSpPr/>
          <p:nvPr/>
        </p:nvSpPr>
        <p:spPr>
          <a:xfrm>
            <a:off x="9126960" y="4543345"/>
            <a:ext cx="2528983" cy="67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 has X number of parts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BD2884B0-B393-405A-9572-610AA20D5F75}"/>
              </a:ext>
            </a:extLst>
          </p:cNvPr>
          <p:cNvSpPr txBox="1">
            <a:spLocks noChangeAspect="1"/>
          </p:cNvSpPr>
          <p:nvPr/>
        </p:nvSpPr>
        <p:spPr>
          <a:xfrm>
            <a:off x="0" y="1278581"/>
            <a:ext cx="5232880" cy="2108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  <p:sp>
        <p:nvSpPr>
          <p:cNvPr id="11" name="Image 2">
            <a:extLst>
              <a:ext uri="{FF2B5EF4-FFF2-40B4-BE49-F238E27FC236}">
                <a16:creationId xmlns:a16="http://schemas.microsoft.com/office/drawing/2014/main" id="{165A7460-6700-4FD2-A912-35A5BC9105DD}"/>
              </a:ext>
            </a:extLst>
          </p:cNvPr>
          <p:cNvSpPr txBox="1">
            <a:spLocks noChangeAspect="1"/>
          </p:cNvSpPr>
          <p:nvPr/>
        </p:nvSpPr>
        <p:spPr>
          <a:xfrm>
            <a:off x="394986" y="3976792"/>
            <a:ext cx="3505997" cy="28812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Image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462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Helvetica</vt:lpstr>
      <vt:lpstr>Sans Serif</vt:lpstr>
      <vt:lpstr>Tahoma</vt:lpstr>
      <vt:lpstr>Office Theme</vt:lpstr>
      <vt:lpstr>PowerPoint Presentation</vt:lpstr>
      <vt:lpstr>CAE quality check</vt:lpstr>
      <vt:lpstr>Executive Report</vt:lpstr>
      <vt:lpstr>Set-up – CBU and barrier position</vt:lpstr>
      <vt:lpstr>PowerPoint Presentation</vt:lpstr>
      <vt:lpstr>Set-up – Dummy position</vt:lpstr>
      <vt:lpstr>Body-In-White – Kinematics</vt:lpstr>
      <vt:lpstr>Body-In-White – CBU deformation</vt:lpstr>
      <vt:lpstr>Bill of Materials - [F21 – UPB]</vt:lpstr>
      <vt:lpstr>Body-In-White – Stiff ring deformation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Balamurugan Selvam</dc:creator>
  <cp:keywords/>
  <dc:description>generated using python-pptx</dc:description>
  <cp:lastModifiedBy>Shivasai Krishna Thota</cp:lastModifiedBy>
  <cp:revision>700</cp:revision>
  <dcterms:created xsi:type="dcterms:W3CDTF">2013-01-27T09:14:16Z</dcterms:created>
  <dcterms:modified xsi:type="dcterms:W3CDTF">2022-02-08T16:16:15Z</dcterms:modified>
  <cp:category/>
</cp:coreProperties>
</file>