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7E6"/>
          </a:solidFill>
        </a:fill>
      </a:tcStyle>
    </a:wholeTbl>
    <a:band2H>
      <a:tcTxStyle b="def" i="def"/>
      <a:tcStyle>
        <a:tcBdr/>
        <a:fill>
          <a:solidFill>
            <a:srgbClr val="E7EC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2CD"/>
          </a:solidFill>
        </a:fill>
      </a:tcStyle>
    </a:wholeTbl>
    <a:band2H>
      <a:tcTxStyle b="def" i="def"/>
      <a:tcStyle>
        <a:tcBdr/>
        <a:fill>
          <a:solidFill>
            <a:srgbClr val="EDF1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CCCC"/>
          </a:solidFill>
        </a:fill>
      </a:tcStyle>
    </a:wholeTbl>
    <a:band2H>
      <a:tcTxStyle b="def" i="def"/>
      <a:tcStyle>
        <a:tcBdr/>
        <a:fill>
          <a:solidFill>
            <a:srgbClr val="EE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81BA"/>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A81BA"/>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lvl="0"/>
          </a:p>
        </p:txBody>
      </p:sp>
      <p:sp>
        <p:nvSpPr>
          <p:cNvPr id="19" name="Shape 1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5" name="Shape 5"/>
          <p:cNvSpPr/>
          <p:nvPr>
            <p:ph type="title"/>
          </p:nvPr>
        </p:nvSpPr>
        <p:spPr>
          <a:xfrm>
            <a:off x="685800" y="297467"/>
            <a:ext cx="7772400" cy="2445732"/>
          </a:xfrm>
          <a:prstGeom prst="rect">
            <a:avLst/>
          </a:prstGeom>
        </p:spPr>
        <p:txBody>
          <a:bodyPr/>
          <a:lstStyle/>
          <a:p>
            <a:pPr lvl="0" algn="ctr">
              <a:defRPr sz="4800"/>
            </a:pPr>
          </a:p>
        </p:txBody>
      </p:sp>
      <p:sp>
        <p:nvSpPr>
          <p:cNvPr id="6" name="Shape 6"/>
          <p:cNvSpPr/>
          <p:nvPr>
            <p:ph type="body" idx="1"/>
          </p:nvPr>
        </p:nvSpPr>
        <p:spPr>
          <a:xfrm>
            <a:off x="685800" y="2840053"/>
            <a:ext cx="7772400" cy="2070612"/>
          </a:xfrm>
          <a:prstGeom prst="rect">
            <a:avLst/>
          </a:prstGeom>
        </p:spPr>
        <p:txBody>
          <a:bodyPr/>
          <a:lstStyle/>
          <a:p>
            <a:pPr lvl="0" algn="ctr">
              <a:defRPr>
                <a:solidFill>
                  <a:srgbClr val="666666"/>
                </a:solidFill>
              </a:defRPr>
            </a:pP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8" name="Shape 8"/>
          <p:cNvSpPr/>
          <p:nvPr>
            <p:ph type="title"/>
          </p:nvPr>
        </p:nvSpPr>
        <p:spPr>
          <a:prstGeom prst="rect">
            <a:avLst/>
          </a:prstGeom>
        </p:spPr>
        <p:txBody>
          <a:bodyPr/>
          <a:lstStyle/>
          <a:p>
            <a:pPr lvl="0"/>
          </a:p>
        </p:txBody>
      </p:sp>
      <p:sp>
        <p:nvSpPr>
          <p:cNvPr id="9" name="Shape 9"/>
          <p:cNvSpPr/>
          <p:nvPr>
            <p:ph type="body" idx="1"/>
          </p:nvPr>
        </p:nvSpPr>
        <p:spPr>
          <a:prstGeom prst="rect">
            <a:avLst/>
          </a:prstGeom>
        </p:spPr>
        <p:txBody>
          <a:bodyPr/>
          <a:lstStyle/>
          <a:p>
            <a:pPr lvl="0"/>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p>
            <a:pPr lvl="0"/>
          </a:p>
        </p:txBody>
      </p:sp>
      <p:sp>
        <p:nvSpPr>
          <p:cNvPr id="12" name="Shape 12"/>
          <p:cNvSpPr/>
          <p:nvPr>
            <p:ph type="body" idx="1"/>
          </p:nvPr>
        </p:nvSpPr>
        <p:spPr>
          <a:xfrm>
            <a:off x="457200" y="1200150"/>
            <a:ext cx="3994526" cy="3943350"/>
          </a:xfrm>
          <a:prstGeom prst="rect">
            <a:avLst/>
          </a:prstGeom>
        </p:spPr>
        <p:txBody>
          <a:bodyPr/>
          <a:lstStyle/>
          <a:p>
            <a:pPr lvl="0"/>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16" name="Shape 16"/>
          <p:cNvSpPr/>
          <p:nvPr>
            <p:ph type="body" idx="1"/>
          </p:nvPr>
        </p:nvSpPr>
        <p:spPr>
          <a:xfrm>
            <a:off x="457200" y="4406308"/>
            <a:ext cx="8229600" cy="737193"/>
          </a:xfrm>
          <a:prstGeom prst="rect">
            <a:avLst/>
          </a:prstGeom>
        </p:spPr>
        <p:txBody>
          <a:bodyPr/>
          <a:lstStyle/>
          <a:p>
            <a:pPr lvl="0" algn="ctr">
              <a:spcBef>
                <a:spcPts val="300"/>
              </a:spcBef>
              <a:defRPr sz="1800"/>
            </a:pP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0"/>
            <a:ext cx="8229600" cy="1063229"/>
          </a:xfrm>
          <a:prstGeom prst="rect">
            <a:avLst/>
          </a:prstGeom>
          <a:ln w="12700">
            <a:miter lim="400000"/>
          </a:ln>
        </p:spPr>
        <p:txBody>
          <a:bodyPr lIns="91424" tIns="91424" rIns="91424" bIns="91424" anchor="b"/>
          <a:lstStyle/>
          <a:p>
            <a:pPr lvl="0"/>
          </a:p>
        </p:txBody>
      </p:sp>
      <p:sp>
        <p:nvSpPr>
          <p:cNvPr id="3" name="Shape 3"/>
          <p:cNvSpPr/>
          <p:nvPr>
            <p:ph type="body" idx="1"/>
          </p:nvPr>
        </p:nvSpPr>
        <p:spPr>
          <a:xfrm>
            <a:off x="457200" y="1200150"/>
            <a:ext cx="8229600" cy="3943350"/>
          </a:xfrm>
          <a:prstGeom prst="rect">
            <a:avLst/>
          </a:prstGeom>
          <a:ln w="12700">
            <a:miter lim="400000"/>
          </a:ln>
        </p:spPr>
        <p:txBody>
          <a:bodyPr lIns="91424" tIns="91424" rIns="91424" bIns="91424"/>
          <a:lstStyle/>
          <a:p>
            <a:pPr lvl="0"/>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spd="med" advClick="1"/>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 name="Shape 21"/>
          <p:cNvSpPr/>
          <p:nvPr>
            <p:ph type="title"/>
          </p:nvPr>
        </p:nvSpPr>
        <p:spPr>
          <a:xfrm>
            <a:off x="553650" y="361372"/>
            <a:ext cx="7772401" cy="7848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WebRTC based social video broadcasting</a:t>
            </a:r>
          </a:p>
        </p:txBody>
      </p:sp>
      <p:sp>
        <p:nvSpPr>
          <p:cNvPr id="22" name="Shape 22"/>
          <p:cNvSpPr/>
          <p:nvPr>
            <p:ph type="body" idx="1"/>
          </p:nvPr>
        </p:nvSpPr>
        <p:spPr>
          <a:xfrm>
            <a:off x="685799" y="1729171"/>
            <a:ext cx="7938001" cy="2257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a:defRPr sz="1800"/>
            </a:pPr>
            <a:r>
              <a:rPr>
                <a:solidFill>
                  <a:srgbClr val="666666"/>
                </a:solidFill>
              </a:rPr>
              <a:t>Team Name: Shiva’s Group</a:t>
            </a:r>
            <a:endParaRPr>
              <a:solidFill>
                <a:srgbClr val="666666"/>
              </a:solidFill>
            </a:endParaRPr>
          </a:p>
          <a:p>
            <a:pPr lvl="0" algn="ctr">
              <a:defRPr sz="1800"/>
            </a:pPr>
            <a:endParaRPr>
              <a:solidFill>
                <a:srgbClr val="666666"/>
              </a:solidFill>
            </a:endParaRPr>
          </a:p>
          <a:p>
            <a:pPr lvl="0" algn="r">
              <a:lnSpc>
                <a:spcPct val="115000"/>
              </a:lnSpc>
              <a:spcBef>
                <a:spcPts val="800"/>
              </a:spcBef>
              <a:defRPr sz="1800"/>
            </a:pPr>
            <a:r>
              <a:rPr>
                <a:solidFill>
                  <a:srgbClr val="898989"/>
                </a:solidFill>
              </a:rPr>
              <a:t>Aman Sardana</a:t>
            </a:r>
            <a:endParaRPr>
              <a:solidFill>
                <a:srgbClr val="898989"/>
              </a:solidFill>
            </a:endParaRPr>
          </a:p>
          <a:p>
            <a:pPr lvl="0" algn="r">
              <a:lnSpc>
                <a:spcPct val="115000"/>
              </a:lnSpc>
              <a:spcBef>
                <a:spcPts val="800"/>
              </a:spcBef>
              <a:defRPr sz="1800"/>
            </a:pPr>
            <a:r>
              <a:rPr>
                <a:solidFill>
                  <a:srgbClr val="898989"/>
                </a:solidFill>
              </a:rPr>
              <a:t>Krishnan Narayanan</a:t>
            </a:r>
            <a:endParaRPr>
              <a:solidFill>
                <a:srgbClr val="898989"/>
              </a:solidFill>
            </a:endParaRPr>
          </a:p>
          <a:p>
            <a:pPr lvl="0" algn="r">
              <a:lnSpc>
                <a:spcPct val="115000"/>
              </a:lnSpc>
              <a:spcBef>
                <a:spcPts val="800"/>
              </a:spcBef>
              <a:defRPr sz="1800"/>
            </a:pPr>
            <a:r>
              <a:rPr>
                <a:solidFill>
                  <a:srgbClr val="898989"/>
                </a:solidFill>
              </a:rPr>
              <a:t>Shiva Ramaseshan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 name="Shape 24"/>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Group Project Description</a:t>
            </a:r>
          </a:p>
        </p:txBody>
      </p:sp>
      <p:sp>
        <p:nvSpPr>
          <p:cNvPr id="25" name="Shape 25"/>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832104">
              <a:defRPr sz="1800"/>
            </a:pPr>
            <a:endParaRPr sz="1638"/>
          </a:p>
          <a:p>
            <a:pPr lvl="0" defTabSz="832104">
              <a:defRPr sz="1800"/>
            </a:pPr>
            <a:r>
              <a:rPr sz="1820"/>
              <a:t>1) Survey            				</a:t>
            </a:r>
            <a:endParaRPr sz="1820"/>
          </a:p>
          <a:p>
            <a:pPr lvl="0" defTabSz="832104">
              <a:defRPr sz="1800"/>
            </a:pPr>
            <a:r>
              <a:rPr sz="1820"/>
              <a:t>2) Environment Setup</a:t>
            </a:r>
            <a:endParaRPr sz="1820"/>
          </a:p>
          <a:p>
            <a:pPr lvl="0" defTabSz="832104">
              <a:defRPr sz="1800"/>
            </a:pPr>
            <a:r>
              <a:rPr sz="1820"/>
              <a:t>3) Requirement Analysis		             </a:t>
            </a:r>
            <a:endParaRPr sz="1820"/>
          </a:p>
          <a:p>
            <a:pPr lvl="0" defTabSz="832104">
              <a:defRPr sz="1800"/>
            </a:pPr>
            <a:r>
              <a:rPr sz="1820"/>
              <a:t>4) System Design</a:t>
            </a:r>
            <a:endParaRPr sz="1820"/>
          </a:p>
          <a:p>
            <a:pPr lvl="0" defTabSz="832104">
              <a:defRPr sz="1800"/>
            </a:pPr>
            <a:r>
              <a:rPr sz="1820"/>
              <a:t>5) Implementation			</a:t>
            </a:r>
            <a:endParaRPr sz="1820"/>
          </a:p>
          <a:p>
            <a:pPr lvl="0" defTabSz="832104">
              <a:defRPr sz="1800"/>
            </a:pPr>
            <a:r>
              <a:rPr sz="1820"/>
              <a:t>	5.1) Responsive Web application.</a:t>
            </a:r>
            <a:endParaRPr sz="1820"/>
          </a:p>
          <a:p>
            <a:pPr lvl="0" defTabSz="832104">
              <a:lnSpc>
                <a:spcPct val="115000"/>
              </a:lnSpc>
              <a:defRPr sz="1800"/>
            </a:pPr>
            <a:r>
              <a:rPr sz="1820"/>
              <a:t>	5.2) Setting up user management on the website</a:t>
            </a:r>
            <a:endParaRPr sz="1820"/>
          </a:p>
          <a:p>
            <a:pPr lvl="0" defTabSz="832104">
              <a:defRPr sz="1800"/>
            </a:pPr>
            <a:r>
              <a:rPr sz="1820"/>
              <a:t>	5.3) Setting up signalling server</a:t>
            </a:r>
            <a:endParaRPr sz="1820"/>
          </a:p>
          <a:p>
            <a:pPr lvl="0" defTabSz="832104">
              <a:defRPr sz="1800"/>
            </a:pPr>
            <a:r>
              <a:rPr sz="1820"/>
              <a:t>	5.4) Setting up TURN sever</a:t>
            </a:r>
            <a:endParaRPr sz="1820"/>
          </a:p>
          <a:p>
            <a:pPr lvl="0" defTabSz="832104">
              <a:defRPr sz="1800"/>
            </a:pPr>
            <a:r>
              <a:rPr sz="1820"/>
              <a:t>6) Testing and Re-engineering</a:t>
            </a:r>
            <a:endParaRPr sz="1820"/>
          </a:p>
          <a:p>
            <a:pPr lvl="0" defTabSz="832104">
              <a:lnSpc>
                <a:spcPct val="115000"/>
              </a:lnSpc>
              <a:defRPr sz="1800"/>
            </a:pPr>
            <a:endParaRPr sz="1638"/>
          </a:p>
          <a:p>
            <a:pPr lvl="0" defTabSz="832104">
              <a:defRPr sz="1800"/>
            </a:pPr>
            <a:r>
              <a:rPr sz="1638"/>
              <a:t>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Project Description (cont.)</a:t>
            </a:r>
          </a:p>
        </p:txBody>
      </p:sp>
      <p:sp>
        <p:nvSpPr>
          <p:cNvPr id="28" name="Shape 28"/>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p>
          <a:p>
            <a:pPr lvl="0">
              <a:defRPr sz="1800"/>
            </a:pPr>
            <a:r>
              <a:t>Task            		Aman 			Krishnan		Shiva</a:t>
            </a:r>
          </a:p>
          <a:p>
            <a:pPr lvl="0">
              <a:defRPr sz="1800"/>
            </a:pPr>
            <a:r>
              <a:t>Task-1			30%				    30%			  40%</a:t>
            </a:r>
          </a:p>
          <a:p>
            <a:pPr lvl="0">
              <a:defRPr sz="1800"/>
            </a:pPr>
            <a:r>
              <a:t>Task-2			33%				    33%			  33%</a:t>
            </a:r>
          </a:p>
          <a:p>
            <a:pPr lvl="0">
              <a:defRPr sz="1800"/>
            </a:pPr>
            <a:r>
              <a:t>Task-3			33%               	    33%           	  33%</a:t>
            </a:r>
          </a:p>
          <a:p>
            <a:pPr lvl="0">
              <a:defRPr sz="1800"/>
            </a:pPr>
            <a:r>
              <a:t>Task-4 			40%				    30%			  30%</a:t>
            </a:r>
          </a:p>
          <a:p>
            <a:pPr lvl="0">
              <a:defRPr sz="1800"/>
            </a:pPr>
            <a:r>
              <a:t>Task-5 			33%			      	    33%		   	  33%</a:t>
            </a:r>
          </a:p>
          <a:p>
            <a:pPr lvl="0">
              <a:defRPr sz="1800"/>
            </a:pPr>
            <a:r>
              <a:t>Task-6			30%				    40%		         30%</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 name="Shape 30"/>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Technical Details</a:t>
            </a:r>
          </a:p>
        </p:txBody>
      </p:sp>
      <p:sp>
        <p:nvSpPr>
          <p:cNvPr id="31" name="Shape 3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t>Softwares and Languages:</a:t>
            </a:r>
          </a:p>
          <a:p>
            <a:pPr lvl="0" marL="457200" indent="-317500">
              <a:lnSpc>
                <a:spcPct val="115000"/>
              </a:lnSpc>
              <a:buClr>
                <a:srgbClr val="000000"/>
              </a:buClr>
              <a:buSzPct val="100000"/>
              <a:buFont typeface="Arial"/>
              <a:buChar char="●"/>
              <a:defRPr sz="1800"/>
            </a:pPr>
            <a:r>
              <a:rPr sz="1400"/>
              <a:t>webRTC API</a:t>
            </a:r>
            <a:endParaRPr sz="1400"/>
          </a:p>
          <a:p>
            <a:pPr lvl="0" marL="457200" indent="-317500">
              <a:lnSpc>
                <a:spcPct val="115000"/>
              </a:lnSpc>
              <a:buClr>
                <a:srgbClr val="000000"/>
              </a:buClr>
              <a:buSzPct val="100000"/>
              <a:buFont typeface="Arial"/>
              <a:buChar char="●"/>
              <a:defRPr sz="1800"/>
            </a:pPr>
            <a:r>
              <a:rPr sz="1400"/>
              <a:t>HTML5/CSS3</a:t>
            </a:r>
            <a:endParaRPr sz="1400"/>
          </a:p>
          <a:p>
            <a:pPr lvl="0" marL="457200" indent="-317500">
              <a:lnSpc>
                <a:spcPct val="115000"/>
              </a:lnSpc>
              <a:buClr>
                <a:srgbClr val="000000"/>
              </a:buClr>
              <a:buSzPct val="100000"/>
              <a:buFont typeface="Arial"/>
              <a:buChar char="●"/>
              <a:defRPr sz="1800"/>
            </a:pPr>
            <a:r>
              <a:rPr sz="1400"/>
              <a:t>Twitter Bootstrap</a:t>
            </a:r>
            <a:endParaRPr sz="1400"/>
          </a:p>
          <a:p>
            <a:pPr lvl="0" marL="457200" indent="-317500">
              <a:lnSpc>
                <a:spcPct val="115000"/>
              </a:lnSpc>
              <a:buClr>
                <a:srgbClr val="000000"/>
              </a:buClr>
              <a:buSzPct val="100000"/>
              <a:buFont typeface="Arial"/>
              <a:buChar char="●"/>
              <a:defRPr sz="1800"/>
            </a:pPr>
            <a:r>
              <a:rPr sz="1400"/>
              <a:t>JavaScript</a:t>
            </a:r>
            <a:endParaRPr sz="1400"/>
          </a:p>
          <a:p>
            <a:pPr lvl="0" marL="457200" indent="-317500">
              <a:lnSpc>
                <a:spcPct val="115000"/>
              </a:lnSpc>
              <a:buClr>
                <a:srgbClr val="000000"/>
              </a:buClr>
              <a:buSzPct val="100000"/>
              <a:buFont typeface="Arial"/>
              <a:buChar char="●"/>
              <a:defRPr sz="1800"/>
            </a:pPr>
            <a:r>
              <a:rPr sz="1400"/>
              <a:t>PHP</a:t>
            </a:r>
            <a:endParaRPr sz="1400"/>
          </a:p>
          <a:p>
            <a:pPr lvl="0" marL="457200" indent="-317500">
              <a:lnSpc>
                <a:spcPct val="115000"/>
              </a:lnSpc>
              <a:buClr>
                <a:srgbClr val="000000"/>
              </a:buClr>
              <a:buSzPct val="100000"/>
              <a:buFont typeface="Arial"/>
              <a:buChar char="●"/>
              <a:defRPr sz="1800"/>
            </a:pPr>
            <a:r>
              <a:rPr sz="1400"/>
              <a:t>Node.js / node packages express.js. socket.io</a:t>
            </a:r>
            <a:endParaRPr sz="1400"/>
          </a:p>
          <a:p>
            <a:pPr lvl="0" marL="457200" indent="-317500">
              <a:lnSpc>
                <a:spcPct val="115000"/>
              </a:lnSpc>
              <a:buClr>
                <a:srgbClr val="000000"/>
              </a:buClr>
              <a:buSzPct val="100000"/>
              <a:buFont typeface="Arial"/>
              <a:buChar char="●"/>
              <a:defRPr sz="1800"/>
            </a:pPr>
            <a:r>
              <a:rPr sz="1400"/>
              <a:t>MySQL database</a:t>
            </a:r>
            <a:endParaRPr sz="1400"/>
          </a:p>
          <a:p>
            <a:pPr lvl="0" marL="457200" indent="-317500">
              <a:lnSpc>
                <a:spcPct val="115000"/>
              </a:lnSpc>
              <a:buClr>
                <a:srgbClr val="000000"/>
              </a:buClr>
              <a:buSzPct val="100000"/>
              <a:buFont typeface="Arial"/>
              <a:buChar char="●"/>
              <a:defRPr sz="1800"/>
            </a:pPr>
            <a:r>
              <a:rPr sz="1400"/>
              <a:t>Chrome with ripple emulator extension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Technical Details</a:t>
            </a:r>
          </a:p>
        </p:txBody>
      </p:sp>
      <p:sp>
        <p:nvSpPr>
          <p:cNvPr id="34" name="Shape 34"/>
          <p:cNvSpPr/>
          <p:nvPr>
            <p:ph type="body" idx="1"/>
          </p:nvPr>
        </p:nvSpPr>
        <p:spPr>
          <a:xfrm>
            <a:off x="457200" y="115610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555171" indent="-440871">
              <a:buClr>
                <a:srgbClr val="000000"/>
              </a:buClr>
              <a:buSzPct val="100000"/>
              <a:buFont typeface="Arial"/>
              <a:buChar char="●"/>
              <a:defRPr sz="1800"/>
            </a:pPr>
            <a:r>
              <a:t>Star Topology</a:t>
            </a:r>
          </a:p>
          <a:p>
            <a:pPr lvl="0" indent="457200">
              <a:defRPr sz="1800"/>
            </a:pPr>
            <a:r>
              <a:t>Reduces the bandwidth overload since the broadcaster sends</a:t>
            </a:r>
          </a:p>
          <a:p>
            <a:pPr lvl="0" indent="457200">
              <a:defRPr sz="1800"/>
            </a:pPr>
            <a:r>
              <a:t>the video signal to other nodes but not every node </a:t>
            </a:r>
          </a:p>
          <a:p>
            <a:pPr lvl="0" indent="457200">
              <a:defRPr sz="1800"/>
            </a:pPr>
            <a:r>
              <a:t>is connected to each other.</a:t>
            </a:r>
          </a:p>
          <a:p>
            <a:pPr lvl="0" indent="457200">
              <a:defRPr sz="1800"/>
            </a:pPr>
          </a:p>
          <a:p>
            <a:pPr lvl="0" indent="457200">
              <a:defRPr sz="1800"/>
            </a:pPr>
            <a:r>
              <a:t>This is in contrast to mesh topology where every </a:t>
            </a:r>
          </a:p>
          <a:p>
            <a:pPr lvl="0" indent="457200">
              <a:defRPr sz="1800"/>
            </a:pPr>
            <a:r>
              <a:t>node is connected to each other which causes an exponential strain on </a:t>
            </a:r>
          </a:p>
          <a:p>
            <a:pPr lvl="0" indent="457200">
              <a:defRPr sz="1800"/>
            </a:pPr>
            <a:r>
              <a:t>the network bandwidth.</a:t>
            </a:r>
          </a:p>
        </p:txBody>
      </p:sp>
      <p:pic>
        <p:nvPicPr>
          <p:cNvPr id="35" name="image00.png"/>
          <p:cNvPicPr/>
          <p:nvPr/>
        </p:nvPicPr>
        <p:blipFill>
          <a:blip r:embed="rId2">
            <a:extLst/>
          </a:blip>
          <a:stretch>
            <a:fillRect/>
          </a:stretch>
        </p:blipFill>
        <p:spPr>
          <a:xfrm>
            <a:off x="5613525" y="1980900"/>
            <a:ext cx="1657351" cy="16002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Technical Details</a:t>
            </a:r>
          </a:p>
        </p:txBody>
      </p:sp>
      <p:sp>
        <p:nvSpPr>
          <p:cNvPr id="38" name="Shape 38"/>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t>Expected Outcome:</a:t>
            </a:r>
          </a:p>
          <a:p>
            <a:pPr lvl="0">
              <a:defRPr sz="1800"/>
            </a:pPr>
          </a:p>
          <a:p>
            <a:pPr lvl="1" marL="914400" indent="-317500">
              <a:lnSpc>
                <a:spcPct val="115000"/>
              </a:lnSpc>
              <a:buClr>
                <a:srgbClr val="000000"/>
              </a:buClr>
              <a:buSzPct val="100000"/>
              <a:buAutoNum type="alphaLcPeriod" startAt="1"/>
              <a:defRPr sz="1800"/>
            </a:pPr>
            <a:r>
              <a:rPr sz="1400"/>
              <a:t>A customized web site for users to sign in (can sign in through facebook or google plus)</a:t>
            </a:r>
            <a:endParaRPr sz="1400"/>
          </a:p>
          <a:p>
            <a:pPr lvl="1" marL="914400" indent="-317500">
              <a:lnSpc>
                <a:spcPct val="115000"/>
              </a:lnSpc>
              <a:buClr>
                <a:srgbClr val="000000"/>
              </a:buClr>
              <a:buSzPct val="100000"/>
              <a:buAutoNum type="alphaLcPeriod" startAt="1"/>
              <a:defRPr sz="1800"/>
            </a:pPr>
            <a:r>
              <a:rPr sz="1400"/>
              <a:t>The users after signing in should be able to watch any video being broadcasted as well as broadcast the videos</a:t>
            </a:r>
            <a:endParaRPr sz="1400"/>
          </a:p>
          <a:p>
            <a:pPr lvl="1" marL="914400" indent="-317500">
              <a:lnSpc>
                <a:spcPct val="115000"/>
              </a:lnSpc>
              <a:buClr>
                <a:srgbClr val="000000"/>
              </a:buClr>
              <a:buSzPct val="100000"/>
              <a:buAutoNum type="alphaLcPeriod" startAt="1"/>
              <a:defRPr sz="1800"/>
            </a:pPr>
            <a:r>
              <a:rPr sz="1400"/>
              <a:t>The users before signing in has the privilege of watching pre recorded videos.</a:t>
            </a:r>
            <a:endParaRPr sz="1400"/>
          </a:p>
          <a:p>
            <a:pPr lvl="1" marL="914400" indent="-317500">
              <a:lnSpc>
                <a:spcPct val="115000"/>
              </a:lnSpc>
              <a:buClr>
                <a:srgbClr val="000000"/>
              </a:buClr>
              <a:buSzPct val="100000"/>
              <a:buAutoNum type="alphaLcPeriod" startAt="1"/>
              <a:defRPr sz="1800"/>
            </a:pPr>
            <a:r>
              <a:rPr sz="1400"/>
              <a:t>The chatroom can be interactive where the user can chat or raise a question and the broadcaster can respond to the user.</a:t>
            </a:r>
            <a:endParaRPr sz="1400"/>
          </a:p>
          <a:p>
            <a:pPr lvl="1" marL="914400" indent="-317500">
              <a:lnSpc>
                <a:spcPct val="115000"/>
              </a:lnSpc>
              <a:buClr>
                <a:srgbClr val="000000"/>
              </a:buClr>
              <a:buSzPct val="100000"/>
              <a:buAutoNum type="alphaLcPeriod" startAt="1"/>
              <a:defRPr sz="1800"/>
            </a:pPr>
            <a:r>
              <a:rPr sz="1400"/>
              <a:t>The signed in user has the option of sending out invites to his/her friends from either facebook or google plus.</a:t>
            </a:r>
            <a:endParaRPr sz="1400"/>
          </a:p>
          <a:p>
            <a:pPr lvl="1" marL="914400" indent="-317500">
              <a:lnSpc>
                <a:spcPct val="115000"/>
              </a:lnSpc>
              <a:buClr>
                <a:srgbClr val="000000"/>
              </a:buClr>
              <a:buSzPct val="100000"/>
              <a:buAutoNum type="alphaLcPeriod" startAt="1"/>
              <a:defRPr sz="1800"/>
            </a:pPr>
            <a:r>
              <a:rPr sz="1400"/>
              <a:t>The signed in user will have his/her own dashboard and profile page where the interests of the user will be listed and they would get notifications depending on those interests.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Risks Involved</a:t>
            </a:r>
          </a:p>
        </p:txBody>
      </p:sp>
      <p:sp>
        <p:nvSpPr>
          <p:cNvPr id="41" name="Shape 41"/>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317500">
              <a:lnSpc>
                <a:spcPct val="115000"/>
              </a:lnSpc>
              <a:buClr>
                <a:srgbClr val="000000"/>
              </a:buClr>
              <a:buSzPct val="100000"/>
              <a:buFont typeface="Arial"/>
              <a:buChar char="●"/>
              <a:defRPr sz="1800"/>
            </a:pPr>
            <a:r>
              <a:rPr sz="1400"/>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endParaRPr sz="1400"/>
          </a:p>
          <a:p>
            <a:pPr lvl="0" marL="457200" indent="-317500">
              <a:lnSpc>
                <a:spcPct val="115000"/>
              </a:lnSpc>
              <a:buClr>
                <a:srgbClr val="000000"/>
              </a:buClr>
              <a:buSzPct val="100000"/>
              <a:buFont typeface="Arial"/>
              <a:buChar char="●"/>
              <a:defRPr sz="1800"/>
            </a:pPr>
            <a:r>
              <a:rPr sz="1400"/>
              <a:t>WebRTC doesn’t enforce a maximum limit on the number of connections which we can establish. So as a result we cannot accurately predict the number of connections before which the system might start to hang. It totally depends on the bandwidth of the users in that session.</a:t>
            </a:r>
            <a:endParaRPr sz="1400"/>
          </a:p>
          <a:p>
            <a:pPr lvl="0" marL="457200" indent="-317500">
              <a:lnSpc>
                <a:spcPct val="115000"/>
              </a:lnSpc>
              <a:buClr>
                <a:srgbClr val="000000"/>
              </a:buClr>
              <a:buSzPct val="100000"/>
              <a:buFont typeface="Arial"/>
              <a:buChar char="●"/>
              <a:defRPr sz="1800"/>
            </a:pPr>
            <a:r>
              <a:rPr sz="1400"/>
              <a:t>WebRTC is a new technology and as it is with any new technology it is not that widely supported as of August 2014. It is supported on Chrome </a:t>
            </a:r>
            <a:r>
              <a:rPr sz="1400">
                <a:solidFill>
                  <a:srgbClr val="252525"/>
                </a:solidFill>
              </a:rPr>
              <a:t> 23</a:t>
            </a:r>
            <a:r>
              <a:rPr sz="1400"/>
              <a:t>, Firefox </a:t>
            </a:r>
            <a:r>
              <a:rPr sz="1400">
                <a:solidFill>
                  <a:srgbClr val="252525"/>
                </a:solidFill>
              </a:rPr>
              <a:t>22 </a:t>
            </a:r>
            <a:r>
              <a:rPr sz="1400"/>
              <a:t>and Opera </a:t>
            </a:r>
            <a:r>
              <a:rPr sz="1400">
                <a:solidFill>
                  <a:srgbClr val="252525"/>
                </a:solidFill>
              </a:rPr>
              <a:t>18 </a:t>
            </a:r>
            <a:r>
              <a:rPr sz="1400"/>
              <a:t>browsers for desktop but not Safari and IE. </a:t>
            </a:r>
            <a:endParaRPr sz="1400"/>
          </a:p>
          <a:p>
            <a:pPr lvl="0" marL="457200" indent="-317500">
              <a:lnSpc>
                <a:spcPct val="115000"/>
              </a:lnSpc>
              <a:buClr>
                <a:srgbClr val="000000"/>
              </a:buClr>
              <a:buSzPct val="100000"/>
              <a:buFont typeface="Arial"/>
              <a:buChar char="●"/>
              <a:defRPr sz="1800"/>
            </a:pPr>
            <a:r>
              <a:rPr sz="1400"/>
              <a:t>As of August 2014, it is not yet fully supported across all mobile devices. The mobile browsers  Chrome </a:t>
            </a:r>
            <a:r>
              <a:rPr sz="1400">
                <a:solidFill>
                  <a:srgbClr val="252525"/>
                </a:solidFill>
              </a:rPr>
              <a:t>28</a:t>
            </a:r>
            <a:r>
              <a:rPr sz="1400"/>
              <a:t>, Firefox </a:t>
            </a:r>
            <a:r>
              <a:rPr sz="1400">
                <a:solidFill>
                  <a:srgbClr val="252525"/>
                </a:solidFill>
              </a:rPr>
              <a:t>24 </a:t>
            </a:r>
            <a:r>
              <a:rPr sz="1400"/>
              <a:t>and Opera Mobile </a:t>
            </a:r>
            <a:r>
              <a:rPr sz="1400">
                <a:solidFill>
                  <a:srgbClr val="252525"/>
                </a:solidFill>
              </a:rPr>
              <a:t>12 </a:t>
            </a:r>
            <a:r>
              <a:rPr sz="1400"/>
              <a:t>supports webRTC for all android. There isn’t much support for other mobile platforms. </a:t>
            </a:r>
            <a:endParaRPr sz="1400"/>
          </a:p>
          <a:p>
            <a:pPr lvl="0" marL="457200" indent="-317500">
              <a:lnSpc>
                <a:spcPct val="115000"/>
              </a:lnSpc>
              <a:buClr>
                <a:srgbClr val="000000"/>
              </a:buClr>
              <a:buSzPct val="100000"/>
              <a:buFont typeface="Arial"/>
              <a:buChar char="●"/>
              <a:defRPr sz="1800"/>
            </a:pPr>
            <a:r>
              <a:rPr sz="1400"/>
              <a:t>As of August 2014, it is not yet a complete nor stable, and as such is not yet suitable for commercial implementation.[3] </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Benefits</a:t>
            </a:r>
          </a:p>
        </p:txBody>
      </p:sp>
      <p:sp>
        <p:nvSpPr>
          <p:cNvPr id="44" name="Shape 44"/>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555171" indent="-440871">
              <a:buClr>
                <a:srgbClr val="000000"/>
              </a:buClr>
              <a:buSzPct val="100000"/>
              <a:buFont typeface="Arial"/>
              <a:buChar char="●"/>
              <a:defRPr sz="1800"/>
            </a:pPr>
            <a:r>
              <a:t>Users can watch recorded video in case they miss the live broadcast.</a:t>
            </a:r>
          </a:p>
          <a:p>
            <a:pPr lvl="0" marL="555171" indent="-440871">
              <a:buClr>
                <a:srgbClr val="000000"/>
              </a:buClr>
              <a:buSzPct val="100000"/>
              <a:buFont typeface="Arial"/>
              <a:buChar char="●"/>
              <a:defRPr sz="1800"/>
            </a:pPr>
            <a:r>
              <a:t>Users get notifications for videos being broadcasted based on their interests.</a:t>
            </a:r>
          </a:p>
          <a:p>
            <a:pPr lvl="0" marL="555171" indent="-440871">
              <a:buClr>
                <a:srgbClr val="000000"/>
              </a:buClr>
              <a:buSzPct val="100000"/>
              <a:buFont typeface="Arial"/>
              <a:buChar char="●"/>
              <a:defRPr sz="1800"/>
            </a:pPr>
            <a:r>
              <a:t>Users can send out invites to facebook or google plus friends to join this broadcasting site.</a:t>
            </a:r>
          </a:p>
          <a:p>
            <a:pPr lvl="0" marL="555171" indent="-440871">
              <a:buClr>
                <a:srgbClr val="000000"/>
              </a:buClr>
              <a:buSzPct val="100000"/>
              <a:buFont typeface="Arial"/>
              <a:buChar char="●"/>
              <a:defRPr sz="1800"/>
            </a:pPr>
            <a:r>
              <a:t>Users can subscribe to the videos and can get notifications from the uploader whenever he/she is about to broadcast.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xfrm>
            <a:off x="457200" y="205978"/>
            <a:ext cx="8229600" cy="857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3000"/>
            </a:lvl1pPr>
          </a:lstStyle>
          <a:p>
            <a:pPr lvl="0">
              <a:defRPr sz="1800"/>
            </a:pPr>
            <a:r>
              <a:rPr sz="3000"/>
              <a:t>Conclusion</a:t>
            </a:r>
          </a:p>
        </p:txBody>
      </p:sp>
      <p:sp>
        <p:nvSpPr>
          <p:cNvPr id="47" name="Shape 47"/>
          <p:cNvSpPr/>
          <p:nvPr>
            <p:ph type="body" idx="1"/>
          </p:nvPr>
        </p:nvSpPr>
        <p:spPr>
          <a:xfrm>
            <a:off x="457200" y="1200150"/>
            <a:ext cx="8229600" cy="37256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555171" indent="-440871">
              <a:buClr>
                <a:srgbClr val="000000"/>
              </a:buClr>
              <a:buSzPct val="100000"/>
              <a:buFont typeface="Arial"/>
              <a:buChar char="●"/>
              <a:defRPr sz="1800"/>
            </a:pPr>
            <a:r>
              <a:t>This project is about user being able to do interactive video conferencing and being able to broadcast it to the public. </a:t>
            </a:r>
          </a:p>
          <a:p>
            <a:pPr lvl="0" marL="555171" indent="-440871">
              <a:buClr>
                <a:srgbClr val="000000"/>
              </a:buClr>
              <a:buSzPct val="100000"/>
              <a:buFont typeface="Arial"/>
              <a:buChar char="●"/>
              <a:defRPr sz="1800"/>
            </a:pPr>
            <a:r>
              <a:t>The recordings will be available of the session.So, that the users can view it again later.</a:t>
            </a:r>
          </a:p>
          <a:p>
            <a:pPr lvl="0" marL="555171" indent="-440871">
              <a:buClr>
                <a:srgbClr val="000000"/>
              </a:buClr>
              <a:buSzPct val="100000"/>
              <a:buFont typeface="Arial"/>
              <a:buChar char="●"/>
              <a:defRPr sz="1800"/>
            </a:pPr>
            <a:r>
              <a:t>Only the signed-in users will have the authority to broadcast videos and can attend the on-going events but any users can view the recorded videos.</a:t>
            </a:r>
          </a:p>
          <a:p>
            <a:pPr lvl="0" marL="555171" indent="-440871">
              <a:buClr>
                <a:srgbClr val="000000"/>
              </a:buClr>
              <a:buSzPct val="100000"/>
              <a:buFont typeface="Arial"/>
              <a:buChar char="●"/>
              <a:defRPr sz="1800"/>
            </a:pPr>
            <a:r>
              <a:t>The video conferencing would be achieved using webRTC and the web app hosted on ASU MobiCloud environment. </a:t>
            </a:r>
          </a:p>
          <a:p>
            <a:pPr lvl="0" marL="555171" indent="-440871">
              <a:buClr>
                <a:srgbClr val="000000"/>
              </a:buClr>
              <a:buSzPct val="100000"/>
              <a:buFont typeface="Arial"/>
              <a:buChar char="●"/>
              <a:defRPr sz="1800"/>
            </a:pPr>
            <a:r>
              <a:t>The project would be simpler in complexity than Google Hangouts but the main advantage of this project is that it would be plugin free. WebRTC is built right into the browser natively. </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A81BA"/>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A81BA"/>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