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22"/>
  </p:notesMasterIdLst>
  <p:sldIdLst>
    <p:sldId id="256" r:id="rId2"/>
    <p:sldId id="257" r:id="rId3"/>
    <p:sldId id="258" r:id="rId4"/>
    <p:sldId id="259" r:id="rId5"/>
    <p:sldId id="260" r:id="rId6"/>
    <p:sldId id="261" r:id="rId7"/>
    <p:sldId id="275" r:id="rId8"/>
    <p:sldId id="263" r:id="rId9"/>
    <p:sldId id="264" r:id="rId10"/>
    <p:sldId id="265" r:id="rId11"/>
    <p:sldId id="266" r:id="rId12"/>
    <p:sldId id="267" r:id="rId13"/>
    <p:sldId id="268" r:id="rId14"/>
    <p:sldId id="269" r:id="rId15"/>
    <p:sldId id="276" r:id="rId16"/>
    <p:sldId id="277" r:id="rId17"/>
    <p:sldId id="270" r:id="rId18"/>
    <p:sldId id="271" r:id="rId19"/>
    <p:sldId id="272" r:id="rId20"/>
    <p:sldId id="273" r:id="rId2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indent="0" algn="l" rtl="0">
              <a:lnSpc>
                <a:spcPct val="125000"/>
              </a:lnSpc>
              <a:spcBef>
                <a:spcPts val="0"/>
              </a:spcBef>
              <a:defRPr/>
            </a:lvl1pPr>
            <a:lvl2pPr marL="0" marR="0" indent="228600" algn="l" rtl="0">
              <a:lnSpc>
                <a:spcPct val="125000"/>
              </a:lnSpc>
              <a:spcBef>
                <a:spcPts val="0"/>
              </a:spcBef>
              <a:defRPr/>
            </a:lvl2pPr>
            <a:lvl3pPr marL="0" marR="0" indent="457200" algn="l" rtl="0">
              <a:lnSpc>
                <a:spcPct val="125000"/>
              </a:lnSpc>
              <a:spcBef>
                <a:spcPts val="0"/>
              </a:spcBef>
              <a:defRPr/>
            </a:lvl3pPr>
            <a:lvl4pPr marL="0" marR="0" indent="685800" algn="l" rtl="0">
              <a:lnSpc>
                <a:spcPct val="125000"/>
              </a:lnSpc>
              <a:spcBef>
                <a:spcPts val="0"/>
              </a:spcBef>
              <a:defRPr/>
            </a:lvl4pPr>
            <a:lvl5pPr marL="0" marR="0" indent="914400" algn="l" rtl="0">
              <a:lnSpc>
                <a:spcPct val="125000"/>
              </a:lnSpc>
              <a:spcBef>
                <a:spcPts val="0"/>
              </a:spcBef>
              <a:defRPr/>
            </a:lvl5pPr>
            <a:lvl6pPr marL="0" marR="0" indent="1143000" algn="l" rtl="0">
              <a:lnSpc>
                <a:spcPct val="125000"/>
              </a:lnSpc>
              <a:spcBef>
                <a:spcPts val="0"/>
              </a:spcBef>
              <a:defRPr/>
            </a:lvl6pPr>
            <a:lvl7pPr marL="0" marR="0" indent="1371600" algn="l" rtl="0">
              <a:lnSpc>
                <a:spcPct val="125000"/>
              </a:lnSpc>
              <a:spcBef>
                <a:spcPts val="0"/>
              </a:spcBef>
              <a:defRPr/>
            </a:lvl7pPr>
            <a:lvl8pPr marL="0" marR="0" indent="1600200" algn="l" rtl="0">
              <a:lnSpc>
                <a:spcPct val="125000"/>
              </a:lnSpc>
              <a:spcBef>
                <a:spcPts val="0"/>
              </a:spcBef>
              <a:defRPr/>
            </a:lvl8pPr>
            <a:lvl9pPr marL="0" marR="0" indent="1828800" algn="l" rtl="0">
              <a:lnSpc>
                <a:spcPct val="125000"/>
              </a:lnSpc>
              <a:spcBef>
                <a:spcPts val="0"/>
              </a:spcBef>
              <a:defRPr/>
            </a:lvl9pPr>
          </a:lstStyle>
          <a:p>
            <a:endParaRPr/>
          </a:p>
        </p:txBody>
      </p:sp>
    </p:spTree>
    <p:extLst>
      <p:ext uri="{BB962C8B-B14F-4D97-AF65-F5344CB8AC3E}">
        <p14:creationId xmlns:p14="http://schemas.microsoft.com/office/powerpoint/2010/main" val="26525676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26" name="Shape 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1" name="Shape 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8" name="Shape 9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44" name="Shape 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4" name="Shape 8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7"/>
        <p:cNvGrpSpPr/>
        <p:nvPr/>
      </p:nvGrpSpPr>
      <p:grpSpPr>
        <a:xfrm>
          <a:off x="0" y="0"/>
          <a:ext cx="0" cy="0"/>
          <a:chOff x="0" y="0"/>
          <a:chExt cx="0" cy="0"/>
        </a:xfrm>
      </p:grpSpPr>
      <p:sp>
        <p:nvSpPr>
          <p:cNvPr id="8" name="Shape 8"/>
          <p:cNvSpPr txBox="1">
            <a:spLocks noGrp="1"/>
          </p:cNvSpPr>
          <p:nvPr>
            <p:ph type="title"/>
          </p:nvPr>
        </p:nvSpPr>
        <p:spPr>
          <a:xfrm>
            <a:off x="685800" y="297466"/>
            <a:ext cx="7772400" cy="2445732"/>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9"/>
          <p:cNvSpPr txBox="1">
            <a:spLocks noGrp="1"/>
          </p:cNvSpPr>
          <p:nvPr>
            <p:ph type="body" idx="1"/>
          </p:nvPr>
        </p:nvSpPr>
        <p:spPr>
          <a:xfrm>
            <a:off x="685800" y="2840052"/>
            <a:ext cx="7772400" cy="20706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0"/>
            <a:ext cx="8229600" cy="1063228"/>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1"/>
          </p:nvPr>
        </p:nvSpPr>
        <p:spPr>
          <a:xfrm>
            <a:off x="457200" y="1200150"/>
            <a:ext cx="8229600" cy="39433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0"/>
            <a:ext cx="8229600" cy="1063228"/>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body" idx="1"/>
          </p:nvPr>
        </p:nvSpPr>
        <p:spPr>
          <a:xfrm>
            <a:off x="457200" y="1200150"/>
            <a:ext cx="3994525" cy="39433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0"/>
            <a:ext cx="8229600" cy="1063228"/>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457200" y="4406307"/>
            <a:ext cx="8229600" cy="73719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Shape 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0"/>
            <a:ext cx="8229600" cy="1063228"/>
          </a:xfrm>
          <a:prstGeom prst="rect">
            <a:avLst/>
          </a:prstGeom>
          <a:noFill/>
          <a:ln>
            <a:noFill/>
          </a:ln>
        </p:spPr>
        <p:txBody>
          <a:bodyPr lIns="91425" tIns="91425" rIns="91425" bIns="91425" anchor="b"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457200" y="1200150"/>
            <a:ext cx="8229600" cy="3943350"/>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54.69.168.130/webRTC/cli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53650" y="361371"/>
            <a:ext cx="7772400" cy="784799"/>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dirty="0">
                <a:latin typeface="Arial"/>
                <a:ea typeface="Arial"/>
                <a:cs typeface="Arial"/>
                <a:sym typeface="Arial"/>
              </a:rPr>
              <a:t>WebRTC based social video broadcasting</a:t>
            </a:r>
          </a:p>
        </p:txBody>
      </p:sp>
      <p:sp>
        <p:nvSpPr>
          <p:cNvPr id="23" name="Shape 23"/>
          <p:cNvSpPr txBox="1">
            <a:spLocks noGrp="1"/>
          </p:cNvSpPr>
          <p:nvPr>
            <p:ph type="body" idx="1"/>
          </p:nvPr>
        </p:nvSpPr>
        <p:spPr>
          <a:xfrm>
            <a:off x="685799" y="1729171"/>
            <a:ext cx="7938001" cy="22578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800" b="0" i="0" u="none" strike="noStrike" cap="none" baseline="0">
                <a:solidFill>
                  <a:srgbClr val="666666"/>
                </a:solidFill>
                <a:latin typeface="Arial"/>
                <a:ea typeface="Arial"/>
                <a:cs typeface="Arial"/>
                <a:sym typeface="Arial"/>
              </a:rPr>
              <a:t>Team Name: Shiva’s Group</a:t>
            </a:r>
          </a:p>
          <a:p>
            <a:pPr marL="0" marR="0" lvl="0" indent="0" algn="ctr" rtl="0">
              <a:spcBef>
                <a:spcPts val="0"/>
              </a:spcBef>
              <a:buNone/>
            </a:pPr>
            <a:endParaRPr sz="1400" b="0" i="0" u="none" strike="noStrike" cap="none" baseline="0">
              <a:solidFill>
                <a:srgbClr val="666666"/>
              </a:solidFill>
              <a:latin typeface="Arial"/>
              <a:ea typeface="Arial"/>
              <a:cs typeface="Arial"/>
              <a:sym typeface="Arial"/>
            </a:endParaRPr>
          </a:p>
          <a:p>
            <a:pPr marL="0" marR="0" lvl="0" indent="0" algn="r" rtl="0">
              <a:lnSpc>
                <a:spcPct val="115000"/>
              </a:lnSpc>
              <a:spcBef>
                <a:spcPts val="800"/>
              </a:spcBef>
              <a:buSzPct val="25000"/>
              <a:buNone/>
            </a:pPr>
            <a:r>
              <a:rPr lang="en-US" sz="1800" b="0" i="0" u="none" strike="noStrike" cap="none" baseline="0">
                <a:solidFill>
                  <a:srgbClr val="898989"/>
                </a:solidFill>
                <a:latin typeface="Arial"/>
                <a:ea typeface="Arial"/>
                <a:cs typeface="Arial"/>
                <a:sym typeface="Arial"/>
              </a:rPr>
              <a:t>Aman Sardana</a:t>
            </a:r>
          </a:p>
          <a:p>
            <a:pPr marL="0" marR="0" lvl="0" indent="0" algn="r" rtl="0">
              <a:lnSpc>
                <a:spcPct val="115000"/>
              </a:lnSpc>
              <a:spcBef>
                <a:spcPts val="800"/>
              </a:spcBef>
              <a:buSzPct val="25000"/>
              <a:buNone/>
            </a:pPr>
            <a:r>
              <a:rPr lang="en-US" sz="1800" b="0" i="0" u="none" strike="noStrike" cap="none" baseline="0">
                <a:solidFill>
                  <a:srgbClr val="898989"/>
                </a:solidFill>
                <a:latin typeface="Arial"/>
                <a:ea typeface="Arial"/>
                <a:cs typeface="Arial"/>
                <a:sym typeface="Arial"/>
              </a:rPr>
              <a:t>Krishnan Narayanan</a:t>
            </a:r>
          </a:p>
          <a:p>
            <a:pPr marL="0" marR="0" lvl="0" indent="0" algn="r" rtl="0">
              <a:lnSpc>
                <a:spcPct val="115000"/>
              </a:lnSpc>
              <a:spcBef>
                <a:spcPts val="800"/>
              </a:spcBef>
              <a:buSzPct val="25000"/>
              <a:buNone/>
            </a:pPr>
            <a:r>
              <a:rPr lang="en-US" sz="1800" b="0" i="0" u="none" strike="noStrike" cap="none" baseline="0">
                <a:solidFill>
                  <a:srgbClr val="898989"/>
                </a:solidFill>
                <a:latin typeface="Arial"/>
                <a:ea typeface="Arial"/>
                <a:cs typeface="Arial"/>
                <a:sym typeface="Arial"/>
              </a:rPr>
              <a:t>Shiva Ramaseshan</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User Dashboard</a:t>
            </a:r>
          </a:p>
        </p:txBody>
      </p:sp>
      <p:sp>
        <p:nvSpPr>
          <p:cNvPr id="80" name="Shape 80"/>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81" name="Shape 81"/>
          <p:cNvPicPr preferRelativeResize="0"/>
          <p:nvPr/>
        </p:nvPicPr>
        <p:blipFill>
          <a:blip r:embed="rId3">
            <a:alphaModFix/>
          </a:blip>
          <a:stretch>
            <a:fillRect/>
          </a:stretch>
        </p:blipFill>
        <p:spPr>
          <a:xfrm>
            <a:off x="605773" y="1200150"/>
            <a:ext cx="8179626" cy="36862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Event Creation</a:t>
            </a:r>
          </a:p>
        </p:txBody>
      </p:sp>
      <p:sp>
        <p:nvSpPr>
          <p:cNvPr id="87" name="Shape 87"/>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88" name="Shape 88"/>
          <p:cNvPicPr preferRelativeResize="0"/>
          <p:nvPr/>
        </p:nvPicPr>
        <p:blipFill>
          <a:blip r:embed="rId3">
            <a:alphaModFix/>
          </a:blip>
          <a:stretch>
            <a:fillRect/>
          </a:stretch>
        </p:blipFill>
        <p:spPr>
          <a:xfrm>
            <a:off x="457200" y="1351425"/>
            <a:ext cx="8070473" cy="36127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User Profile</a:t>
            </a:r>
          </a:p>
        </p:txBody>
      </p:sp>
      <p:sp>
        <p:nvSpPr>
          <p:cNvPr id="94" name="Shape 94"/>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95" name="Shape 95"/>
          <p:cNvPicPr preferRelativeResize="0"/>
          <p:nvPr/>
        </p:nvPicPr>
        <p:blipFill>
          <a:blip r:embed="rId3">
            <a:alphaModFix/>
          </a:blip>
          <a:stretch>
            <a:fillRect/>
          </a:stretch>
        </p:blipFill>
        <p:spPr>
          <a:xfrm>
            <a:off x="457200" y="1295400"/>
            <a:ext cx="8229600" cy="37360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User’s Videos</a:t>
            </a:r>
          </a:p>
        </p:txBody>
      </p:sp>
      <p:sp>
        <p:nvSpPr>
          <p:cNvPr id="101" name="Shape 101"/>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102" name="Shape 102"/>
          <p:cNvPicPr preferRelativeResize="0"/>
          <p:nvPr/>
        </p:nvPicPr>
        <p:blipFill>
          <a:blip r:embed="rId3">
            <a:alphaModFix/>
          </a:blip>
          <a:stretch>
            <a:fillRect/>
          </a:stretch>
        </p:blipFill>
        <p:spPr>
          <a:xfrm>
            <a:off x="515475" y="1200150"/>
            <a:ext cx="8171325" cy="36631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Broadcasting Room with Chat Feature</a:t>
            </a:r>
          </a:p>
        </p:txBody>
      </p:sp>
      <p:sp>
        <p:nvSpPr>
          <p:cNvPr id="108" name="Shape 108"/>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109" name="Shape 109"/>
          <p:cNvPicPr preferRelativeResize="0"/>
          <p:nvPr/>
        </p:nvPicPr>
        <p:blipFill>
          <a:blip r:embed="rId3">
            <a:alphaModFix/>
          </a:blip>
          <a:stretch>
            <a:fillRect/>
          </a:stretch>
        </p:blipFill>
        <p:spPr>
          <a:xfrm>
            <a:off x="537875" y="1200150"/>
            <a:ext cx="8148924" cy="37639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Amazon </a:t>
            </a:r>
            <a:r>
              <a:rPr lang="en-US" sz="2800" dirty="0" err="1" smtClean="0"/>
              <a:t>Aws</a:t>
            </a:r>
            <a:r>
              <a:rPr lang="en-US" sz="2800" dirty="0" smtClean="0"/>
              <a:t> Hosting</a:t>
            </a:r>
            <a:endParaRPr lang="en-US" sz="2800" dirty="0"/>
          </a:p>
        </p:txBody>
      </p:sp>
      <p:sp>
        <p:nvSpPr>
          <p:cNvPr id="3" name="Text Placeholder 2"/>
          <p:cNvSpPr>
            <a:spLocks noGrp="1"/>
          </p:cNvSpPr>
          <p:nvPr>
            <p:ph type="body" idx="1"/>
          </p:nvPr>
        </p:nvSpPr>
        <p:spPr/>
        <p:txBody>
          <a:bodyPr/>
          <a:lstStyle/>
          <a:p>
            <a:endParaRPr lang="en-US" dirty="0" smtClean="0"/>
          </a:p>
          <a:p>
            <a:endParaRPr lang="en-US" dirty="0"/>
          </a:p>
          <a:p>
            <a:endParaRPr lang="en-US" dirty="0" smtClean="0"/>
          </a:p>
          <a:p>
            <a:endParaRPr lang="en-US" dirty="0" smtClean="0"/>
          </a:p>
          <a:p>
            <a:endParaRPr lang="en-US" dirty="0"/>
          </a:p>
          <a:p>
            <a:r>
              <a:rPr lang="en-US" dirty="0" smtClean="0"/>
              <a:t>The </a:t>
            </a:r>
            <a:r>
              <a:rPr lang="en-US" dirty="0"/>
              <a:t>virtual machines that we got was not being reached by our local machines. We tried to enable all traffic through all ports using </a:t>
            </a:r>
            <a:r>
              <a:rPr lang="en-US" dirty="0" err="1"/>
              <a:t>ip</a:t>
            </a:r>
            <a:r>
              <a:rPr lang="en-US" dirty="0"/>
              <a:t> tables in the </a:t>
            </a:r>
            <a:r>
              <a:rPr lang="en-US" dirty="0" err="1"/>
              <a:t>vm</a:t>
            </a:r>
            <a:r>
              <a:rPr lang="en-US" dirty="0"/>
              <a:t> and yet we couldn’t ping the </a:t>
            </a:r>
            <a:r>
              <a:rPr lang="en-US" dirty="0" err="1"/>
              <a:t>vm</a:t>
            </a:r>
            <a:r>
              <a:rPr lang="en-US" dirty="0"/>
              <a:t> from our local. Hence, we decided to host our application on amazon’s EC2. We were able to successfully deploy our application on ec2 and now it can be accessed from any local machine. The </a:t>
            </a:r>
            <a:r>
              <a:rPr lang="en-US" dirty="0" err="1"/>
              <a:t>url</a:t>
            </a:r>
            <a:r>
              <a:rPr lang="en-US" dirty="0"/>
              <a:t> to our application is </a:t>
            </a:r>
            <a:r>
              <a:rPr lang="en-US" u="sng" dirty="0">
                <a:hlinkClick r:id="rId2"/>
              </a:rPr>
              <a:t>http://54.69.168.130/webRTC/client/</a:t>
            </a:r>
            <a:r>
              <a:rPr lang="en-US" dirty="0"/>
              <a:t>.</a:t>
            </a:r>
          </a:p>
          <a:p>
            <a:endParaRPr lang="en-US" dirty="0"/>
          </a:p>
        </p:txBody>
      </p:sp>
    </p:spTree>
    <p:extLst>
      <p:ext uri="{BB962C8B-B14F-4D97-AF65-F5344CB8AC3E}">
        <p14:creationId xmlns:p14="http://schemas.microsoft.com/office/powerpoint/2010/main" val="2819909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85800" y="297467"/>
            <a:ext cx="7772400" cy="674084"/>
          </a:xfrm>
          <a:prstGeom prst="rect">
            <a:avLst/>
          </a:prstGeom>
        </p:spPr>
        <p:txBody>
          <a:bodyPr lIns="91425" tIns="91425" rIns="91425" bIns="91425" anchor="b" anchorCtr="0">
            <a:noAutofit/>
          </a:bodyPr>
          <a:lstStyle/>
          <a:p>
            <a:pPr algn="ctr"/>
            <a:r>
              <a:rPr lang="en-US" sz="3600" dirty="0" smtClean="0"/>
              <a:t>Database Design</a:t>
            </a:r>
            <a:endParaRPr lang="en-US" sz="3600" dirty="0"/>
          </a:p>
        </p:txBody>
      </p:sp>
      <p:sp>
        <p:nvSpPr>
          <p:cNvPr id="60" name="Shape 60"/>
          <p:cNvSpPr txBox="1">
            <a:spLocks noGrp="1"/>
          </p:cNvSpPr>
          <p:nvPr>
            <p:ph type="body" idx="1"/>
          </p:nvPr>
        </p:nvSpPr>
        <p:spPr>
          <a:xfrm>
            <a:off x="685800" y="1200150"/>
            <a:ext cx="7772400" cy="3710501"/>
          </a:xfrm>
          <a:prstGeom prst="rect">
            <a:avLst/>
          </a:prstGeom>
        </p:spPr>
        <p:txBody>
          <a:bodyPr lIns="91425" tIns="91425" rIns="91425" bIns="91425" anchor="t" anchorCtr="0">
            <a:noAutofit/>
          </a:bodyPr>
          <a:lstStyle/>
          <a:p>
            <a:pPr>
              <a:spcBef>
                <a:spcPts val="0"/>
              </a:spcBef>
              <a:buNone/>
            </a:pPr>
            <a:endParaRPr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00151"/>
            <a:ext cx="7086600" cy="3581400"/>
          </a:xfrm>
          <a:prstGeom prst="rect">
            <a:avLst/>
          </a:prstGeom>
          <a:noFill/>
          <a:ln>
            <a:noFill/>
          </a:ln>
        </p:spPr>
      </p:pic>
    </p:spTree>
    <p:extLst>
      <p:ext uri="{BB962C8B-B14F-4D97-AF65-F5344CB8AC3E}">
        <p14:creationId xmlns:p14="http://schemas.microsoft.com/office/powerpoint/2010/main" val="382438610"/>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0"/>
            <a:ext cx="8229600" cy="1063228"/>
          </a:xfrm>
          <a:prstGeom prst="rect">
            <a:avLst/>
          </a:prstGeom>
          <a:noFill/>
          <a:ln>
            <a:noFill/>
          </a:ln>
        </p:spPr>
        <p:txBody>
          <a:bodyPr lIns="91400" tIns="91400" rIns="91400" bIns="91400" anchor="b" anchorCtr="0">
            <a:noAutofit/>
          </a:bodyPr>
          <a:lstStyle/>
          <a:p>
            <a:pPr algn="ctr" rtl="0">
              <a:lnSpc>
                <a:spcPct val="115000"/>
              </a:lnSpc>
              <a:spcBef>
                <a:spcPts val="0"/>
              </a:spcBef>
              <a:buNone/>
            </a:pPr>
            <a:endParaRPr sz="2800" b="1" dirty="0">
              <a:solidFill>
                <a:schemeClr val="dk1"/>
              </a:solidFill>
            </a:endParaRPr>
          </a:p>
          <a:p>
            <a:pPr algn="ctr" rtl="0">
              <a:lnSpc>
                <a:spcPct val="115000"/>
              </a:lnSpc>
              <a:spcBef>
                <a:spcPts val="0"/>
              </a:spcBef>
              <a:buNone/>
            </a:pPr>
            <a:endParaRPr sz="2800" b="1" dirty="0">
              <a:solidFill>
                <a:schemeClr val="dk1"/>
              </a:solidFill>
            </a:endParaRPr>
          </a:p>
          <a:p>
            <a:pPr marL="0" marR="0" lvl="0" indent="0" algn="ctr" rtl="0">
              <a:spcBef>
                <a:spcPts val="0"/>
              </a:spcBef>
              <a:buSzPct val="25000"/>
              <a:buNone/>
            </a:pPr>
            <a:r>
              <a:rPr lang="en-US" sz="2800" dirty="0">
                <a:solidFill>
                  <a:schemeClr val="dk1"/>
                </a:solidFill>
              </a:rPr>
              <a:t>Potential Future Enhancements</a:t>
            </a:r>
          </a:p>
        </p:txBody>
      </p:sp>
      <p:sp>
        <p:nvSpPr>
          <p:cNvPr id="115" name="Shape 115"/>
          <p:cNvSpPr txBox="1">
            <a:spLocks noGrp="1"/>
          </p:cNvSpPr>
          <p:nvPr>
            <p:ph type="body" idx="1"/>
          </p:nvPr>
        </p:nvSpPr>
        <p:spPr>
          <a:xfrm>
            <a:off x="457200" y="1200150"/>
            <a:ext cx="8229600" cy="3943499"/>
          </a:xfrm>
          <a:prstGeom prst="rect">
            <a:avLst/>
          </a:prstGeom>
          <a:noFill/>
          <a:ln>
            <a:noFill/>
          </a:ln>
        </p:spPr>
        <p:txBody>
          <a:bodyPr lIns="91400" tIns="91400" rIns="91400" bIns="91400" anchor="t" anchorCtr="0">
            <a:noAutofit/>
          </a:bodyPr>
          <a:lstStyle/>
          <a:p>
            <a:pPr lvl="0" algn="just" rtl="0">
              <a:lnSpc>
                <a:spcPct val="115000"/>
              </a:lnSpc>
              <a:spcBef>
                <a:spcPts val="0"/>
              </a:spcBef>
              <a:buClr>
                <a:schemeClr val="dk1"/>
              </a:buClr>
              <a:buSzPct val="78571"/>
              <a:buFont typeface="Arial"/>
              <a:buNone/>
            </a:pPr>
            <a:r>
              <a:rPr lang="en-US" b="1" dirty="0">
                <a:solidFill>
                  <a:schemeClr val="dk1"/>
                </a:solidFill>
              </a:rPr>
              <a:t>More login options :- </a:t>
            </a:r>
          </a:p>
          <a:p>
            <a:pPr lvl="0" algn="just" rtl="0">
              <a:lnSpc>
                <a:spcPct val="115000"/>
              </a:lnSpc>
              <a:spcBef>
                <a:spcPts val="0"/>
              </a:spcBef>
              <a:buSzPct val="78571"/>
              <a:buNone/>
            </a:pPr>
            <a:r>
              <a:rPr lang="en-US" dirty="0">
                <a:solidFill>
                  <a:schemeClr val="dk1"/>
                </a:solidFill>
              </a:rPr>
              <a:t>We can have more login options amongst the social networks sites. Like </a:t>
            </a:r>
            <a:r>
              <a:rPr lang="en-US" dirty="0" err="1">
                <a:solidFill>
                  <a:schemeClr val="dk1"/>
                </a:solidFill>
              </a:rPr>
              <a:t>facebook</a:t>
            </a:r>
            <a:r>
              <a:rPr lang="en-US" dirty="0">
                <a:solidFill>
                  <a:schemeClr val="dk1"/>
                </a:solidFill>
              </a:rPr>
              <a:t> login, we can have a Google+ login button as well for the users to login using their Google Plus account. </a:t>
            </a:r>
          </a:p>
          <a:p>
            <a:pPr lvl="0" algn="just" rtl="0">
              <a:lnSpc>
                <a:spcPct val="115000"/>
              </a:lnSpc>
              <a:spcBef>
                <a:spcPts val="0"/>
              </a:spcBef>
              <a:buNone/>
            </a:pPr>
            <a:endParaRPr dirty="0">
              <a:solidFill>
                <a:schemeClr val="dk1"/>
              </a:solidFill>
            </a:endParaRPr>
          </a:p>
          <a:p>
            <a:pPr lvl="0" algn="just" rtl="0">
              <a:lnSpc>
                <a:spcPct val="115000"/>
              </a:lnSpc>
              <a:spcBef>
                <a:spcPts val="0"/>
              </a:spcBef>
              <a:buSzPct val="78571"/>
              <a:buNone/>
            </a:pPr>
            <a:r>
              <a:rPr lang="en-US" b="1" dirty="0">
                <a:solidFill>
                  <a:schemeClr val="dk1"/>
                </a:solidFill>
              </a:rPr>
              <a:t>App posting to user’s feed :- </a:t>
            </a:r>
          </a:p>
          <a:p>
            <a:pPr lvl="0" algn="just" rtl="0">
              <a:lnSpc>
                <a:spcPct val="115000"/>
              </a:lnSpc>
              <a:spcBef>
                <a:spcPts val="0"/>
              </a:spcBef>
              <a:buSzPct val="78571"/>
              <a:buNone/>
            </a:pPr>
            <a:r>
              <a:rPr lang="en-US" dirty="0">
                <a:solidFill>
                  <a:schemeClr val="dk1"/>
                </a:solidFill>
              </a:rPr>
              <a:t>Provisions for the app to post content on the user’s feed. In case of </a:t>
            </a:r>
            <a:r>
              <a:rPr lang="en-US" dirty="0" err="1">
                <a:solidFill>
                  <a:schemeClr val="dk1"/>
                </a:solidFill>
              </a:rPr>
              <a:t>facebook</a:t>
            </a:r>
            <a:r>
              <a:rPr lang="en-US" dirty="0">
                <a:solidFill>
                  <a:schemeClr val="dk1"/>
                </a:solidFill>
              </a:rPr>
              <a:t>, we need to go through the process of app review to get the permissions to post content on behalf of user through </a:t>
            </a:r>
            <a:r>
              <a:rPr lang="en-US" dirty="0" err="1">
                <a:solidFill>
                  <a:schemeClr val="dk1"/>
                </a:solidFill>
              </a:rPr>
              <a:t>oAuth</a:t>
            </a:r>
            <a:r>
              <a:rPr lang="en-US" dirty="0">
                <a:solidFill>
                  <a:schemeClr val="dk1"/>
                </a:solidFill>
              </a:rPr>
              <a:t>. After getting the permission we can provide features like creating </a:t>
            </a:r>
            <a:r>
              <a:rPr lang="en-US" dirty="0" err="1">
                <a:solidFill>
                  <a:schemeClr val="dk1"/>
                </a:solidFill>
              </a:rPr>
              <a:t>facebook</a:t>
            </a:r>
            <a:r>
              <a:rPr lang="en-US" dirty="0">
                <a:solidFill>
                  <a:schemeClr val="dk1"/>
                </a:solidFill>
              </a:rPr>
              <a:t> events for him, post about a new broadcasting event he has created and likes on the </a:t>
            </a:r>
            <a:r>
              <a:rPr lang="en-US" dirty="0" err="1">
                <a:solidFill>
                  <a:schemeClr val="dk1"/>
                </a:solidFill>
              </a:rPr>
              <a:t>webRTC</a:t>
            </a:r>
            <a:r>
              <a:rPr lang="en-US" dirty="0">
                <a:solidFill>
                  <a:schemeClr val="dk1"/>
                </a:solidFill>
              </a:rPr>
              <a:t> app so that his friends circle gets to know about the app. </a:t>
            </a:r>
          </a:p>
          <a:p>
            <a:pPr lvl="0" algn="just" rtl="0">
              <a:lnSpc>
                <a:spcPct val="115000"/>
              </a:lnSpc>
              <a:spcBef>
                <a:spcPts val="0"/>
              </a:spcBef>
              <a:buNone/>
            </a:pPr>
            <a:endParaRPr dirty="0">
              <a:solidFill>
                <a:schemeClr val="dk1"/>
              </a:solidFill>
            </a:endParaRPr>
          </a:p>
          <a:p>
            <a:pPr lvl="0" algn="just" rtl="0">
              <a:lnSpc>
                <a:spcPct val="115000"/>
              </a:lnSpc>
              <a:spcBef>
                <a:spcPts val="0"/>
              </a:spcBef>
              <a:buSzPct val="78571"/>
              <a:buNone/>
            </a:pPr>
            <a:r>
              <a:rPr lang="en-US" b="1" dirty="0">
                <a:solidFill>
                  <a:schemeClr val="dk1"/>
                </a:solidFill>
              </a:rPr>
              <a:t>Phone Gap :-</a:t>
            </a:r>
          </a:p>
          <a:p>
            <a:pPr lvl="0" algn="just" rtl="0">
              <a:lnSpc>
                <a:spcPct val="115000"/>
              </a:lnSpc>
              <a:spcBef>
                <a:spcPts val="0"/>
              </a:spcBef>
              <a:buSzPct val="78571"/>
              <a:buNone/>
            </a:pPr>
            <a:r>
              <a:rPr lang="en-US" dirty="0">
                <a:solidFill>
                  <a:schemeClr val="dk1"/>
                </a:solidFill>
              </a:rPr>
              <a:t>We have created the app with HTML5 and responsive design in mind using bootstrap. So, we can use </a:t>
            </a:r>
            <a:r>
              <a:rPr lang="en-US" dirty="0" err="1">
                <a:solidFill>
                  <a:schemeClr val="dk1"/>
                </a:solidFill>
              </a:rPr>
              <a:t>phonegap</a:t>
            </a:r>
            <a:r>
              <a:rPr lang="en-US" dirty="0">
                <a:solidFill>
                  <a:schemeClr val="dk1"/>
                </a:solidFill>
              </a:rPr>
              <a:t> to convert our HTML5 app to mobile </a:t>
            </a:r>
            <a:r>
              <a:rPr lang="en-US" dirty="0" err="1">
                <a:solidFill>
                  <a:schemeClr val="dk1"/>
                </a:solidFill>
              </a:rPr>
              <a:t>os</a:t>
            </a:r>
            <a:r>
              <a:rPr lang="en-US" dirty="0">
                <a:solidFill>
                  <a:schemeClr val="dk1"/>
                </a:solidFill>
              </a:rPr>
              <a:t> platforms.</a:t>
            </a:r>
          </a:p>
          <a:p>
            <a:pPr lvl="0" algn="just" rtl="0">
              <a:lnSpc>
                <a:spcPct val="115000"/>
              </a:lnSpc>
              <a:spcBef>
                <a:spcPts val="0"/>
              </a:spcBef>
              <a:buNone/>
            </a:pPr>
            <a:endParaRPr dirty="0">
              <a:solidFill>
                <a:schemeClr val="dk1"/>
              </a:solidFill>
            </a:endParaRPr>
          </a:p>
          <a:p>
            <a:pPr lvl="0" algn="just" rtl="0">
              <a:lnSpc>
                <a:spcPct val="115000"/>
              </a:lnSpc>
              <a:spcBef>
                <a:spcPts val="0"/>
              </a:spcBef>
              <a:buClr>
                <a:schemeClr val="dk1"/>
              </a:buClr>
              <a:buFont typeface="Arial"/>
              <a:buNone/>
            </a:pPr>
            <a:endParaRPr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dirty="0">
                <a:latin typeface="Arial"/>
                <a:ea typeface="Arial"/>
                <a:cs typeface="Arial"/>
                <a:sym typeface="Arial"/>
              </a:rPr>
              <a:t>Risks Involved</a:t>
            </a:r>
          </a:p>
        </p:txBody>
      </p:sp>
      <p:sp>
        <p:nvSpPr>
          <p:cNvPr id="121" name="Shape 121"/>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Nodes which are behind a NAT server will find it difficult to establish the connection. To avoid this, we would configure TURN server. If lot of traffic starts going to the TURN server then that might crash (Load Balancing is out of scope of the project). It would be a third party server that we would be using, so not having much control over that. </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WebRTC doesn’t enforce a maximum limit on the number of connections which we can establish. So as a result we cannot accurately predict the number of connections before which the system might start to hang. It totally depends on the bandwidth of the users in that session.</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WebRTC is a new technology and as it is with any new technology it is not that widely supported as of August 2014. It is supported on Chrome </a:t>
            </a:r>
            <a:r>
              <a:rPr lang="en-US" sz="1400" b="0" i="0" u="none" strike="noStrike" cap="none" baseline="0">
                <a:solidFill>
                  <a:srgbClr val="252525"/>
                </a:solidFill>
                <a:latin typeface="Arial"/>
                <a:ea typeface="Arial"/>
                <a:cs typeface="Arial"/>
                <a:sym typeface="Arial"/>
              </a:rPr>
              <a:t> 23</a:t>
            </a:r>
            <a:r>
              <a:rPr lang="en-US" sz="1400" b="0" i="0" u="none" strike="noStrike" cap="none" baseline="0">
                <a:latin typeface="Arial"/>
                <a:ea typeface="Arial"/>
                <a:cs typeface="Arial"/>
                <a:sym typeface="Arial"/>
              </a:rPr>
              <a:t>, Firefox </a:t>
            </a:r>
            <a:r>
              <a:rPr lang="en-US" sz="1400" b="0" i="0" u="none" strike="noStrike" cap="none" baseline="0">
                <a:solidFill>
                  <a:srgbClr val="252525"/>
                </a:solidFill>
                <a:latin typeface="Arial"/>
                <a:ea typeface="Arial"/>
                <a:cs typeface="Arial"/>
                <a:sym typeface="Arial"/>
              </a:rPr>
              <a:t>22 </a:t>
            </a:r>
            <a:r>
              <a:rPr lang="en-US" sz="1400" b="0" i="0" u="none" strike="noStrike" cap="none" baseline="0">
                <a:latin typeface="Arial"/>
                <a:ea typeface="Arial"/>
                <a:cs typeface="Arial"/>
                <a:sym typeface="Arial"/>
              </a:rPr>
              <a:t>and Opera </a:t>
            </a:r>
            <a:r>
              <a:rPr lang="en-US" sz="1400" b="0" i="0" u="none" strike="noStrike" cap="none" baseline="0">
                <a:solidFill>
                  <a:srgbClr val="252525"/>
                </a:solidFill>
                <a:latin typeface="Arial"/>
                <a:ea typeface="Arial"/>
                <a:cs typeface="Arial"/>
                <a:sym typeface="Arial"/>
              </a:rPr>
              <a:t>18 </a:t>
            </a:r>
            <a:r>
              <a:rPr lang="en-US" sz="1400" b="0" i="0" u="none" strike="noStrike" cap="none" baseline="0">
                <a:latin typeface="Arial"/>
                <a:ea typeface="Arial"/>
                <a:cs typeface="Arial"/>
                <a:sym typeface="Arial"/>
              </a:rPr>
              <a:t>browsers for desktop but not Safari and IE. </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As of August 2014, it is not yet fully supported across all mobile devices. The mobile browsers  Chrome </a:t>
            </a:r>
            <a:r>
              <a:rPr lang="en-US" sz="1400" b="0" i="0" u="none" strike="noStrike" cap="none" baseline="0">
                <a:solidFill>
                  <a:srgbClr val="252525"/>
                </a:solidFill>
                <a:latin typeface="Arial"/>
                <a:ea typeface="Arial"/>
                <a:cs typeface="Arial"/>
                <a:sym typeface="Arial"/>
              </a:rPr>
              <a:t>28</a:t>
            </a:r>
            <a:r>
              <a:rPr lang="en-US" sz="1400" b="0" i="0" u="none" strike="noStrike" cap="none" baseline="0">
                <a:latin typeface="Arial"/>
                <a:ea typeface="Arial"/>
                <a:cs typeface="Arial"/>
                <a:sym typeface="Arial"/>
              </a:rPr>
              <a:t>, Firefox </a:t>
            </a:r>
            <a:r>
              <a:rPr lang="en-US" sz="1400" b="0" i="0" u="none" strike="noStrike" cap="none" baseline="0">
                <a:solidFill>
                  <a:srgbClr val="252525"/>
                </a:solidFill>
                <a:latin typeface="Arial"/>
                <a:ea typeface="Arial"/>
                <a:cs typeface="Arial"/>
                <a:sym typeface="Arial"/>
              </a:rPr>
              <a:t>24 </a:t>
            </a:r>
            <a:r>
              <a:rPr lang="en-US" sz="1400" b="0" i="0" u="none" strike="noStrike" cap="none" baseline="0">
                <a:latin typeface="Arial"/>
                <a:ea typeface="Arial"/>
                <a:cs typeface="Arial"/>
                <a:sym typeface="Arial"/>
              </a:rPr>
              <a:t>and Opera Mobile </a:t>
            </a:r>
            <a:r>
              <a:rPr lang="en-US" sz="1400" b="0" i="0" u="none" strike="noStrike" cap="none" baseline="0">
                <a:solidFill>
                  <a:srgbClr val="252525"/>
                </a:solidFill>
                <a:latin typeface="Arial"/>
                <a:ea typeface="Arial"/>
                <a:cs typeface="Arial"/>
                <a:sym typeface="Arial"/>
              </a:rPr>
              <a:t>12 </a:t>
            </a:r>
            <a:r>
              <a:rPr lang="en-US" sz="1400" b="0" i="0" u="none" strike="noStrike" cap="none" baseline="0">
                <a:latin typeface="Arial"/>
                <a:ea typeface="Arial"/>
                <a:cs typeface="Arial"/>
                <a:sym typeface="Arial"/>
              </a:rPr>
              <a:t>supports webRTC for all android. There isn’t much support for other mobile platforms. </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As of August 2014, it is not yet a complete nor stable, and as such is not yet suitable for commercial implementation.[3] </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Benefits</a:t>
            </a:r>
          </a:p>
        </p:txBody>
      </p:sp>
      <p:sp>
        <p:nvSpPr>
          <p:cNvPr id="127" name="Shape 127"/>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Users can watch recorded video in case they miss the live broadcast.</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Users get notifications for videos being broadcasted based on their interests.</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Users can send out invites to facebook or google plus friends to join this broadcasting site.</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Users can subscribe to the videos and can get notifications from the uploader whenever he/she is about to broadcast.</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dirty="0">
                <a:latin typeface="Arial"/>
                <a:ea typeface="Arial"/>
                <a:cs typeface="Arial"/>
                <a:sym typeface="Arial"/>
              </a:rPr>
              <a:t>Group Project Description</a:t>
            </a:r>
          </a:p>
        </p:txBody>
      </p:sp>
      <p:sp>
        <p:nvSpPr>
          <p:cNvPr id="29" name="Shape 29"/>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0" marR="0" lvl="0" indent="0" algn="l" rtl="0">
              <a:spcBef>
                <a:spcPts val="0"/>
              </a:spcBef>
              <a:buNone/>
            </a:pPr>
            <a:endParaRPr sz="1637" b="0" i="0" u="none" strike="noStrike" cap="none" baseline="0" dirty="0">
              <a:latin typeface="Arial"/>
              <a:ea typeface="Arial"/>
              <a:cs typeface="Arial"/>
              <a:sym typeface="Arial"/>
            </a:endParaRPr>
          </a:p>
          <a:p>
            <a:pPr marL="0" marR="0" lvl="0" indent="0" algn="l" rtl="0">
              <a:spcBef>
                <a:spcPts val="0"/>
              </a:spcBef>
              <a:buSzPct val="25000"/>
              <a:buNone/>
            </a:pPr>
            <a:r>
              <a:rPr lang="en-US" sz="1820" b="0" i="0" u="none" strike="noStrike" cap="none" baseline="0" dirty="0">
                <a:latin typeface="Arial"/>
                <a:ea typeface="Arial"/>
                <a:cs typeface="Arial"/>
                <a:sym typeface="Arial"/>
              </a:rPr>
              <a:t>1) Survey            				</a:t>
            </a:r>
          </a:p>
          <a:p>
            <a:pPr marL="0" marR="0" lvl="0" indent="0" algn="l" rtl="0">
              <a:spcBef>
                <a:spcPts val="0"/>
              </a:spcBef>
              <a:buSzPct val="25000"/>
              <a:buNone/>
            </a:pPr>
            <a:r>
              <a:rPr lang="en-US" sz="1820" b="0" i="0" u="none" strike="noStrike" cap="none" baseline="0" dirty="0">
                <a:latin typeface="Arial"/>
                <a:ea typeface="Arial"/>
                <a:cs typeface="Arial"/>
                <a:sym typeface="Arial"/>
              </a:rPr>
              <a:t>2) Environment Setup</a:t>
            </a:r>
          </a:p>
          <a:p>
            <a:pPr marL="0" marR="0" lvl="0" indent="0" algn="l" rtl="0">
              <a:spcBef>
                <a:spcPts val="0"/>
              </a:spcBef>
              <a:buSzPct val="25000"/>
              <a:buNone/>
            </a:pPr>
            <a:r>
              <a:rPr lang="en-US" sz="1820" b="0" i="0" u="none" strike="noStrike" cap="none" baseline="0" dirty="0">
                <a:latin typeface="Arial"/>
                <a:ea typeface="Arial"/>
                <a:cs typeface="Arial"/>
                <a:sym typeface="Arial"/>
              </a:rPr>
              <a:t>3) Requirement Analysis		             </a:t>
            </a:r>
          </a:p>
          <a:p>
            <a:pPr marL="0" marR="0" lvl="0" indent="0" algn="l" rtl="0">
              <a:spcBef>
                <a:spcPts val="0"/>
              </a:spcBef>
              <a:buSzPct val="25000"/>
              <a:buNone/>
            </a:pPr>
            <a:r>
              <a:rPr lang="en-US" sz="1820" b="0" i="0" u="none" strike="noStrike" cap="none" baseline="0" dirty="0">
                <a:latin typeface="Arial"/>
                <a:ea typeface="Arial"/>
                <a:cs typeface="Arial"/>
                <a:sym typeface="Arial"/>
              </a:rPr>
              <a:t>4) System Design</a:t>
            </a:r>
          </a:p>
          <a:p>
            <a:pPr marL="0" marR="0" lvl="0" indent="0" algn="l" rtl="0">
              <a:spcBef>
                <a:spcPts val="0"/>
              </a:spcBef>
              <a:buSzPct val="25000"/>
              <a:buNone/>
            </a:pPr>
            <a:r>
              <a:rPr lang="en-US" sz="1820" b="0" i="0" u="none" strike="noStrike" cap="none" baseline="0" dirty="0">
                <a:latin typeface="Arial"/>
                <a:ea typeface="Arial"/>
                <a:cs typeface="Arial"/>
                <a:sym typeface="Arial"/>
              </a:rPr>
              <a:t>5) Implementation			</a:t>
            </a:r>
          </a:p>
          <a:p>
            <a:pPr marL="0" marR="0" lvl="0" indent="0" algn="l" rtl="0">
              <a:spcBef>
                <a:spcPts val="0"/>
              </a:spcBef>
              <a:buSzPct val="25000"/>
              <a:buNone/>
            </a:pPr>
            <a:r>
              <a:rPr lang="en-US" sz="1820" b="0" i="0" u="none" strike="noStrike" cap="none" baseline="0" dirty="0">
                <a:latin typeface="Arial"/>
                <a:ea typeface="Arial"/>
                <a:cs typeface="Arial"/>
                <a:sym typeface="Arial"/>
              </a:rPr>
              <a:t>	5.1) Responsive Web application.</a:t>
            </a:r>
          </a:p>
          <a:p>
            <a:pPr marL="0" marR="0" lvl="0" indent="0" algn="l" rtl="0">
              <a:lnSpc>
                <a:spcPct val="115000"/>
              </a:lnSpc>
              <a:spcBef>
                <a:spcPts val="0"/>
              </a:spcBef>
              <a:buSzPct val="25000"/>
              <a:buNone/>
            </a:pPr>
            <a:r>
              <a:rPr lang="en-US" sz="1820" b="0" i="0" u="none" strike="noStrike" cap="none" baseline="0" dirty="0">
                <a:latin typeface="Arial"/>
                <a:ea typeface="Arial"/>
                <a:cs typeface="Arial"/>
                <a:sym typeface="Arial"/>
              </a:rPr>
              <a:t>	5.2) Setting up user management on the website</a:t>
            </a:r>
          </a:p>
          <a:p>
            <a:pPr marL="0" marR="0" lvl="0" indent="0" algn="l" rtl="0">
              <a:spcBef>
                <a:spcPts val="0"/>
              </a:spcBef>
              <a:buSzPct val="25000"/>
              <a:buNone/>
            </a:pPr>
            <a:r>
              <a:rPr lang="en-US" sz="1820" b="0" i="0" u="none" strike="noStrike" cap="none" baseline="0" dirty="0">
                <a:latin typeface="Arial"/>
                <a:ea typeface="Arial"/>
                <a:cs typeface="Arial"/>
                <a:sym typeface="Arial"/>
              </a:rPr>
              <a:t>	5.3) Setting up </a:t>
            </a:r>
            <a:r>
              <a:rPr lang="en-US" sz="1820" b="0" i="0" u="none" strike="noStrike" cap="none" baseline="0" dirty="0" err="1">
                <a:latin typeface="Arial"/>
                <a:ea typeface="Arial"/>
                <a:cs typeface="Arial"/>
                <a:sym typeface="Arial"/>
              </a:rPr>
              <a:t>signalling</a:t>
            </a:r>
            <a:r>
              <a:rPr lang="en-US" sz="1820" b="0" i="0" u="none" strike="noStrike" cap="none" baseline="0" dirty="0">
                <a:latin typeface="Arial"/>
                <a:ea typeface="Arial"/>
                <a:cs typeface="Arial"/>
                <a:sym typeface="Arial"/>
              </a:rPr>
              <a:t> server</a:t>
            </a:r>
          </a:p>
          <a:p>
            <a:pPr marL="0" marR="0" lvl="0" indent="0" algn="l" rtl="0">
              <a:spcBef>
                <a:spcPts val="0"/>
              </a:spcBef>
              <a:buSzPct val="25000"/>
              <a:buNone/>
            </a:pPr>
            <a:r>
              <a:rPr lang="en-US" sz="1820" b="0" i="0" u="none" strike="noStrike" cap="none" baseline="0" dirty="0">
                <a:latin typeface="Arial"/>
                <a:ea typeface="Arial"/>
                <a:cs typeface="Arial"/>
                <a:sym typeface="Arial"/>
              </a:rPr>
              <a:t>	5.4) Setting up TURN sever</a:t>
            </a:r>
          </a:p>
          <a:p>
            <a:pPr marL="0" marR="0" lvl="0" indent="0" algn="l" rtl="0">
              <a:spcBef>
                <a:spcPts val="0"/>
              </a:spcBef>
              <a:buSzPct val="25000"/>
              <a:buNone/>
            </a:pPr>
            <a:r>
              <a:rPr lang="en-US" sz="1820" b="0" i="0" u="none" strike="noStrike" cap="none" baseline="0" dirty="0">
                <a:latin typeface="Arial"/>
                <a:ea typeface="Arial"/>
                <a:cs typeface="Arial"/>
                <a:sym typeface="Arial"/>
              </a:rPr>
              <a:t>6) Testing and Re-engineering</a:t>
            </a:r>
          </a:p>
          <a:p>
            <a:pPr marL="0" marR="0" lvl="0" indent="0" algn="l" rtl="0">
              <a:lnSpc>
                <a:spcPct val="115000"/>
              </a:lnSpc>
              <a:spcBef>
                <a:spcPts val="0"/>
              </a:spcBef>
              <a:buNone/>
            </a:pPr>
            <a:endParaRPr sz="1637" b="0" i="0" u="none" strike="noStrike" cap="none" baseline="0" dirty="0">
              <a:latin typeface="Arial"/>
              <a:ea typeface="Arial"/>
              <a:cs typeface="Arial"/>
              <a:sym typeface="Arial"/>
            </a:endParaRPr>
          </a:p>
          <a:p>
            <a:pPr marL="0" marR="0" lvl="0" indent="0" algn="l" rtl="0">
              <a:spcBef>
                <a:spcPts val="0"/>
              </a:spcBef>
              <a:buSzPct val="25000"/>
              <a:buNone/>
            </a:pPr>
            <a:r>
              <a:rPr lang="en-US" sz="1637" b="0" i="0" u="none" strike="noStrike" cap="none" baseline="0" dirty="0">
                <a:latin typeface="Arial"/>
                <a:ea typeface="Arial"/>
                <a:cs typeface="Arial"/>
                <a:sym typeface="Arial"/>
              </a:rPr>
              <a:t> </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Conclusion</a:t>
            </a:r>
          </a:p>
        </p:txBody>
      </p:sp>
      <p:sp>
        <p:nvSpPr>
          <p:cNvPr id="133" name="Shape 133"/>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This project is about user being able to do interactive video conferencing and being able to broadcast it to the public. </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The recordings will be available of the session.So, that the users can view it again later.</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Only the signed-in users will have the authority to broadcast videos and can attend the on-going events but any users can view the recorded videos.</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The video conferencing would be achieved using webRTC and the web app hosted on ASU MobiCloud environment. </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The project would be simpler in complexity than Google Hangouts but the main advantage of this project is that it would be plugin free. WebRTC is built right into the browser natively. </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Project Description (cont.)</a:t>
            </a:r>
          </a:p>
        </p:txBody>
      </p:sp>
      <p:sp>
        <p:nvSpPr>
          <p:cNvPr id="35" name="Shape 35"/>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0" marR="0" lvl="0" indent="0" algn="l" rtl="0">
              <a:spcBef>
                <a:spcPts val="0"/>
              </a:spcBef>
              <a:buNone/>
            </a:pPr>
            <a:endParaRPr sz="1400" b="0" i="0" u="none" strike="noStrike" cap="none" baseline="0">
              <a:latin typeface="Arial"/>
              <a:ea typeface="Arial"/>
              <a:cs typeface="Arial"/>
              <a:sym typeface="Arial"/>
            </a:endParaRPr>
          </a:p>
          <a:p>
            <a:pPr marL="0" marR="0" lvl="0" indent="0" algn="l" rtl="0">
              <a:spcBef>
                <a:spcPts val="0"/>
              </a:spcBef>
              <a:buSzPct val="25000"/>
              <a:buNone/>
            </a:pPr>
            <a:r>
              <a:rPr lang="en-US" sz="1800" b="0" i="0" u="none" strike="noStrike" cap="none" baseline="0">
                <a:latin typeface="Arial"/>
                <a:ea typeface="Arial"/>
                <a:cs typeface="Arial"/>
                <a:sym typeface="Arial"/>
              </a:rPr>
              <a:t>Task            	Aman 		Krishnan		Shiva</a:t>
            </a:r>
          </a:p>
          <a:p>
            <a:pPr marL="0" marR="0" lvl="0" indent="0" algn="l" rtl="0">
              <a:spcBef>
                <a:spcPts val="0"/>
              </a:spcBef>
              <a:buSzPct val="25000"/>
              <a:buNone/>
            </a:pPr>
            <a:r>
              <a:rPr lang="en-US" sz="1800" b="0" i="0" u="none" strike="noStrike" cap="none" baseline="0">
                <a:latin typeface="Arial"/>
                <a:ea typeface="Arial"/>
                <a:cs typeface="Arial"/>
                <a:sym typeface="Arial"/>
              </a:rPr>
              <a:t>Task-1		30%		    30%		  40%</a:t>
            </a:r>
          </a:p>
          <a:p>
            <a:pPr marL="0" marR="0" lvl="0" indent="0" algn="l" rtl="0">
              <a:spcBef>
                <a:spcPts val="0"/>
              </a:spcBef>
              <a:buSzPct val="25000"/>
              <a:buNone/>
            </a:pPr>
            <a:r>
              <a:rPr lang="en-US" sz="1800" b="0" i="0" u="none" strike="noStrike" cap="none" baseline="0">
                <a:latin typeface="Arial"/>
                <a:ea typeface="Arial"/>
                <a:cs typeface="Arial"/>
                <a:sym typeface="Arial"/>
              </a:rPr>
              <a:t>Task-2		33%		    33%		  33%</a:t>
            </a:r>
          </a:p>
          <a:p>
            <a:pPr marL="0" marR="0" lvl="0" indent="0" algn="l" rtl="0">
              <a:spcBef>
                <a:spcPts val="0"/>
              </a:spcBef>
              <a:buSzPct val="25000"/>
              <a:buNone/>
            </a:pPr>
            <a:r>
              <a:rPr lang="en-US" sz="1800" b="0" i="0" u="none" strike="noStrike" cap="none" baseline="0">
                <a:latin typeface="Arial"/>
                <a:ea typeface="Arial"/>
                <a:cs typeface="Arial"/>
                <a:sym typeface="Arial"/>
              </a:rPr>
              <a:t>Task-3		33%               	    33%           	  33%</a:t>
            </a:r>
          </a:p>
          <a:p>
            <a:pPr marL="0" marR="0" lvl="0" indent="0" algn="l" rtl="0">
              <a:spcBef>
                <a:spcPts val="0"/>
              </a:spcBef>
              <a:buSzPct val="25000"/>
              <a:buNone/>
            </a:pPr>
            <a:r>
              <a:rPr lang="en-US" sz="1800" b="0" i="0" u="none" strike="noStrike" cap="none" baseline="0">
                <a:latin typeface="Arial"/>
                <a:ea typeface="Arial"/>
                <a:cs typeface="Arial"/>
                <a:sym typeface="Arial"/>
              </a:rPr>
              <a:t>Task-4 		40%		    30%		  30%</a:t>
            </a:r>
          </a:p>
          <a:p>
            <a:pPr marL="0" marR="0" lvl="0" indent="0" algn="l" rtl="0">
              <a:spcBef>
                <a:spcPts val="0"/>
              </a:spcBef>
              <a:buSzPct val="25000"/>
              <a:buNone/>
            </a:pPr>
            <a:r>
              <a:rPr lang="en-US" sz="1800" b="0" i="0" u="none" strike="noStrike" cap="none" baseline="0">
                <a:latin typeface="Arial"/>
                <a:ea typeface="Arial"/>
                <a:cs typeface="Arial"/>
                <a:sym typeface="Arial"/>
              </a:rPr>
              <a:t>Task-5 		33%	      	    33%		  33%</a:t>
            </a:r>
          </a:p>
          <a:p>
            <a:pPr marL="0" marR="0" lvl="0" indent="0" algn="l" rtl="0">
              <a:spcBef>
                <a:spcPts val="0"/>
              </a:spcBef>
              <a:buSzPct val="25000"/>
              <a:buNone/>
            </a:pPr>
            <a:r>
              <a:rPr lang="en-US" sz="1800" b="0" i="0" u="none" strike="noStrike" cap="none" baseline="0">
                <a:latin typeface="Arial"/>
                <a:ea typeface="Arial"/>
                <a:cs typeface="Arial"/>
                <a:sym typeface="Arial"/>
              </a:rPr>
              <a:t>Task-6	              30%		    40%	                30%</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dirty="0">
                <a:latin typeface="Arial"/>
                <a:ea typeface="Arial"/>
                <a:cs typeface="Arial"/>
                <a:sym typeface="Arial"/>
              </a:rPr>
              <a:t>Technical Details</a:t>
            </a:r>
          </a:p>
        </p:txBody>
      </p:sp>
      <p:sp>
        <p:nvSpPr>
          <p:cNvPr id="41" name="Shape 41"/>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1800" b="0" i="0" u="none" strike="noStrike" cap="none" baseline="0">
                <a:latin typeface="Arial"/>
                <a:ea typeface="Arial"/>
                <a:cs typeface="Arial"/>
                <a:sym typeface="Arial"/>
              </a:rPr>
              <a:t>Softwares and Languages:</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webRTC API</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HTML5/CSS3</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Twitter Bootstrap</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JavaScript</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PHP</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Node.js / node packages express.js. socket.io</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MySQL database</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Chrome with ripple emulator extension</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Technical Details</a:t>
            </a:r>
          </a:p>
        </p:txBody>
      </p:sp>
      <p:sp>
        <p:nvSpPr>
          <p:cNvPr id="47" name="Shape 47"/>
          <p:cNvSpPr txBox="1">
            <a:spLocks noGrp="1"/>
          </p:cNvSpPr>
          <p:nvPr>
            <p:ph type="body" idx="1"/>
          </p:nvPr>
        </p:nvSpPr>
        <p:spPr>
          <a:xfrm>
            <a:off x="457200" y="1156100"/>
            <a:ext cx="8229600" cy="3725698"/>
          </a:xfrm>
          <a:prstGeom prst="rect">
            <a:avLst/>
          </a:prstGeom>
          <a:noFill/>
          <a:ln>
            <a:noFill/>
          </a:ln>
        </p:spPr>
        <p:txBody>
          <a:bodyPr lIns="0" tIns="0" rIns="0" bIns="0" anchor="t" anchorCtr="0">
            <a:noAutofit/>
          </a:bodyPr>
          <a:lstStyle/>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Star Topology</a:t>
            </a:r>
          </a:p>
          <a:p>
            <a:pPr marL="0" marR="0" lvl="0" indent="457200" algn="l" rtl="0">
              <a:spcBef>
                <a:spcPts val="0"/>
              </a:spcBef>
              <a:buSzPct val="25000"/>
              <a:buNone/>
            </a:pPr>
            <a:r>
              <a:rPr lang="en-US" sz="1800" b="0" i="0" u="none" strike="noStrike" cap="none" baseline="0">
                <a:latin typeface="Arial"/>
                <a:ea typeface="Arial"/>
                <a:cs typeface="Arial"/>
                <a:sym typeface="Arial"/>
              </a:rPr>
              <a:t>Reduces the bandwidth overload since the broadcaster sends</a:t>
            </a:r>
          </a:p>
          <a:p>
            <a:pPr marL="0" marR="0" lvl="0" indent="457200" algn="l" rtl="0">
              <a:spcBef>
                <a:spcPts val="0"/>
              </a:spcBef>
              <a:buSzPct val="25000"/>
              <a:buNone/>
            </a:pPr>
            <a:r>
              <a:rPr lang="en-US" sz="1800" b="0" i="0" u="none" strike="noStrike" cap="none" baseline="0">
                <a:latin typeface="Arial"/>
                <a:ea typeface="Arial"/>
                <a:cs typeface="Arial"/>
                <a:sym typeface="Arial"/>
              </a:rPr>
              <a:t>the video signal to other nodes but not every node </a:t>
            </a:r>
          </a:p>
          <a:p>
            <a:pPr marL="0" marR="0" lvl="0" indent="457200" algn="l" rtl="0">
              <a:spcBef>
                <a:spcPts val="0"/>
              </a:spcBef>
              <a:buSzPct val="25000"/>
              <a:buNone/>
            </a:pPr>
            <a:r>
              <a:rPr lang="en-US" sz="1800" b="0" i="0" u="none" strike="noStrike" cap="none" baseline="0">
                <a:latin typeface="Arial"/>
                <a:ea typeface="Arial"/>
                <a:cs typeface="Arial"/>
                <a:sym typeface="Arial"/>
              </a:rPr>
              <a:t>is connected to each other.</a:t>
            </a:r>
          </a:p>
          <a:p>
            <a:pPr marL="0" marR="0" lvl="0" indent="457200" algn="l" rtl="0">
              <a:spcBef>
                <a:spcPts val="0"/>
              </a:spcBef>
              <a:buNone/>
            </a:pPr>
            <a:endParaRPr sz="1400" b="0" i="0" u="none" strike="noStrike" cap="none" baseline="0">
              <a:latin typeface="Arial"/>
              <a:ea typeface="Arial"/>
              <a:cs typeface="Arial"/>
              <a:sym typeface="Arial"/>
            </a:endParaRPr>
          </a:p>
          <a:p>
            <a:pPr marL="0" marR="0" lvl="0" indent="457200" algn="l" rtl="0">
              <a:spcBef>
                <a:spcPts val="0"/>
              </a:spcBef>
              <a:buSzPct val="25000"/>
              <a:buNone/>
            </a:pPr>
            <a:r>
              <a:rPr lang="en-US" sz="1800" b="0" i="0" u="none" strike="noStrike" cap="none" baseline="0">
                <a:latin typeface="Arial"/>
                <a:ea typeface="Arial"/>
                <a:cs typeface="Arial"/>
                <a:sym typeface="Arial"/>
              </a:rPr>
              <a:t>This is in contrast to mesh topology where every </a:t>
            </a:r>
          </a:p>
          <a:p>
            <a:pPr marL="0" marR="0" lvl="0" indent="457200" algn="l" rtl="0">
              <a:spcBef>
                <a:spcPts val="0"/>
              </a:spcBef>
              <a:buSzPct val="25000"/>
              <a:buNone/>
            </a:pPr>
            <a:r>
              <a:rPr lang="en-US" sz="1800" b="0" i="0" u="none" strike="noStrike" cap="none" baseline="0">
                <a:latin typeface="Arial"/>
                <a:ea typeface="Arial"/>
                <a:cs typeface="Arial"/>
                <a:sym typeface="Arial"/>
              </a:rPr>
              <a:t>node is connected to each other which causes an exponential strain on </a:t>
            </a:r>
          </a:p>
          <a:p>
            <a:pPr marL="0" marR="0" lvl="0" indent="457200" algn="l" rtl="0">
              <a:spcBef>
                <a:spcPts val="0"/>
              </a:spcBef>
              <a:buSzPct val="25000"/>
              <a:buNone/>
            </a:pPr>
            <a:r>
              <a:rPr lang="en-US" sz="1800" b="0" i="0" u="none" strike="noStrike" cap="none" baseline="0">
                <a:latin typeface="Arial"/>
                <a:ea typeface="Arial"/>
                <a:cs typeface="Arial"/>
                <a:sym typeface="Arial"/>
              </a:rPr>
              <a:t>the network bandwidth.</a:t>
            </a:r>
          </a:p>
        </p:txBody>
      </p:sp>
      <p:pic>
        <p:nvPicPr>
          <p:cNvPr id="48" name="Shape 48"/>
          <p:cNvPicPr preferRelativeResize="0"/>
          <p:nvPr/>
        </p:nvPicPr>
        <p:blipFill rotWithShape="1">
          <a:blip r:embed="rId3">
            <a:alphaModFix/>
          </a:blip>
          <a:srcRect/>
          <a:stretch/>
        </p:blipFill>
        <p:spPr>
          <a:xfrm>
            <a:off x="4876800" y="2876550"/>
            <a:ext cx="1657351" cy="160020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Technical Details</a:t>
            </a:r>
          </a:p>
        </p:txBody>
      </p:sp>
      <p:sp>
        <p:nvSpPr>
          <p:cNvPr id="54" name="Shape 54"/>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1800" b="0" i="0" u="none" strike="noStrike" cap="none" baseline="0">
                <a:latin typeface="Arial"/>
                <a:ea typeface="Arial"/>
                <a:cs typeface="Arial"/>
                <a:sym typeface="Arial"/>
              </a:rPr>
              <a:t>Expected Outcome:</a:t>
            </a:r>
          </a:p>
          <a:p>
            <a:pPr marL="0" marR="0" lvl="0" indent="0" algn="l" rtl="0">
              <a:spcBef>
                <a:spcPts val="0"/>
              </a:spcBef>
              <a:buNone/>
            </a:pPr>
            <a:endParaRPr sz="1400" b="0" i="0" u="none" strike="noStrike" cap="none" baseline="0">
              <a:latin typeface="Arial"/>
              <a:ea typeface="Arial"/>
              <a:cs typeface="Arial"/>
              <a:sym typeface="Arial"/>
            </a:endParaRP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A customized web site for users to sign in (can sign in through facebook or google plus)</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users after signing in should be able to watch any video being broadcasted as well as broadcast the videos</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users before signing in has the privilege of watching pre recorded videos.</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chatroom can be interactive where the user can chat or raise a question and the broadcaster can respond to the user.</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signed in user has the option of sending out invites to his/her friends from either facebook or google plus.</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signed in user will have his/her own dashboard and profile page where the interests of the user will be listed and they would get notifications depending on those interests.</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t>Tasks Completed</a:t>
            </a:r>
            <a:endParaRPr lang="en-US" sz="3600" b="1" dirty="0"/>
          </a:p>
        </p:txBody>
      </p:sp>
    </p:spTree>
    <p:extLst>
      <p:ext uri="{BB962C8B-B14F-4D97-AF65-F5344CB8AC3E}">
        <p14:creationId xmlns:p14="http://schemas.microsoft.com/office/powerpoint/2010/main" val="2948946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0"/>
            <a:ext cx="8229600" cy="1063228"/>
          </a:xfrm>
          <a:prstGeom prst="rect">
            <a:avLst/>
          </a:prstGeom>
          <a:noFill/>
          <a:ln>
            <a:noFill/>
          </a:ln>
        </p:spPr>
        <p:txBody>
          <a:bodyPr lIns="91400" tIns="91400" rIns="91400" bIns="91400" anchor="b" anchorCtr="0">
            <a:noAutofit/>
          </a:bodyPr>
          <a:lstStyle/>
          <a:p>
            <a:pPr marL="0" marR="0" lvl="0" indent="0" algn="ctr" rtl="0">
              <a:spcBef>
                <a:spcPts val="0"/>
              </a:spcBef>
              <a:buSzPct val="25000"/>
              <a:buNone/>
            </a:pPr>
            <a:r>
              <a:rPr lang="en-US" sz="2800" dirty="0" smtClean="0"/>
              <a:t>Home </a:t>
            </a:r>
            <a:r>
              <a:rPr lang="en-US" sz="2800" dirty="0"/>
              <a:t>Screen</a:t>
            </a:r>
          </a:p>
        </p:txBody>
      </p:sp>
      <p:sp>
        <p:nvSpPr>
          <p:cNvPr id="66" name="Shape 66"/>
          <p:cNvSpPr txBox="1">
            <a:spLocks noGrp="1"/>
          </p:cNvSpPr>
          <p:nvPr>
            <p:ph type="body" idx="1"/>
          </p:nvPr>
        </p:nvSpPr>
        <p:spPr>
          <a:xfrm>
            <a:off x="457200" y="1200150"/>
            <a:ext cx="8229600" cy="3943350"/>
          </a:xfrm>
          <a:prstGeom prst="rect">
            <a:avLst/>
          </a:prstGeom>
          <a:noFill/>
          <a:ln>
            <a:noFill/>
          </a:ln>
        </p:spPr>
        <p:txBody>
          <a:bodyPr lIns="91400" tIns="91400" rIns="91400" bIns="91400" anchor="t" anchorCtr="0">
            <a:noAutofit/>
          </a:bodyPr>
          <a:lstStyle/>
          <a:p>
            <a:pPr marL="0" marR="0" lvl="0" indent="0" algn="l" rtl="0">
              <a:spcBef>
                <a:spcPts val="0"/>
              </a:spcBef>
              <a:buSzPct val="25000"/>
              <a:buNone/>
            </a:pPr>
            <a:r>
              <a:rPr lang="en-US" sz="1400" b="1" i="0" u="none" strike="noStrike" cap="none" baseline="0">
                <a:latin typeface="Arial"/>
                <a:ea typeface="Arial"/>
                <a:cs typeface="Arial"/>
                <a:sym typeface="Arial"/>
              </a:rPr>
              <a:t>Home Screen</a:t>
            </a:r>
            <a:r>
              <a:rPr lang="en-US" sz="1400" b="0" i="0" u="none" strike="noStrike" cap="none" baseline="0">
                <a:latin typeface="Arial"/>
                <a:ea typeface="Arial"/>
                <a:cs typeface="Arial"/>
                <a:sym typeface="Arial"/>
              </a:rPr>
              <a:t> where the user is able to watch pre recorded videos and is given an option to login to the web application where he can join any chat room</a:t>
            </a:r>
            <a:r>
              <a:rPr lang="en-US"/>
              <a:t> by clicking on the link of events shown.</a:t>
            </a:r>
          </a:p>
          <a:p>
            <a:pPr marL="0" marR="0" lvl="0" indent="0" algn="l" rtl="0">
              <a:spcBef>
                <a:spcPts val="0"/>
              </a:spcBef>
              <a:buNone/>
            </a:pPr>
            <a:endParaRPr sz="1400" b="0" i="0" u="none" strike="noStrike" cap="none" baseline="0">
              <a:latin typeface="Arial"/>
              <a:ea typeface="Arial"/>
              <a:cs typeface="Arial"/>
              <a:sym typeface="Arial"/>
            </a:endParaRPr>
          </a:p>
          <a:p>
            <a:pPr marL="0" marR="0" lvl="0" indent="0" algn="l" rtl="0">
              <a:spcBef>
                <a:spcPts val="0"/>
              </a:spcBef>
              <a:buNone/>
            </a:pPr>
            <a:endParaRPr/>
          </a:p>
        </p:txBody>
      </p:sp>
      <p:pic>
        <p:nvPicPr>
          <p:cNvPr id="67" name="Shape 67"/>
          <p:cNvPicPr preferRelativeResize="0"/>
          <p:nvPr/>
        </p:nvPicPr>
        <p:blipFill>
          <a:blip r:embed="rId3">
            <a:alphaModFix/>
          </a:blip>
          <a:stretch>
            <a:fillRect/>
          </a:stretch>
        </p:blipFill>
        <p:spPr>
          <a:xfrm>
            <a:off x="1429850" y="1704975"/>
            <a:ext cx="5943600" cy="34385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solidFill>
                  <a:schemeClr val="dk1"/>
                </a:solidFill>
              </a:rPr>
              <a:t>Login with facebook</a:t>
            </a:r>
          </a:p>
        </p:txBody>
      </p:sp>
      <p:sp>
        <p:nvSpPr>
          <p:cNvPr id="73" name="Shape 73"/>
          <p:cNvSpPr txBox="1">
            <a:spLocks noGrp="1"/>
          </p:cNvSpPr>
          <p:nvPr>
            <p:ph type="body" idx="1"/>
          </p:nvPr>
        </p:nvSpPr>
        <p:spPr>
          <a:xfrm>
            <a:off x="513225" y="1244825"/>
            <a:ext cx="8229600" cy="3943499"/>
          </a:xfrm>
          <a:prstGeom prst="rect">
            <a:avLst/>
          </a:prstGeom>
        </p:spPr>
        <p:txBody>
          <a:bodyPr lIns="91425" tIns="91425" rIns="91425" bIns="91425" anchor="t" anchorCtr="0">
            <a:noAutofit/>
          </a:bodyPr>
          <a:lstStyle/>
          <a:p>
            <a:pPr algn="ctr">
              <a:spcBef>
                <a:spcPts val="0"/>
              </a:spcBef>
              <a:buNone/>
            </a:pPr>
            <a:endParaRPr sz="2800"/>
          </a:p>
        </p:txBody>
      </p:sp>
      <p:pic>
        <p:nvPicPr>
          <p:cNvPr id="74" name="Shape 74"/>
          <p:cNvPicPr preferRelativeResize="0"/>
          <p:nvPr/>
        </p:nvPicPr>
        <p:blipFill>
          <a:blip r:embed="rId3">
            <a:alphaModFix/>
          </a:blip>
          <a:stretch>
            <a:fillRect/>
          </a:stretch>
        </p:blipFill>
        <p:spPr>
          <a:xfrm>
            <a:off x="959250" y="1354450"/>
            <a:ext cx="7254650" cy="37242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977</Words>
  <Application>Microsoft Office PowerPoint</Application>
  <PresentationFormat>On-screen Show (16:9)</PresentationFormat>
  <Paragraphs>102</Paragraphs>
  <Slides>20</Slides>
  <Notes>18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vt:lpstr>
      <vt:lpstr>WebRTC based social video broadcasting</vt:lpstr>
      <vt:lpstr>Group Project Description</vt:lpstr>
      <vt:lpstr>Project Description (cont.)</vt:lpstr>
      <vt:lpstr>Technical Details</vt:lpstr>
      <vt:lpstr>Technical Details</vt:lpstr>
      <vt:lpstr>Technical Details</vt:lpstr>
      <vt:lpstr>Tasks Completed</vt:lpstr>
      <vt:lpstr>Home Screen</vt:lpstr>
      <vt:lpstr>Login with facebook</vt:lpstr>
      <vt:lpstr>User Dashboard</vt:lpstr>
      <vt:lpstr>Event Creation</vt:lpstr>
      <vt:lpstr>User Profile</vt:lpstr>
      <vt:lpstr>User’s Videos</vt:lpstr>
      <vt:lpstr>Broadcasting Room with Chat Feature</vt:lpstr>
      <vt:lpstr>Amazon Aws Hosting</vt:lpstr>
      <vt:lpstr>Database Design</vt:lpstr>
      <vt:lpstr>  Potential Future Enhancements</vt:lpstr>
      <vt:lpstr>Risks Involved</vt:lpstr>
      <vt:lpstr>Benefits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WebRTC based social video broadcasting</dc:title>
  <cp:lastModifiedBy>Krishnan</cp:lastModifiedBy>
  <cp:revision>2</cp:revision>
  <dcterms:modified xsi:type="dcterms:W3CDTF">2014-10-07T06:38:55Z</dcterms:modified>
</cp:coreProperties>
</file>