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5" r:id="rId8"/>
    <p:sldId id="266" r:id="rId9"/>
    <p:sldId id="262" r:id="rId10"/>
    <p:sldId id="263" r:id="rId11"/>
    <p:sldId id="264" r:id="rId12"/>
  </p:sldIdLst>
  <p:sldSz cx="9144000" cy="5143500" type="screen16x9"/>
  <p:notesSz cx="6858000" cy="9144000"/>
  <p:defaultTextStyle>
    <a:lvl1pPr>
      <a:defRPr sz="1400">
        <a:latin typeface="Arial"/>
        <a:ea typeface="Arial"/>
        <a:cs typeface="Arial"/>
        <a:sym typeface="Arial"/>
      </a:defRPr>
    </a:lvl1pPr>
    <a:lvl2pPr>
      <a:defRPr sz="1400">
        <a:latin typeface="Arial"/>
        <a:ea typeface="Arial"/>
        <a:cs typeface="Arial"/>
        <a:sym typeface="Arial"/>
      </a:defRPr>
    </a:lvl2pPr>
    <a:lvl3pPr>
      <a:defRPr sz="1400">
        <a:latin typeface="Arial"/>
        <a:ea typeface="Arial"/>
        <a:cs typeface="Arial"/>
        <a:sym typeface="Arial"/>
      </a:defRPr>
    </a:lvl3pPr>
    <a:lvl4pPr>
      <a:defRPr sz="1400">
        <a:latin typeface="Arial"/>
        <a:ea typeface="Arial"/>
        <a:cs typeface="Arial"/>
        <a:sym typeface="Arial"/>
      </a:defRPr>
    </a:lvl4pPr>
    <a:lvl5pPr>
      <a:defRPr sz="1400">
        <a:latin typeface="Arial"/>
        <a:ea typeface="Arial"/>
        <a:cs typeface="Arial"/>
        <a:sym typeface="Arial"/>
      </a:defRPr>
    </a:lvl5pPr>
    <a:lvl6pPr>
      <a:defRPr sz="1400">
        <a:latin typeface="Arial"/>
        <a:ea typeface="Arial"/>
        <a:cs typeface="Arial"/>
        <a:sym typeface="Arial"/>
      </a:defRPr>
    </a:lvl6pPr>
    <a:lvl7pPr>
      <a:defRPr sz="1400">
        <a:latin typeface="Arial"/>
        <a:ea typeface="Arial"/>
        <a:cs typeface="Arial"/>
        <a:sym typeface="Arial"/>
      </a:defRPr>
    </a:lvl7pPr>
    <a:lvl8pPr>
      <a:defRPr sz="1400">
        <a:latin typeface="Arial"/>
        <a:ea typeface="Arial"/>
        <a:cs typeface="Arial"/>
        <a:sym typeface="Arial"/>
      </a:defRPr>
    </a:lvl8pPr>
    <a:lvl9pPr>
      <a:defRPr sz="1400">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DD7E6"/>
          </a:solidFill>
        </a:fill>
      </a:tcStyle>
    </a:wholeTbl>
    <a:band2H>
      <a:tcTxStyle/>
      <a:tcStyle>
        <a:tcBdr/>
        <a:fill>
          <a:solidFill>
            <a:srgbClr val="E7ECF3"/>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A81BA"/>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A81BA"/>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A81BA"/>
          </a:solidFill>
        </a:fill>
      </a:tcStyle>
    </a:firstRow>
  </a:tblStyle>
  <a:tblStyle styleId="{C7B018BB-80A7-4F77-B60F-C8B233D01FF8}"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AE2CD"/>
          </a:solidFill>
        </a:fill>
      </a:tcStyle>
    </a:wholeTbl>
    <a:band2H>
      <a:tcTxStyle/>
      <a:tcStyle>
        <a:tcBdr/>
        <a:fill>
          <a:solidFill>
            <a:srgbClr val="EDF1E8"/>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BAB42"/>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BAB42"/>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BAB42"/>
          </a:solidFill>
        </a:fill>
      </a:tcStyle>
    </a:firstRow>
  </a:tblStyle>
  <a:tblStyle styleId="{EEE7283C-3CF3-47DC-8721-378D4A62B228}"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CCCCC"/>
          </a:solidFill>
        </a:fill>
      </a:tcStyle>
    </a:wholeTbl>
    <a:band2H>
      <a:tcTxStyle/>
      <a:tcStyle>
        <a:tcBdr/>
        <a:fill>
          <a:solidFill>
            <a:srgbClr val="EEE7E7"/>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63334"/>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63334"/>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63334"/>
          </a:solidFill>
        </a:fill>
      </a:tcStyle>
    </a:firstRow>
  </a:tblStyle>
  <a:tblStyle styleId="{CF821DB8-F4EB-4A41-A1BA-3FCAFE7338EE}" styleName="">
    <a:tblBg/>
    <a:wholeTbl>
      <a:tcTxStyle b="on" i="on">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A81BA"/>
          </a:solidFill>
        </a:fill>
      </a:tcStyle>
    </a:firstCol>
    <a:lastRow>
      <a:tcTxStyle b="on" i="on">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3A81BA"/>
          </a:solidFill>
        </a:fill>
      </a:tcStyle>
    </a:firstRow>
  </a:tblStyle>
  <a:tblStyle styleId="{33BA23B1-9221-436E-865A-0063620EA4FD}"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726"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Shape 18"/>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9" name="Shape 19"/>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933054326"/>
      </p:ext>
    </p:extLst>
  </p:cSld>
  <p:clrMap bg1="lt1" tx1="dk1" bg2="lt2" tx2="dk2" accent1="accent1" accent2="accent2" accent3="accent3" accent4="accent4" accent5="accent5" accent6="accent6" hlink="hlink" folHlink="folHlink"/>
  <p:notesStyle>
    <a:lvl1pPr defTabSz="457200">
      <a:lnSpc>
        <a:spcPct val="125000"/>
      </a:lnSpc>
      <a:defRPr sz="2400">
        <a:latin typeface="+mn-lt"/>
        <a:ea typeface="+mn-ea"/>
        <a:cs typeface="+mn-cs"/>
        <a:sym typeface="Avenir Roman"/>
      </a:defRPr>
    </a:lvl1pPr>
    <a:lvl2pPr indent="228600" defTabSz="457200">
      <a:lnSpc>
        <a:spcPct val="125000"/>
      </a:lnSpc>
      <a:defRPr sz="2400">
        <a:latin typeface="+mn-lt"/>
        <a:ea typeface="+mn-ea"/>
        <a:cs typeface="+mn-cs"/>
        <a:sym typeface="Avenir Roman"/>
      </a:defRPr>
    </a:lvl2pPr>
    <a:lvl3pPr indent="457200" defTabSz="457200">
      <a:lnSpc>
        <a:spcPct val="125000"/>
      </a:lnSpc>
      <a:defRPr sz="2400">
        <a:latin typeface="+mn-lt"/>
        <a:ea typeface="+mn-ea"/>
        <a:cs typeface="+mn-cs"/>
        <a:sym typeface="Avenir Roman"/>
      </a:defRPr>
    </a:lvl3pPr>
    <a:lvl4pPr indent="685800" defTabSz="457200">
      <a:lnSpc>
        <a:spcPct val="125000"/>
      </a:lnSpc>
      <a:defRPr sz="2400">
        <a:latin typeface="+mn-lt"/>
        <a:ea typeface="+mn-ea"/>
        <a:cs typeface="+mn-cs"/>
        <a:sym typeface="Avenir Roman"/>
      </a:defRPr>
    </a:lvl4pPr>
    <a:lvl5pPr indent="914400" defTabSz="457200">
      <a:lnSpc>
        <a:spcPct val="125000"/>
      </a:lnSpc>
      <a:defRPr sz="2400">
        <a:latin typeface="+mn-lt"/>
        <a:ea typeface="+mn-ea"/>
        <a:cs typeface="+mn-cs"/>
        <a:sym typeface="Avenir Roman"/>
      </a:defRPr>
    </a:lvl5pPr>
    <a:lvl6pPr indent="1143000" defTabSz="457200">
      <a:lnSpc>
        <a:spcPct val="125000"/>
      </a:lnSpc>
      <a:defRPr sz="2400">
        <a:latin typeface="+mn-lt"/>
        <a:ea typeface="+mn-ea"/>
        <a:cs typeface="+mn-cs"/>
        <a:sym typeface="Avenir Roman"/>
      </a:defRPr>
    </a:lvl6pPr>
    <a:lvl7pPr indent="1371600" defTabSz="457200">
      <a:lnSpc>
        <a:spcPct val="125000"/>
      </a:lnSpc>
      <a:defRPr sz="2400">
        <a:latin typeface="+mn-lt"/>
        <a:ea typeface="+mn-ea"/>
        <a:cs typeface="+mn-cs"/>
        <a:sym typeface="Avenir Roman"/>
      </a:defRPr>
    </a:lvl7pPr>
    <a:lvl8pPr indent="1600200" defTabSz="457200">
      <a:lnSpc>
        <a:spcPct val="125000"/>
      </a:lnSpc>
      <a:defRPr sz="2400">
        <a:latin typeface="+mn-lt"/>
        <a:ea typeface="+mn-ea"/>
        <a:cs typeface="+mn-cs"/>
        <a:sym typeface="Avenir Roman"/>
      </a:defRPr>
    </a:lvl8pPr>
    <a:lvl9pPr indent="1828800" defTabSz="457200">
      <a:lnSpc>
        <a:spcPct val="125000"/>
      </a:lnSpc>
      <a:defRPr sz="2400">
        <a:latin typeface="+mn-lt"/>
        <a:ea typeface="+mn-ea"/>
        <a:cs typeface="+mn-cs"/>
        <a:sym typeface="Avenir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5" name="Shape 5"/>
          <p:cNvSpPr>
            <a:spLocks noGrp="1"/>
          </p:cNvSpPr>
          <p:nvPr>
            <p:ph type="title"/>
          </p:nvPr>
        </p:nvSpPr>
        <p:spPr>
          <a:xfrm>
            <a:off x="685800" y="297467"/>
            <a:ext cx="7772400" cy="2445732"/>
          </a:xfrm>
          <a:prstGeom prst="rect">
            <a:avLst/>
          </a:prstGeom>
        </p:spPr>
        <p:txBody>
          <a:bodyPr/>
          <a:lstStyle/>
          <a:p>
            <a:pPr lvl="0" algn="ctr">
              <a:defRPr sz="4800"/>
            </a:pPr>
            <a:endParaRPr/>
          </a:p>
        </p:txBody>
      </p:sp>
      <p:sp>
        <p:nvSpPr>
          <p:cNvPr id="6" name="Shape 6"/>
          <p:cNvSpPr>
            <a:spLocks noGrp="1"/>
          </p:cNvSpPr>
          <p:nvPr>
            <p:ph type="body" idx="1"/>
          </p:nvPr>
        </p:nvSpPr>
        <p:spPr>
          <a:xfrm>
            <a:off x="685800" y="2840053"/>
            <a:ext cx="7772400" cy="2070612"/>
          </a:xfrm>
          <a:prstGeom prst="rect">
            <a:avLst/>
          </a:prstGeom>
        </p:spPr>
        <p:txBody>
          <a:bodyPr/>
          <a:lstStyle/>
          <a:p>
            <a:pPr lvl="0" algn="ctr">
              <a:defRPr>
                <a:solidFill>
                  <a:srgbClr val="666666"/>
                </a:solidFill>
              </a:defRPr>
            </a:pPr>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8" name="Shape 8"/>
          <p:cNvSpPr>
            <a:spLocks noGrp="1"/>
          </p:cNvSpPr>
          <p:nvPr>
            <p:ph type="title"/>
          </p:nvPr>
        </p:nvSpPr>
        <p:spPr>
          <a:prstGeom prst="rect">
            <a:avLst/>
          </a:prstGeom>
        </p:spPr>
        <p:txBody>
          <a:bodyPr/>
          <a:lstStyle/>
          <a:p>
            <a:pPr lvl="0"/>
            <a:endParaRPr/>
          </a:p>
        </p:txBody>
      </p:sp>
      <p:sp>
        <p:nvSpPr>
          <p:cNvPr id="9" name="Shape 9"/>
          <p:cNvSpPr>
            <a:spLocks noGrp="1"/>
          </p:cNvSpPr>
          <p:nvPr>
            <p:ph type="body" idx="1"/>
          </p:nvPr>
        </p:nvSpPr>
        <p:spPr>
          <a:prstGeom prst="rect">
            <a:avLst/>
          </a:prstGeom>
        </p:spPr>
        <p:txBody>
          <a:bodyPr/>
          <a:lstStyle/>
          <a:p>
            <a:pPr lvl="0"/>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Two Columns">
    <p:spTree>
      <p:nvGrpSpPr>
        <p:cNvPr id="1" name=""/>
        <p:cNvGrpSpPr/>
        <p:nvPr/>
      </p:nvGrpSpPr>
      <p:grpSpPr>
        <a:xfrm>
          <a:off x="0" y="0"/>
          <a:ext cx="0" cy="0"/>
          <a:chOff x="0" y="0"/>
          <a:chExt cx="0" cy="0"/>
        </a:xfrm>
      </p:grpSpPr>
      <p:sp>
        <p:nvSpPr>
          <p:cNvPr id="11" name="Shape 11"/>
          <p:cNvSpPr>
            <a:spLocks noGrp="1"/>
          </p:cNvSpPr>
          <p:nvPr>
            <p:ph type="title"/>
          </p:nvPr>
        </p:nvSpPr>
        <p:spPr>
          <a:prstGeom prst="rect">
            <a:avLst/>
          </a:prstGeom>
        </p:spPr>
        <p:txBody>
          <a:bodyPr/>
          <a:lstStyle/>
          <a:p>
            <a:pPr lvl="0"/>
            <a:endParaRPr/>
          </a:p>
        </p:txBody>
      </p:sp>
      <p:sp>
        <p:nvSpPr>
          <p:cNvPr id="12" name="Shape 12"/>
          <p:cNvSpPr>
            <a:spLocks noGrp="1"/>
          </p:cNvSpPr>
          <p:nvPr>
            <p:ph type="body" idx="1"/>
          </p:nvPr>
        </p:nvSpPr>
        <p:spPr>
          <a:xfrm>
            <a:off x="457200" y="1200150"/>
            <a:ext cx="3994526" cy="3943350"/>
          </a:xfrm>
          <a:prstGeom prst="rect">
            <a:avLst/>
          </a:prstGeom>
        </p:spPr>
        <p:txBody>
          <a:bodyPr/>
          <a:lstStyle/>
          <a:p>
            <a:pPr lvl="0"/>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4" name="Shape 14"/>
          <p:cNvSpPr>
            <a:spLocks noGrp="1"/>
          </p:cNvSpPr>
          <p:nvPr>
            <p:ph type="title"/>
          </p:nvPr>
        </p:nvSpPr>
        <p:spPr>
          <a:prstGeom prst="rect">
            <a:avLst/>
          </a:prstGeom>
        </p:spPr>
        <p:txBody>
          <a:bodyPr/>
          <a:lstStyle/>
          <a:p>
            <a:pPr lvl="0"/>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aption">
    <p:spTree>
      <p:nvGrpSpPr>
        <p:cNvPr id="1" name=""/>
        <p:cNvGrpSpPr/>
        <p:nvPr/>
      </p:nvGrpSpPr>
      <p:grpSpPr>
        <a:xfrm>
          <a:off x="0" y="0"/>
          <a:ext cx="0" cy="0"/>
          <a:chOff x="0" y="0"/>
          <a:chExt cx="0" cy="0"/>
        </a:xfrm>
      </p:grpSpPr>
      <p:sp>
        <p:nvSpPr>
          <p:cNvPr id="16" name="Shape 16"/>
          <p:cNvSpPr>
            <a:spLocks noGrp="1"/>
          </p:cNvSpPr>
          <p:nvPr>
            <p:ph type="body" idx="1"/>
          </p:nvPr>
        </p:nvSpPr>
        <p:spPr>
          <a:xfrm>
            <a:off x="457200" y="4406308"/>
            <a:ext cx="8229600" cy="737193"/>
          </a:xfrm>
          <a:prstGeom prst="rect">
            <a:avLst/>
          </a:prstGeom>
        </p:spPr>
        <p:txBody>
          <a:bodyPr/>
          <a:lstStyle/>
          <a:p>
            <a:pPr lvl="0" algn="ctr">
              <a:spcBef>
                <a:spcPts val="300"/>
              </a:spcBef>
              <a:defRPr sz="1800"/>
            </a:pPr>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0"/>
            <a:ext cx="8229600" cy="1063229"/>
          </a:xfrm>
          <a:prstGeom prst="rect">
            <a:avLst/>
          </a:prstGeom>
          <a:ln w="12700">
            <a:miter lim="400000"/>
          </a:ln>
        </p:spPr>
        <p:txBody>
          <a:bodyPr lIns="91424" tIns="91424" rIns="91424" bIns="91424" anchor="b"/>
          <a:lstStyle/>
          <a:p>
            <a:pPr lvl="0"/>
            <a:endParaRPr/>
          </a:p>
        </p:txBody>
      </p:sp>
      <p:sp>
        <p:nvSpPr>
          <p:cNvPr id="3" name="Shape 3"/>
          <p:cNvSpPr>
            <a:spLocks noGrp="1"/>
          </p:cNvSpPr>
          <p:nvPr>
            <p:ph type="body" idx="1"/>
          </p:nvPr>
        </p:nvSpPr>
        <p:spPr>
          <a:xfrm>
            <a:off x="457200" y="1200150"/>
            <a:ext cx="8229600" cy="3943350"/>
          </a:xfrm>
          <a:prstGeom prst="rect">
            <a:avLst/>
          </a:prstGeom>
          <a:ln w="12700">
            <a:miter lim="400000"/>
          </a:ln>
        </p:spPr>
        <p:txBody>
          <a:bodyPr lIns="91424" tIns="91424" rIns="91424" bIns="91424"/>
          <a:lstStyle/>
          <a:p>
            <a:pPr lvl="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med"/>
  <p:txStyles>
    <p:titleStyle>
      <a:lvl1pPr>
        <a:defRPr sz="1400">
          <a:latin typeface="Arial"/>
          <a:ea typeface="Arial"/>
          <a:cs typeface="Arial"/>
          <a:sym typeface="Arial"/>
        </a:defRPr>
      </a:lvl1pPr>
      <a:lvl2pPr>
        <a:defRPr sz="1400">
          <a:latin typeface="Arial"/>
          <a:ea typeface="Arial"/>
          <a:cs typeface="Arial"/>
          <a:sym typeface="Arial"/>
        </a:defRPr>
      </a:lvl2pPr>
      <a:lvl3pPr>
        <a:defRPr sz="1400">
          <a:latin typeface="Arial"/>
          <a:ea typeface="Arial"/>
          <a:cs typeface="Arial"/>
          <a:sym typeface="Arial"/>
        </a:defRPr>
      </a:lvl3pPr>
      <a:lvl4pPr>
        <a:defRPr sz="1400">
          <a:latin typeface="Arial"/>
          <a:ea typeface="Arial"/>
          <a:cs typeface="Arial"/>
          <a:sym typeface="Arial"/>
        </a:defRPr>
      </a:lvl4pPr>
      <a:lvl5pPr>
        <a:defRPr sz="1400">
          <a:latin typeface="Arial"/>
          <a:ea typeface="Arial"/>
          <a:cs typeface="Arial"/>
          <a:sym typeface="Arial"/>
        </a:defRPr>
      </a:lvl5pPr>
      <a:lvl6pPr>
        <a:defRPr sz="1400">
          <a:latin typeface="Arial"/>
          <a:ea typeface="Arial"/>
          <a:cs typeface="Arial"/>
          <a:sym typeface="Arial"/>
        </a:defRPr>
      </a:lvl6pPr>
      <a:lvl7pPr>
        <a:defRPr sz="1400">
          <a:latin typeface="Arial"/>
          <a:ea typeface="Arial"/>
          <a:cs typeface="Arial"/>
          <a:sym typeface="Arial"/>
        </a:defRPr>
      </a:lvl7pPr>
      <a:lvl8pPr>
        <a:defRPr sz="1400">
          <a:latin typeface="Arial"/>
          <a:ea typeface="Arial"/>
          <a:cs typeface="Arial"/>
          <a:sym typeface="Arial"/>
        </a:defRPr>
      </a:lvl8pPr>
      <a:lvl9pPr>
        <a:defRPr sz="1400">
          <a:latin typeface="Arial"/>
          <a:ea typeface="Arial"/>
          <a:cs typeface="Arial"/>
          <a:sym typeface="Arial"/>
        </a:defRPr>
      </a:lvl9pPr>
    </p:titleStyle>
    <p:bodyStyle>
      <a:lvl1pPr>
        <a:defRPr sz="1400">
          <a:latin typeface="Arial"/>
          <a:ea typeface="Arial"/>
          <a:cs typeface="Arial"/>
          <a:sym typeface="Arial"/>
        </a:defRPr>
      </a:lvl1pPr>
      <a:lvl2pPr>
        <a:defRPr sz="1400">
          <a:latin typeface="Arial"/>
          <a:ea typeface="Arial"/>
          <a:cs typeface="Arial"/>
          <a:sym typeface="Arial"/>
        </a:defRPr>
      </a:lvl2pPr>
      <a:lvl3pPr>
        <a:defRPr sz="1400">
          <a:latin typeface="Arial"/>
          <a:ea typeface="Arial"/>
          <a:cs typeface="Arial"/>
          <a:sym typeface="Arial"/>
        </a:defRPr>
      </a:lvl3pPr>
      <a:lvl4pPr>
        <a:defRPr sz="1400">
          <a:latin typeface="Arial"/>
          <a:ea typeface="Arial"/>
          <a:cs typeface="Arial"/>
          <a:sym typeface="Arial"/>
        </a:defRPr>
      </a:lvl4pPr>
      <a:lvl5pPr>
        <a:defRPr sz="1400">
          <a:latin typeface="Arial"/>
          <a:ea typeface="Arial"/>
          <a:cs typeface="Arial"/>
          <a:sym typeface="Arial"/>
        </a:defRPr>
      </a:lvl5pPr>
      <a:lvl6pPr>
        <a:defRPr sz="1400">
          <a:latin typeface="Arial"/>
          <a:ea typeface="Arial"/>
          <a:cs typeface="Arial"/>
          <a:sym typeface="Arial"/>
        </a:defRPr>
      </a:lvl6pPr>
      <a:lvl7pPr>
        <a:defRPr sz="1400">
          <a:latin typeface="Arial"/>
          <a:ea typeface="Arial"/>
          <a:cs typeface="Arial"/>
          <a:sym typeface="Arial"/>
        </a:defRPr>
      </a:lvl7pPr>
      <a:lvl8pPr>
        <a:defRPr sz="1400">
          <a:latin typeface="Arial"/>
          <a:ea typeface="Arial"/>
          <a:cs typeface="Arial"/>
          <a:sym typeface="Arial"/>
        </a:defRPr>
      </a:lvl8pPr>
      <a:lvl9pPr>
        <a:defRPr sz="1400">
          <a:latin typeface="Arial"/>
          <a:ea typeface="Arial"/>
          <a:cs typeface="Arial"/>
          <a:sym typeface="Arial"/>
        </a:defRPr>
      </a:lvl9pPr>
    </p:bodyStyle>
    <p:otherStyle>
      <a:lvl1pPr algn="r">
        <a:defRPr sz="1200">
          <a:solidFill>
            <a:schemeClr val="tx1"/>
          </a:solidFill>
          <a:latin typeface="+mn-lt"/>
          <a:ea typeface="+mn-ea"/>
          <a:cs typeface="+mn-cs"/>
          <a:sym typeface="Arial"/>
        </a:defRPr>
      </a:lvl1pPr>
      <a:lvl2pPr algn="r">
        <a:defRPr sz="1200">
          <a:solidFill>
            <a:schemeClr val="tx1"/>
          </a:solidFill>
          <a:latin typeface="+mn-lt"/>
          <a:ea typeface="+mn-ea"/>
          <a:cs typeface="+mn-cs"/>
          <a:sym typeface="Arial"/>
        </a:defRPr>
      </a:lvl2pPr>
      <a:lvl3pPr algn="r">
        <a:defRPr sz="1200">
          <a:solidFill>
            <a:schemeClr val="tx1"/>
          </a:solidFill>
          <a:latin typeface="+mn-lt"/>
          <a:ea typeface="+mn-ea"/>
          <a:cs typeface="+mn-cs"/>
          <a:sym typeface="Arial"/>
        </a:defRPr>
      </a:lvl3pPr>
      <a:lvl4pPr algn="r">
        <a:defRPr sz="1200">
          <a:solidFill>
            <a:schemeClr val="tx1"/>
          </a:solidFill>
          <a:latin typeface="+mn-lt"/>
          <a:ea typeface="+mn-ea"/>
          <a:cs typeface="+mn-cs"/>
          <a:sym typeface="Arial"/>
        </a:defRPr>
      </a:lvl4pPr>
      <a:lvl5pPr algn="r">
        <a:defRPr sz="1200">
          <a:solidFill>
            <a:schemeClr val="tx1"/>
          </a:solidFill>
          <a:latin typeface="+mn-lt"/>
          <a:ea typeface="+mn-ea"/>
          <a:cs typeface="+mn-cs"/>
          <a:sym typeface="Arial"/>
        </a:defRPr>
      </a:lvl5pPr>
      <a:lvl6pPr algn="r">
        <a:defRPr sz="1200">
          <a:solidFill>
            <a:schemeClr val="tx1"/>
          </a:solidFill>
          <a:latin typeface="+mn-lt"/>
          <a:ea typeface="+mn-ea"/>
          <a:cs typeface="+mn-cs"/>
          <a:sym typeface="Arial"/>
        </a:defRPr>
      </a:lvl6pPr>
      <a:lvl7pPr algn="r">
        <a:defRPr sz="1200">
          <a:solidFill>
            <a:schemeClr val="tx1"/>
          </a:solidFill>
          <a:latin typeface="+mn-lt"/>
          <a:ea typeface="+mn-ea"/>
          <a:cs typeface="+mn-cs"/>
          <a:sym typeface="Arial"/>
        </a:defRPr>
      </a:lvl7pPr>
      <a:lvl8pPr algn="r">
        <a:defRPr sz="1200">
          <a:solidFill>
            <a:schemeClr val="tx1"/>
          </a:solidFill>
          <a:latin typeface="+mn-lt"/>
          <a:ea typeface="+mn-ea"/>
          <a:cs typeface="+mn-cs"/>
          <a:sym typeface="Arial"/>
        </a:defRPr>
      </a:lvl8pPr>
      <a:lvl9pPr algn="r">
        <a:defRPr sz="1200">
          <a:solidFill>
            <a:schemeClr val="tx1"/>
          </a:solidFill>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hape 21"/>
          <p:cNvSpPr>
            <a:spLocks noGrp="1"/>
          </p:cNvSpPr>
          <p:nvPr>
            <p:ph type="title"/>
          </p:nvPr>
        </p:nvSpPr>
        <p:spPr>
          <a:xfrm>
            <a:off x="553650" y="361372"/>
            <a:ext cx="7772401" cy="7848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lgn="ctr">
              <a:defRPr sz="3000"/>
            </a:lvl1pPr>
          </a:lstStyle>
          <a:p>
            <a:pPr lvl="0">
              <a:defRPr sz="1800"/>
            </a:pPr>
            <a:r>
              <a:rPr sz="3000"/>
              <a:t>WebRTC based social video broadcasting</a:t>
            </a:r>
          </a:p>
        </p:txBody>
      </p:sp>
      <p:sp>
        <p:nvSpPr>
          <p:cNvPr id="22" name="Shape 22"/>
          <p:cNvSpPr>
            <a:spLocks noGrp="1"/>
          </p:cNvSpPr>
          <p:nvPr>
            <p:ph type="body" idx="1"/>
          </p:nvPr>
        </p:nvSpPr>
        <p:spPr>
          <a:xfrm>
            <a:off x="685799" y="1729171"/>
            <a:ext cx="7938001" cy="2257801"/>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lgn="ctr">
              <a:defRPr sz="1800"/>
            </a:pPr>
            <a:r>
              <a:rPr>
                <a:solidFill>
                  <a:srgbClr val="666666"/>
                </a:solidFill>
              </a:rPr>
              <a:t>Team Name: Shiva’s Group</a:t>
            </a:r>
          </a:p>
          <a:p>
            <a:pPr lvl="0" algn="ctr">
              <a:defRPr sz="1800"/>
            </a:pPr>
            <a:endParaRPr>
              <a:solidFill>
                <a:srgbClr val="666666"/>
              </a:solidFill>
            </a:endParaRPr>
          </a:p>
          <a:p>
            <a:pPr lvl="0" algn="r">
              <a:lnSpc>
                <a:spcPct val="115000"/>
              </a:lnSpc>
              <a:spcBef>
                <a:spcPts val="800"/>
              </a:spcBef>
              <a:defRPr sz="1800"/>
            </a:pPr>
            <a:r>
              <a:rPr>
                <a:solidFill>
                  <a:srgbClr val="898989"/>
                </a:solidFill>
              </a:rPr>
              <a:t>Aman Sardana</a:t>
            </a:r>
          </a:p>
          <a:p>
            <a:pPr lvl="0" algn="r">
              <a:lnSpc>
                <a:spcPct val="115000"/>
              </a:lnSpc>
              <a:spcBef>
                <a:spcPts val="800"/>
              </a:spcBef>
              <a:defRPr sz="1800"/>
            </a:pPr>
            <a:r>
              <a:rPr>
                <a:solidFill>
                  <a:srgbClr val="898989"/>
                </a:solidFill>
              </a:rPr>
              <a:t>Krishnan Narayanan</a:t>
            </a:r>
          </a:p>
          <a:p>
            <a:pPr lvl="0" algn="r">
              <a:lnSpc>
                <a:spcPct val="115000"/>
              </a:lnSpc>
              <a:spcBef>
                <a:spcPts val="800"/>
              </a:spcBef>
              <a:defRPr sz="1800"/>
            </a:pPr>
            <a:r>
              <a:rPr>
                <a:solidFill>
                  <a:srgbClr val="898989"/>
                </a:solidFill>
              </a:rPr>
              <a:t>Shiva Ramaseshan</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43"/>
          <p:cNvSpPr>
            <a:spLocks noGrp="1"/>
          </p:cNvSpPr>
          <p:nvPr>
            <p:ph type="title"/>
          </p:nvPr>
        </p:nvSpPr>
        <p:spPr>
          <a:xfrm>
            <a:off x="457200" y="205978"/>
            <a:ext cx="8229600" cy="8574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lgn="ctr">
              <a:defRPr sz="3000"/>
            </a:lvl1pPr>
          </a:lstStyle>
          <a:p>
            <a:pPr lvl="0">
              <a:defRPr sz="1800"/>
            </a:pPr>
            <a:r>
              <a:rPr sz="3000"/>
              <a:t>Benefits</a:t>
            </a:r>
          </a:p>
        </p:txBody>
      </p:sp>
      <p:sp>
        <p:nvSpPr>
          <p:cNvPr id="44" name="Shape 44"/>
          <p:cNvSpPr>
            <a:spLocks noGrp="1"/>
          </p:cNvSpPr>
          <p:nvPr>
            <p:ph type="body" idx="1"/>
          </p:nvPr>
        </p:nvSpPr>
        <p:spPr>
          <a:xfrm>
            <a:off x="457200" y="1200150"/>
            <a:ext cx="8229600" cy="3725699"/>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marL="555171" lvl="0" indent="-440871">
              <a:buClr>
                <a:srgbClr val="000000"/>
              </a:buClr>
              <a:buSzPct val="100000"/>
              <a:buFont typeface="Arial"/>
              <a:buChar char="●"/>
              <a:defRPr sz="1800"/>
            </a:pPr>
            <a:r>
              <a:t>Users can watch recorded video in case they miss the live broadcast.</a:t>
            </a:r>
          </a:p>
          <a:p>
            <a:pPr marL="555171" lvl="0" indent="-440871">
              <a:buClr>
                <a:srgbClr val="000000"/>
              </a:buClr>
              <a:buSzPct val="100000"/>
              <a:buFont typeface="Arial"/>
              <a:buChar char="●"/>
              <a:defRPr sz="1800"/>
            </a:pPr>
            <a:r>
              <a:t>Users get notifications for videos being broadcasted based on their interests.</a:t>
            </a:r>
          </a:p>
          <a:p>
            <a:pPr marL="555171" lvl="0" indent="-440871">
              <a:buClr>
                <a:srgbClr val="000000"/>
              </a:buClr>
              <a:buSzPct val="100000"/>
              <a:buFont typeface="Arial"/>
              <a:buChar char="●"/>
              <a:defRPr sz="1800"/>
            </a:pPr>
            <a:r>
              <a:t>Users can send out invites to facebook or google plus friends to join this broadcasting site.</a:t>
            </a:r>
          </a:p>
          <a:p>
            <a:pPr marL="555171" lvl="0" indent="-440871">
              <a:buClr>
                <a:srgbClr val="000000"/>
              </a:buClr>
              <a:buSzPct val="100000"/>
              <a:buFont typeface="Arial"/>
              <a:buChar char="●"/>
              <a:defRPr sz="1800"/>
            </a:pPr>
            <a:r>
              <a:t>Users can subscribe to the videos and can get notifications from the uploader whenever he/she is about to broadcast.</a:t>
            </a: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a:spLocks noGrp="1"/>
          </p:cNvSpPr>
          <p:nvPr>
            <p:ph type="title"/>
          </p:nvPr>
        </p:nvSpPr>
        <p:spPr>
          <a:xfrm>
            <a:off x="457200" y="205978"/>
            <a:ext cx="8229600" cy="8574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lgn="ctr">
              <a:defRPr sz="3000"/>
            </a:lvl1pPr>
          </a:lstStyle>
          <a:p>
            <a:pPr lvl="0">
              <a:defRPr sz="1800"/>
            </a:pPr>
            <a:r>
              <a:rPr sz="3000"/>
              <a:t>Conclusion</a:t>
            </a:r>
          </a:p>
        </p:txBody>
      </p:sp>
      <p:sp>
        <p:nvSpPr>
          <p:cNvPr id="47" name="Shape 47"/>
          <p:cNvSpPr>
            <a:spLocks noGrp="1"/>
          </p:cNvSpPr>
          <p:nvPr>
            <p:ph type="body" idx="1"/>
          </p:nvPr>
        </p:nvSpPr>
        <p:spPr>
          <a:xfrm>
            <a:off x="457200" y="1200150"/>
            <a:ext cx="8229600" cy="3725699"/>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marL="555171" lvl="0" indent="-440871">
              <a:buClr>
                <a:srgbClr val="000000"/>
              </a:buClr>
              <a:buSzPct val="100000"/>
              <a:buFont typeface="Arial"/>
              <a:buChar char="●"/>
              <a:defRPr sz="1800"/>
            </a:pPr>
            <a:r>
              <a:t>This project is about user being able to do interactive video conferencing and being able to broadcast it to the public. </a:t>
            </a:r>
          </a:p>
          <a:p>
            <a:pPr marL="555171" lvl="0" indent="-440871">
              <a:buClr>
                <a:srgbClr val="000000"/>
              </a:buClr>
              <a:buSzPct val="100000"/>
              <a:buFont typeface="Arial"/>
              <a:buChar char="●"/>
              <a:defRPr sz="1800"/>
            </a:pPr>
            <a:r>
              <a:t>The recordings will be available of the session.So, that the users can view it again later.</a:t>
            </a:r>
          </a:p>
          <a:p>
            <a:pPr marL="555171" lvl="0" indent="-440871">
              <a:buClr>
                <a:srgbClr val="000000"/>
              </a:buClr>
              <a:buSzPct val="100000"/>
              <a:buFont typeface="Arial"/>
              <a:buChar char="●"/>
              <a:defRPr sz="1800"/>
            </a:pPr>
            <a:r>
              <a:t>Only the signed-in users will have the authority to broadcast videos and can attend the on-going events but any users can view the recorded videos.</a:t>
            </a:r>
          </a:p>
          <a:p>
            <a:pPr marL="555171" lvl="0" indent="-440871">
              <a:buClr>
                <a:srgbClr val="000000"/>
              </a:buClr>
              <a:buSzPct val="100000"/>
              <a:buFont typeface="Arial"/>
              <a:buChar char="●"/>
              <a:defRPr sz="1800"/>
            </a:pPr>
            <a:r>
              <a:t>The video conferencing would be achieved using webRTC and the web app hosted on ASU MobiCloud environment. </a:t>
            </a:r>
          </a:p>
          <a:p>
            <a:pPr marL="555171" lvl="0" indent="-440871">
              <a:buClr>
                <a:srgbClr val="000000"/>
              </a:buClr>
              <a:buSzPct val="100000"/>
              <a:buFont typeface="Arial"/>
              <a:buChar char="●"/>
              <a:defRPr sz="1800"/>
            </a:pPr>
            <a:r>
              <a:t>The project would be simpler in complexity than Google Hangouts but the main advantage of this project is that it would be plugin free. WebRTC is built right into the browser natively. </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hape 24"/>
          <p:cNvSpPr>
            <a:spLocks noGrp="1"/>
          </p:cNvSpPr>
          <p:nvPr>
            <p:ph type="title"/>
          </p:nvPr>
        </p:nvSpPr>
        <p:spPr>
          <a:xfrm>
            <a:off x="457200" y="205978"/>
            <a:ext cx="8229600" cy="8574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lgn="ctr">
              <a:defRPr sz="3000"/>
            </a:lvl1pPr>
          </a:lstStyle>
          <a:p>
            <a:pPr lvl="0">
              <a:defRPr sz="1800"/>
            </a:pPr>
            <a:r>
              <a:rPr sz="3000"/>
              <a:t>Group Project Description</a:t>
            </a:r>
          </a:p>
        </p:txBody>
      </p:sp>
      <p:sp>
        <p:nvSpPr>
          <p:cNvPr id="25" name="Shape 25"/>
          <p:cNvSpPr>
            <a:spLocks noGrp="1"/>
          </p:cNvSpPr>
          <p:nvPr>
            <p:ph type="body" idx="1"/>
          </p:nvPr>
        </p:nvSpPr>
        <p:spPr>
          <a:xfrm>
            <a:off x="457200" y="1200150"/>
            <a:ext cx="8229600" cy="3725699"/>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defTabSz="832104">
              <a:defRPr sz="1800"/>
            </a:pPr>
            <a:endParaRPr sz="1638"/>
          </a:p>
          <a:p>
            <a:pPr lvl="0" defTabSz="832104">
              <a:defRPr sz="1800"/>
            </a:pPr>
            <a:r>
              <a:rPr sz="1820"/>
              <a:t>1) Survey            				</a:t>
            </a:r>
          </a:p>
          <a:p>
            <a:pPr lvl="0" defTabSz="832104">
              <a:defRPr sz="1800"/>
            </a:pPr>
            <a:r>
              <a:rPr sz="1820"/>
              <a:t>2) Environment Setup</a:t>
            </a:r>
          </a:p>
          <a:p>
            <a:pPr lvl="0" defTabSz="832104">
              <a:defRPr sz="1800"/>
            </a:pPr>
            <a:r>
              <a:rPr sz="1820"/>
              <a:t>3) Requirement Analysis		             </a:t>
            </a:r>
          </a:p>
          <a:p>
            <a:pPr lvl="0" defTabSz="832104">
              <a:defRPr sz="1800"/>
            </a:pPr>
            <a:r>
              <a:rPr sz="1820"/>
              <a:t>4) System Design</a:t>
            </a:r>
          </a:p>
          <a:p>
            <a:pPr lvl="0" defTabSz="832104">
              <a:defRPr sz="1800"/>
            </a:pPr>
            <a:r>
              <a:rPr sz="1820"/>
              <a:t>5) Implementation			</a:t>
            </a:r>
          </a:p>
          <a:p>
            <a:pPr lvl="0" defTabSz="832104">
              <a:defRPr sz="1800"/>
            </a:pPr>
            <a:r>
              <a:rPr sz="1820"/>
              <a:t>	5.1) Responsive Web application.</a:t>
            </a:r>
          </a:p>
          <a:p>
            <a:pPr lvl="0" defTabSz="832104">
              <a:lnSpc>
                <a:spcPct val="115000"/>
              </a:lnSpc>
              <a:defRPr sz="1800"/>
            </a:pPr>
            <a:r>
              <a:rPr sz="1820"/>
              <a:t>	5.2) Setting up user management on the website</a:t>
            </a:r>
          </a:p>
          <a:p>
            <a:pPr lvl="0" defTabSz="832104">
              <a:defRPr sz="1800"/>
            </a:pPr>
            <a:r>
              <a:rPr sz="1820"/>
              <a:t>	5.3) Setting up signalling server</a:t>
            </a:r>
          </a:p>
          <a:p>
            <a:pPr lvl="0" defTabSz="832104">
              <a:defRPr sz="1800"/>
            </a:pPr>
            <a:r>
              <a:rPr sz="1820"/>
              <a:t>	5.4) Setting up TURN sever</a:t>
            </a:r>
          </a:p>
          <a:p>
            <a:pPr lvl="0" defTabSz="832104">
              <a:defRPr sz="1800"/>
            </a:pPr>
            <a:r>
              <a:rPr sz="1820"/>
              <a:t>6) Testing and Re-engineering</a:t>
            </a:r>
          </a:p>
          <a:p>
            <a:pPr lvl="0" defTabSz="832104">
              <a:lnSpc>
                <a:spcPct val="115000"/>
              </a:lnSpc>
              <a:defRPr sz="1800"/>
            </a:pPr>
            <a:endParaRPr sz="1638"/>
          </a:p>
          <a:p>
            <a:pPr lvl="0" defTabSz="832104">
              <a:defRPr sz="1800"/>
            </a:pPr>
            <a:r>
              <a:rPr sz="1638"/>
              <a:t> </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a:spLocks noGrp="1"/>
          </p:cNvSpPr>
          <p:nvPr>
            <p:ph type="title"/>
          </p:nvPr>
        </p:nvSpPr>
        <p:spPr>
          <a:xfrm>
            <a:off x="457200" y="205978"/>
            <a:ext cx="8229600" cy="8574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lgn="ctr">
              <a:defRPr sz="3000"/>
            </a:lvl1pPr>
          </a:lstStyle>
          <a:p>
            <a:pPr lvl="0">
              <a:defRPr sz="1800"/>
            </a:pPr>
            <a:r>
              <a:rPr sz="3000"/>
              <a:t>Project Description (cont.)</a:t>
            </a:r>
          </a:p>
        </p:txBody>
      </p:sp>
      <p:sp>
        <p:nvSpPr>
          <p:cNvPr id="28" name="Shape 28"/>
          <p:cNvSpPr>
            <a:spLocks noGrp="1"/>
          </p:cNvSpPr>
          <p:nvPr>
            <p:ph type="body" idx="1"/>
          </p:nvPr>
        </p:nvSpPr>
        <p:spPr>
          <a:xfrm>
            <a:off x="457200" y="1200150"/>
            <a:ext cx="8229600" cy="3725699"/>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pPr>
            <a:endParaRPr dirty="0"/>
          </a:p>
          <a:p>
            <a:pPr lvl="0">
              <a:defRPr sz="1800"/>
            </a:pPr>
            <a:r>
              <a:rPr dirty="0"/>
              <a:t>Task            	</a:t>
            </a:r>
            <a:r>
              <a:rPr dirty="0" err="1" smtClean="0"/>
              <a:t>Aman</a:t>
            </a:r>
            <a:r>
              <a:rPr dirty="0" smtClean="0"/>
              <a:t> </a:t>
            </a:r>
            <a:r>
              <a:rPr dirty="0"/>
              <a:t>		</a:t>
            </a:r>
            <a:r>
              <a:rPr dirty="0" smtClean="0"/>
              <a:t>Krishnan</a:t>
            </a:r>
            <a:r>
              <a:rPr dirty="0"/>
              <a:t>		Shiva</a:t>
            </a:r>
          </a:p>
          <a:p>
            <a:pPr lvl="0">
              <a:defRPr sz="1800"/>
            </a:pPr>
            <a:r>
              <a:rPr dirty="0"/>
              <a:t>Task-1		</a:t>
            </a:r>
            <a:r>
              <a:rPr dirty="0" smtClean="0"/>
              <a:t>30%</a:t>
            </a:r>
            <a:r>
              <a:rPr dirty="0"/>
              <a:t>		    </a:t>
            </a:r>
            <a:r>
              <a:rPr dirty="0" smtClean="0"/>
              <a:t>30</a:t>
            </a:r>
            <a:r>
              <a:rPr dirty="0"/>
              <a:t>%		  40%</a:t>
            </a:r>
          </a:p>
          <a:p>
            <a:pPr lvl="0">
              <a:defRPr sz="1800"/>
            </a:pPr>
            <a:r>
              <a:rPr dirty="0"/>
              <a:t>Task-2		</a:t>
            </a:r>
            <a:r>
              <a:rPr dirty="0" smtClean="0"/>
              <a:t>33</a:t>
            </a:r>
            <a:r>
              <a:rPr dirty="0"/>
              <a:t>%		    33%		  33%</a:t>
            </a:r>
          </a:p>
          <a:p>
            <a:pPr lvl="0">
              <a:defRPr sz="1800"/>
            </a:pPr>
            <a:r>
              <a:rPr dirty="0"/>
              <a:t>Task-3		</a:t>
            </a:r>
            <a:r>
              <a:rPr dirty="0" smtClean="0"/>
              <a:t>33</a:t>
            </a:r>
            <a:r>
              <a:rPr dirty="0"/>
              <a:t>%               	    33%           	  33%</a:t>
            </a:r>
          </a:p>
          <a:p>
            <a:pPr lvl="0">
              <a:defRPr sz="1800"/>
            </a:pPr>
            <a:r>
              <a:rPr dirty="0"/>
              <a:t>Task-4 		</a:t>
            </a:r>
            <a:r>
              <a:rPr dirty="0" smtClean="0"/>
              <a:t>40%</a:t>
            </a:r>
            <a:r>
              <a:rPr dirty="0"/>
              <a:t>		    30%		  30%</a:t>
            </a:r>
          </a:p>
          <a:p>
            <a:pPr lvl="0">
              <a:defRPr sz="1800"/>
            </a:pPr>
            <a:r>
              <a:rPr dirty="0"/>
              <a:t>Task-5 		</a:t>
            </a:r>
            <a:r>
              <a:rPr dirty="0" smtClean="0"/>
              <a:t>33</a:t>
            </a:r>
            <a:r>
              <a:rPr dirty="0"/>
              <a:t>%	</a:t>
            </a:r>
            <a:r>
              <a:rPr dirty="0" smtClean="0"/>
              <a:t>      </a:t>
            </a:r>
            <a:r>
              <a:rPr dirty="0"/>
              <a:t>	    33</a:t>
            </a:r>
            <a:r>
              <a:rPr dirty="0" smtClean="0"/>
              <a:t>%</a:t>
            </a:r>
            <a:r>
              <a:rPr dirty="0"/>
              <a:t>		  33%</a:t>
            </a:r>
          </a:p>
          <a:p>
            <a:pPr lvl="0">
              <a:defRPr sz="1800"/>
            </a:pPr>
            <a:r>
              <a:rPr dirty="0"/>
              <a:t>Task-6	</a:t>
            </a:r>
            <a:r>
              <a:rPr lang="en-US" dirty="0" smtClean="0"/>
              <a:t>              </a:t>
            </a:r>
            <a:r>
              <a:rPr dirty="0" smtClean="0"/>
              <a:t>30</a:t>
            </a:r>
            <a:r>
              <a:rPr dirty="0"/>
              <a:t>%		</a:t>
            </a:r>
            <a:r>
              <a:rPr dirty="0" smtClean="0"/>
              <a:t>    </a:t>
            </a:r>
            <a:r>
              <a:rPr dirty="0"/>
              <a:t>40%	</a:t>
            </a:r>
            <a:r>
              <a:rPr lang="en-US" dirty="0" smtClean="0"/>
              <a:t>       </a:t>
            </a:r>
            <a:r>
              <a:rPr dirty="0" smtClean="0"/>
              <a:t>         </a:t>
            </a:r>
            <a:r>
              <a:rPr dirty="0"/>
              <a:t>30%</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a:spLocks noGrp="1"/>
          </p:cNvSpPr>
          <p:nvPr>
            <p:ph type="title"/>
          </p:nvPr>
        </p:nvSpPr>
        <p:spPr>
          <a:xfrm>
            <a:off x="457200" y="205978"/>
            <a:ext cx="8229600" cy="8574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lgn="ctr">
              <a:defRPr sz="3000"/>
            </a:lvl1pPr>
          </a:lstStyle>
          <a:p>
            <a:pPr lvl="0">
              <a:defRPr sz="1800"/>
            </a:pPr>
            <a:r>
              <a:rPr sz="3000"/>
              <a:t>Technical Details</a:t>
            </a:r>
          </a:p>
        </p:txBody>
      </p:sp>
      <p:sp>
        <p:nvSpPr>
          <p:cNvPr id="31" name="Shape 31"/>
          <p:cNvSpPr>
            <a:spLocks noGrp="1"/>
          </p:cNvSpPr>
          <p:nvPr>
            <p:ph type="body" idx="1"/>
          </p:nvPr>
        </p:nvSpPr>
        <p:spPr>
          <a:xfrm>
            <a:off x="457200" y="1200150"/>
            <a:ext cx="8229600" cy="3725699"/>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pPr>
            <a:r>
              <a:t>Softwares and Languages:</a:t>
            </a:r>
          </a:p>
          <a:p>
            <a:pPr marL="457200" lvl="0" indent="-317500">
              <a:lnSpc>
                <a:spcPct val="115000"/>
              </a:lnSpc>
              <a:buClr>
                <a:srgbClr val="000000"/>
              </a:buClr>
              <a:buSzPct val="100000"/>
              <a:buFont typeface="Arial"/>
              <a:buChar char="●"/>
              <a:defRPr sz="1800"/>
            </a:pPr>
            <a:r>
              <a:rPr sz="1400"/>
              <a:t>webRTC API</a:t>
            </a:r>
          </a:p>
          <a:p>
            <a:pPr marL="457200" lvl="0" indent="-317500">
              <a:lnSpc>
                <a:spcPct val="115000"/>
              </a:lnSpc>
              <a:buClr>
                <a:srgbClr val="000000"/>
              </a:buClr>
              <a:buSzPct val="100000"/>
              <a:buFont typeface="Arial"/>
              <a:buChar char="●"/>
              <a:defRPr sz="1800"/>
            </a:pPr>
            <a:r>
              <a:rPr sz="1400"/>
              <a:t>HTML5/CSS3</a:t>
            </a:r>
          </a:p>
          <a:p>
            <a:pPr marL="457200" lvl="0" indent="-317500">
              <a:lnSpc>
                <a:spcPct val="115000"/>
              </a:lnSpc>
              <a:buClr>
                <a:srgbClr val="000000"/>
              </a:buClr>
              <a:buSzPct val="100000"/>
              <a:buFont typeface="Arial"/>
              <a:buChar char="●"/>
              <a:defRPr sz="1800"/>
            </a:pPr>
            <a:r>
              <a:rPr sz="1400"/>
              <a:t>Twitter Bootstrap</a:t>
            </a:r>
          </a:p>
          <a:p>
            <a:pPr marL="457200" lvl="0" indent="-317500">
              <a:lnSpc>
                <a:spcPct val="115000"/>
              </a:lnSpc>
              <a:buClr>
                <a:srgbClr val="000000"/>
              </a:buClr>
              <a:buSzPct val="100000"/>
              <a:buFont typeface="Arial"/>
              <a:buChar char="●"/>
              <a:defRPr sz="1800"/>
            </a:pPr>
            <a:r>
              <a:rPr sz="1400"/>
              <a:t>JavaScript</a:t>
            </a:r>
          </a:p>
          <a:p>
            <a:pPr marL="457200" lvl="0" indent="-317500">
              <a:lnSpc>
                <a:spcPct val="115000"/>
              </a:lnSpc>
              <a:buClr>
                <a:srgbClr val="000000"/>
              </a:buClr>
              <a:buSzPct val="100000"/>
              <a:buFont typeface="Arial"/>
              <a:buChar char="●"/>
              <a:defRPr sz="1800"/>
            </a:pPr>
            <a:r>
              <a:rPr sz="1400"/>
              <a:t>PHP</a:t>
            </a:r>
          </a:p>
          <a:p>
            <a:pPr marL="457200" lvl="0" indent="-317500">
              <a:lnSpc>
                <a:spcPct val="115000"/>
              </a:lnSpc>
              <a:buClr>
                <a:srgbClr val="000000"/>
              </a:buClr>
              <a:buSzPct val="100000"/>
              <a:buFont typeface="Arial"/>
              <a:buChar char="●"/>
              <a:defRPr sz="1800"/>
            </a:pPr>
            <a:r>
              <a:rPr sz="1400"/>
              <a:t>Node.js / node packages express.js. socket.io</a:t>
            </a:r>
          </a:p>
          <a:p>
            <a:pPr marL="457200" lvl="0" indent="-317500">
              <a:lnSpc>
                <a:spcPct val="115000"/>
              </a:lnSpc>
              <a:buClr>
                <a:srgbClr val="000000"/>
              </a:buClr>
              <a:buSzPct val="100000"/>
              <a:buFont typeface="Arial"/>
              <a:buChar char="●"/>
              <a:defRPr sz="1800"/>
            </a:pPr>
            <a:r>
              <a:rPr sz="1400"/>
              <a:t>MySQL database</a:t>
            </a:r>
          </a:p>
          <a:p>
            <a:pPr marL="457200" lvl="0" indent="-317500">
              <a:lnSpc>
                <a:spcPct val="115000"/>
              </a:lnSpc>
              <a:buClr>
                <a:srgbClr val="000000"/>
              </a:buClr>
              <a:buSzPct val="100000"/>
              <a:buFont typeface="Arial"/>
              <a:buChar char="●"/>
              <a:defRPr sz="1800"/>
            </a:pPr>
            <a:r>
              <a:rPr sz="1400"/>
              <a:t>Chrome with ripple emulator extension</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p:nvPr>
        </p:nvSpPr>
        <p:spPr>
          <a:xfrm>
            <a:off x="457200" y="205978"/>
            <a:ext cx="8229600" cy="8574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lgn="ctr">
              <a:defRPr sz="3000"/>
            </a:lvl1pPr>
          </a:lstStyle>
          <a:p>
            <a:pPr lvl="0">
              <a:defRPr sz="1800"/>
            </a:pPr>
            <a:r>
              <a:rPr sz="3000" dirty="0"/>
              <a:t>Technical Details</a:t>
            </a:r>
          </a:p>
        </p:txBody>
      </p:sp>
      <p:sp>
        <p:nvSpPr>
          <p:cNvPr id="34" name="Shape 34"/>
          <p:cNvSpPr>
            <a:spLocks noGrp="1"/>
          </p:cNvSpPr>
          <p:nvPr>
            <p:ph type="body" idx="1"/>
          </p:nvPr>
        </p:nvSpPr>
        <p:spPr>
          <a:xfrm>
            <a:off x="457200" y="1156100"/>
            <a:ext cx="8229600" cy="3725699"/>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marL="555171" lvl="0" indent="-440871">
              <a:buClr>
                <a:srgbClr val="000000"/>
              </a:buClr>
              <a:buSzPct val="100000"/>
              <a:buFont typeface="Arial"/>
              <a:buChar char="●"/>
              <a:defRPr sz="1800"/>
            </a:pPr>
            <a:r>
              <a:t>Star Topology</a:t>
            </a:r>
          </a:p>
          <a:p>
            <a:pPr lvl="0" indent="457200">
              <a:defRPr sz="1800"/>
            </a:pPr>
            <a:r>
              <a:t>Reduces the bandwidth overload since the broadcaster sends</a:t>
            </a:r>
          </a:p>
          <a:p>
            <a:pPr lvl="0" indent="457200">
              <a:defRPr sz="1800"/>
            </a:pPr>
            <a:r>
              <a:t>the video signal to other nodes but not every node </a:t>
            </a:r>
          </a:p>
          <a:p>
            <a:pPr lvl="0" indent="457200">
              <a:defRPr sz="1800"/>
            </a:pPr>
            <a:r>
              <a:t>is connected to each other.</a:t>
            </a:r>
          </a:p>
          <a:p>
            <a:pPr lvl="0" indent="457200">
              <a:defRPr sz="1800"/>
            </a:pPr>
            <a:endParaRPr/>
          </a:p>
          <a:p>
            <a:pPr lvl="0" indent="457200">
              <a:defRPr sz="1800"/>
            </a:pPr>
            <a:r>
              <a:t>This is in contrast to mesh topology where every </a:t>
            </a:r>
          </a:p>
          <a:p>
            <a:pPr lvl="0" indent="457200">
              <a:defRPr sz="1800"/>
            </a:pPr>
            <a:r>
              <a:t>node is connected to each other which causes an exponential strain on </a:t>
            </a:r>
          </a:p>
          <a:p>
            <a:pPr lvl="0" indent="457200">
              <a:defRPr sz="1800"/>
            </a:pPr>
            <a:r>
              <a:t>the network bandwidth.</a:t>
            </a:r>
          </a:p>
        </p:txBody>
      </p:sp>
      <p:pic>
        <p:nvPicPr>
          <p:cNvPr id="35" name="image00.png"/>
          <p:cNvPicPr/>
          <p:nvPr/>
        </p:nvPicPr>
        <p:blipFill>
          <a:blip r:embed="rId2">
            <a:extLst/>
          </a:blip>
          <a:stretch>
            <a:fillRect/>
          </a:stretch>
        </p:blipFill>
        <p:spPr>
          <a:xfrm>
            <a:off x="5613525" y="1980900"/>
            <a:ext cx="1657351" cy="1600201"/>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xfrm>
            <a:off x="457200" y="205978"/>
            <a:ext cx="8229600" cy="8574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lgn="ctr">
              <a:defRPr sz="3000"/>
            </a:lvl1pPr>
          </a:lstStyle>
          <a:p>
            <a:pPr lvl="0">
              <a:defRPr sz="1800"/>
            </a:pPr>
            <a:r>
              <a:rPr sz="3000"/>
              <a:t>Technical Details</a:t>
            </a:r>
          </a:p>
        </p:txBody>
      </p:sp>
      <p:sp>
        <p:nvSpPr>
          <p:cNvPr id="38" name="Shape 38"/>
          <p:cNvSpPr>
            <a:spLocks noGrp="1"/>
          </p:cNvSpPr>
          <p:nvPr>
            <p:ph type="body" idx="1"/>
          </p:nvPr>
        </p:nvSpPr>
        <p:spPr>
          <a:xfrm>
            <a:off x="457200" y="1200150"/>
            <a:ext cx="8229600" cy="3725699"/>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pPr>
            <a:r>
              <a:t>Expected Outcome:</a:t>
            </a:r>
          </a:p>
          <a:p>
            <a:pPr lvl="0">
              <a:defRPr sz="1800"/>
            </a:pPr>
            <a:endParaRPr/>
          </a:p>
          <a:p>
            <a:pPr marL="914400" lvl="1" indent="-317500">
              <a:lnSpc>
                <a:spcPct val="115000"/>
              </a:lnSpc>
              <a:buClr>
                <a:srgbClr val="000000"/>
              </a:buClr>
              <a:buSzPct val="100000"/>
              <a:buAutoNum type="alphaLcPeriod"/>
              <a:defRPr sz="1800"/>
            </a:pPr>
            <a:r>
              <a:rPr sz="1400"/>
              <a:t>A customized web site for users to sign in (can sign in through facebook or google plus)</a:t>
            </a:r>
          </a:p>
          <a:p>
            <a:pPr marL="914400" lvl="1" indent="-317500">
              <a:lnSpc>
                <a:spcPct val="115000"/>
              </a:lnSpc>
              <a:buClr>
                <a:srgbClr val="000000"/>
              </a:buClr>
              <a:buSzPct val="100000"/>
              <a:buAutoNum type="alphaLcPeriod"/>
              <a:defRPr sz="1800"/>
            </a:pPr>
            <a:r>
              <a:rPr sz="1400"/>
              <a:t>The users after signing in should be able to watch any video being broadcasted as well as broadcast the videos</a:t>
            </a:r>
          </a:p>
          <a:p>
            <a:pPr marL="914400" lvl="1" indent="-317500">
              <a:lnSpc>
                <a:spcPct val="115000"/>
              </a:lnSpc>
              <a:buClr>
                <a:srgbClr val="000000"/>
              </a:buClr>
              <a:buSzPct val="100000"/>
              <a:buAutoNum type="alphaLcPeriod"/>
              <a:defRPr sz="1800"/>
            </a:pPr>
            <a:r>
              <a:rPr sz="1400"/>
              <a:t>The users before signing in has the privilege of watching pre recorded videos.</a:t>
            </a:r>
          </a:p>
          <a:p>
            <a:pPr marL="914400" lvl="1" indent="-317500">
              <a:lnSpc>
                <a:spcPct val="115000"/>
              </a:lnSpc>
              <a:buClr>
                <a:srgbClr val="000000"/>
              </a:buClr>
              <a:buSzPct val="100000"/>
              <a:buAutoNum type="alphaLcPeriod"/>
              <a:defRPr sz="1800"/>
            </a:pPr>
            <a:r>
              <a:rPr sz="1400"/>
              <a:t>The chatroom can be interactive where the user can chat or raise a question and the broadcaster can respond to the user.</a:t>
            </a:r>
          </a:p>
          <a:p>
            <a:pPr marL="914400" lvl="1" indent="-317500">
              <a:lnSpc>
                <a:spcPct val="115000"/>
              </a:lnSpc>
              <a:buClr>
                <a:srgbClr val="000000"/>
              </a:buClr>
              <a:buSzPct val="100000"/>
              <a:buAutoNum type="alphaLcPeriod"/>
              <a:defRPr sz="1800"/>
            </a:pPr>
            <a:r>
              <a:rPr sz="1400"/>
              <a:t>The signed in user has the option of sending out invites to his/her friends from either facebook or google plus.</a:t>
            </a:r>
          </a:p>
          <a:p>
            <a:pPr marL="914400" lvl="1" indent="-317500">
              <a:lnSpc>
                <a:spcPct val="115000"/>
              </a:lnSpc>
              <a:buClr>
                <a:srgbClr val="000000"/>
              </a:buClr>
              <a:buSzPct val="100000"/>
              <a:buAutoNum type="alphaLcPeriod"/>
              <a:defRPr sz="1800"/>
            </a:pPr>
            <a:r>
              <a:rPr sz="1400"/>
              <a:t>The signed in user will have his/her own dashboard and profile page where the interests of the user will be listed and they would get notifications depending on those interests.</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smtClean="0"/>
              <a:t>Tasks Completed</a:t>
            </a:r>
            <a:endParaRPr lang="en-US" sz="2800" dirty="0"/>
          </a:p>
        </p:txBody>
      </p:sp>
      <p:sp>
        <p:nvSpPr>
          <p:cNvPr id="3" name="Text Placeholder 2"/>
          <p:cNvSpPr>
            <a:spLocks noGrp="1"/>
          </p:cNvSpPr>
          <p:nvPr>
            <p:ph type="body" idx="1"/>
          </p:nvPr>
        </p:nvSpPr>
        <p:spPr/>
        <p:txBody>
          <a:bodyPr/>
          <a:lstStyle/>
          <a:p>
            <a:pPr marL="285750" indent="-285750">
              <a:buFont typeface="Arial" pitchFamily="34" charset="0"/>
              <a:buChar char="•"/>
            </a:pPr>
            <a:r>
              <a:rPr lang="en-US" dirty="0" smtClean="0"/>
              <a:t>Home Screen where the user is able to watch pre recorded videos and is given an option to login to the web application where he can join any chat room.</a:t>
            </a:r>
          </a:p>
          <a:p>
            <a:pPr marL="285750" indent="-285750">
              <a:buFont typeface="Arial" pitchFamily="34" charset="0"/>
              <a:buChar char="•"/>
            </a:pPr>
            <a:r>
              <a:rPr lang="en-US" dirty="0" smtClean="0"/>
              <a:t>Sign up screen where user is able to login or register to our web application.</a:t>
            </a:r>
          </a:p>
          <a:p>
            <a:pPr marL="285750" indent="-285750">
              <a:buFont typeface="Arial" pitchFamily="34" charset="0"/>
              <a:buChar char="•"/>
            </a:pPr>
            <a:r>
              <a:rPr lang="en-US" dirty="0" err="1" smtClean="0"/>
              <a:t>webRTC</a:t>
            </a:r>
            <a:r>
              <a:rPr lang="en-US" dirty="0" smtClean="0"/>
              <a:t> video conferencing where the initiator would be able to see all the participants. </a:t>
            </a:r>
          </a:p>
          <a:p>
            <a:pPr marL="285750" indent="-285750" rtl="0" fontAlgn="base">
              <a:buFont typeface="Arial" pitchFamily="34" charset="0"/>
              <a:buChar char="•"/>
            </a:pPr>
            <a:r>
              <a:rPr lang="en-US" dirty="0"/>
              <a:t>Disable Audio/Disable Video button works by setting the audio stream/video stream to false. Disable video won’t switch off the webcam. </a:t>
            </a:r>
          </a:p>
          <a:p>
            <a:pPr marL="285750" indent="-285750" rtl="0" fontAlgn="base">
              <a:buFont typeface="Arial" pitchFamily="34" charset="0"/>
              <a:buChar char="•"/>
            </a:pPr>
            <a:r>
              <a:rPr lang="en-US" dirty="0"/>
              <a:t>Snapshot will capture the current frame in the person’s video tag and give the user an option to download the image. </a:t>
            </a:r>
          </a:p>
          <a:p>
            <a:pPr marL="285750" indent="-285750">
              <a:buFont typeface="Arial" pitchFamily="34" charset="0"/>
              <a:buChar char="•"/>
            </a:pPr>
            <a:r>
              <a:rPr lang="en-US" dirty="0" smtClean="0"/>
              <a:t>Record </a:t>
            </a:r>
            <a:r>
              <a:rPr lang="en-US" dirty="0"/>
              <a:t>video button provided records audio and video simultaneously but separately. As </a:t>
            </a:r>
            <a:r>
              <a:rPr lang="en-US" dirty="0" err="1"/>
              <a:t>MediaStreamRecorder</a:t>
            </a:r>
            <a:r>
              <a:rPr lang="en-US" dirty="0"/>
              <a:t> API has not been implemented in chrome natively we are using RecordRTC.js  which is free open source implementation based on w3c </a:t>
            </a:r>
            <a:r>
              <a:rPr lang="en-US" dirty="0" err="1"/>
              <a:t>MediaRecorder</a:t>
            </a:r>
            <a:r>
              <a:rPr lang="en-US" dirty="0"/>
              <a:t> API (which is still in draft). </a:t>
            </a:r>
            <a:endParaRPr lang="en-US" dirty="0" smtClean="0"/>
          </a:p>
          <a:p>
            <a:endParaRPr lang="en-US" dirty="0"/>
          </a:p>
        </p:txBody>
      </p:sp>
    </p:spTree>
    <p:extLst>
      <p:ext uri="{BB962C8B-B14F-4D97-AF65-F5344CB8AC3E}">
        <p14:creationId xmlns:p14="http://schemas.microsoft.com/office/powerpoint/2010/main" val="2948049228"/>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000" dirty="0"/>
              <a:t>Tasks </a:t>
            </a:r>
            <a:r>
              <a:rPr lang="en-US" sz="3000" dirty="0" smtClean="0"/>
              <a:t>to be Completed</a:t>
            </a:r>
            <a:endParaRPr lang="en-US" sz="3000" dirty="0"/>
          </a:p>
        </p:txBody>
      </p:sp>
      <p:sp>
        <p:nvSpPr>
          <p:cNvPr id="3" name="Text Placeholder 2"/>
          <p:cNvSpPr>
            <a:spLocks noGrp="1"/>
          </p:cNvSpPr>
          <p:nvPr>
            <p:ph type="body" idx="1"/>
          </p:nvPr>
        </p:nvSpPr>
        <p:spPr/>
        <p:txBody>
          <a:bodyPr/>
          <a:lstStyle/>
          <a:p>
            <a:pPr marL="285750" indent="-285750" algn="just">
              <a:buFont typeface="Arial" pitchFamily="34" charset="0"/>
              <a:buChar char="•"/>
            </a:pPr>
            <a:r>
              <a:rPr lang="en-US" dirty="0"/>
              <a:t>Dashboard home page: This page would enable the user to create an event by providing a description of the video and the time/date the event would start. Along with this the user would be given the provision to view pre-recorded videos, and make changes to his profile settings such as email, first name last name etc</a:t>
            </a:r>
            <a:r>
              <a:rPr lang="en-US" dirty="0" smtClean="0"/>
              <a:t>.</a:t>
            </a:r>
          </a:p>
          <a:p>
            <a:pPr marL="285750" indent="-285750" algn="just" rtl="0" fontAlgn="base">
              <a:buFont typeface="Arial" pitchFamily="34" charset="0"/>
              <a:buChar char="•"/>
            </a:pPr>
            <a:r>
              <a:rPr lang="en-US" dirty="0"/>
              <a:t>The video tag’s need to be styled. Every participant should see the initiator in a big window whereas themselves in small window much like </a:t>
            </a:r>
            <a:r>
              <a:rPr lang="en-US" dirty="0" err="1"/>
              <a:t>skype</a:t>
            </a:r>
            <a:r>
              <a:rPr lang="en-US" dirty="0"/>
              <a:t>. As for the initiator, he should see every participant in an equally big window and himself in a small window. </a:t>
            </a:r>
          </a:p>
          <a:p>
            <a:pPr marL="285750" indent="-285750" algn="just" rtl="0" fontAlgn="base">
              <a:buFont typeface="Arial" pitchFamily="34" charset="0"/>
              <a:buChar char="•"/>
            </a:pPr>
            <a:r>
              <a:rPr lang="en-US" dirty="0"/>
              <a:t>The pre-recorded will have a poster image from the videos frames instead of common poster image for all the videos.</a:t>
            </a:r>
          </a:p>
          <a:p>
            <a:pPr marL="285750" indent="-285750" algn="just" rtl="0" fontAlgn="base">
              <a:buFont typeface="Arial" pitchFamily="34" charset="0"/>
              <a:buChar char="•"/>
            </a:pPr>
            <a:r>
              <a:rPr lang="en-US" dirty="0"/>
              <a:t>Since the app is in progress, we could give the user the provision to login through </a:t>
            </a:r>
            <a:r>
              <a:rPr lang="en-US" dirty="0" err="1"/>
              <a:t>facebook</a:t>
            </a:r>
            <a:r>
              <a:rPr lang="en-US" dirty="0"/>
              <a:t> or </a:t>
            </a:r>
            <a:r>
              <a:rPr lang="en-US" dirty="0" err="1"/>
              <a:t>google</a:t>
            </a:r>
            <a:r>
              <a:rPr lang="en-US" dirty="0"/>
              <a:t>.</a:t>
            </a:r>
          </a:p>
          <a:p>
            <a:pPr marL="285750" indent="-285750" algn="just" rtl="0" fontAlgn="base">
              <a:buFont typeface="Arial" pitchFamily="34" charset="0"/>
              <a:buChar char="•"/>
            </a:pPr>
            <a:r>
              <a:rPr lang="en-US" dirty="0"/>
              <a:t>Record video button provided records audio and video simultaneously but separately. As </a:t>
            </a:r>
            <a:r>
              <a:rPr lang="en-US" dirty="0" err="1"/>
              <a:t>MediaRecorder</a:t>
            </a:r>
            <a:r>
              <a:rPr lang="en-US" dirty="0"/>
              <a:t> API has not been implemented in chrome natively we are using </a:t>
            </a:r>
            <a:r>
              <a:rPr lang="en-US" dirty="0" err="1" smtClean="0"/>
              <a:t>RecordRTC</a:t>
            </a:r>
            <a:r>
              <a:rPr lang="en-US" dirty="0"/>
              <a:t>.</a:t>
            </a:r>
            <a:endParaRPr lang="en-US" dirty="0"/>
          </a:p>
          <a:p>
            <a:endParaRPr lang="en-US" dirty="0"/>
          </a:p>
        </p:txBody>
      </p:sp>
    </p:spTree>
    <p:extLst>
      <p:ext uri="{BB962C8B-B14F-4D97-AF65-F5344CB8AC3E}">
        <p14:creationId xmlns:p14="http://schemas.microsoft.com/office/powerpoint/2010/main" val="1000078945"/>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hape 40"/>
          <p:cNvSpPr>
            <a:spLocks noGrp="1"/>
          </p:cNvSpPr>
          <p:nvPr>
            <p:ph type="title"/>
          </p:nvPr>
        </p:nvSpPr>
        <p:spPr>
          <a:xfrm>
            <a:off x="457200" y="205978"/>
            <a:ext cx="8229600" cy="8574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lgn="ctr">
              <a:defRPr sz="3000"/>
            </a:lvl1pPr>
          </a:lstStyle>
          <a:p>
            <a:pPr lvl="0">
              <a:defRPr sz="1800"/>
            </a:pPr>
            <a:r>
              <a:rPr sz="3000"/>
              <a:t>Risks Involved</a:t>
            </a:r>
          </a:p>
        </p:txBody>
      </p:sp>
      <p:sp>
        <p:nvSpPr>
          <p:cNvPr id="41" name="Shape 41"/>
          <p:cNvSpPr>
            <a:spLocks noGrp="1"/>
          </p:cNvSpPr>
          <p:nvPr>
            <p:ph type="body" idx="1"/>
          </p:nvPr>
        </p:nvSpPr>
        <p:spPr>
          <a:xfrm>
            <a:off x="457200" y="1200150"/>
            <a:ext cx="8229600" cy="3725699"/>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marL="457200" lvl="0" indent="-317500">
              <a:lnSpc>
                <a:spcPct val="115000"/>
              </a:lnSpc>
              <a:buClr>
                <a:srgbClr val="000000"/>
              </a:buClr>
              <a:buSzPct val="100000"/>
              <a:buFont typeface="Arial"/>
              <a:buChar char="●"/>
              <a:defRPr sz="1800"/>
            </a:pPr>
            <a:r>
              <a:rPr sz="1400"/>
              <a:t>Nodes which are behind a NAT server will find it difficult to establish the connection. To avoid this, we would configure TURN server. If lot of traffic starts going to the TURN server then that might crash (Load Balancing is out of scope of the project). It would be a third party server that we would be using, so not having much control over that. </a:t>
            </a:r>
          </a:p>
          <a:p>
            <a:pPr marL="457200" lvl="0" indent="-317500">
              <a:lnSpc>
                <a:spcPct val="115000"/>
              </a:lnSpc>
              <a:buClr>
                <a:srgbClr val="000000"/>
              </a:buClr>
              <a:buSzPct val="100000"/>
              <a:buFont typeface="Arial"/>
              <a:buChar char="●"/>
              <a:defRPr sz="1800"/>
            </a:pPr>
            <a:r>
              <a:rPr sz="1400"/>
              <a:t>WebRTC doesn’t enforce a maximum limit on the number of connections which we can establish. So as a result we cannot accurately predict the number of connections before which the system might start to hang. It totally depends on the bandwidth of the users in that session.</a:t>
            </a:r>
          </a:p>
          <a:p>
            <a:pPr marL="457200" lvl="0" indent="-317500">
              <a:lnSpc>
                <a:spcPct val="115000"/>
              </a:lnSpc>
              <a:buClr>
                <a:srgbClr val="000000"/>
              </a:buClr>
              <a:buSzPct val="100000"/>
              <a:buFont typeface="Arial"/>
              <a:buChar char="●"/>
              <a:defRPr sz="1800"/>
            </a:pPr>
            <a:r>
              <a:rPr sz="1400"/>
              <a:t>WebRTC is a new technology and as it is with any new technology it is not that widely supported as of August 2014. It is supported on Chrome </a:t>
            </a:r>
            <a:r>
              <a:rPr sz="1400">
                <a:solidFill>
                  <a:srgbClr val="252525"/>
                </a:solidFill>
              </a:rPr>
              <a:t> 23</a:t>
            </a:r>
            <a:r>
              <a:rPr sz="1400"/>
              <a:t>, Firefox </a:t>
            </a:r>
            <a:r>
              <a:rPr sz="1400">
                <a:solidFill>
                  <a:srgbClr val="252525"/>
                </a:solidFill>
              </a:rPr>
              <a:t>22 </a:t>
            </a:r>
            <a:r>
              <a:rPr sz="1400"/>
              <a:t>and Opera </a:t>
            </a:r>
            <a:r>
              <a:rPr sz="1400">
                <a:solidFill>
                  <a:srgbClr val="252525"/>
                </a:solidFill>
              </a:rPr>
              <a:t>18 </a:t>
            </a:r>
            <a:r>
              <a:rPr sz="1400"/>
              <a:t>browsers for desktop but not Safari and IE. </a:t>
            </a:r>
          </a:p>
          <a:p>
            <a:pPr marL="457200" lvl="0" indent="-317500">
              <a:lnSpc>
                <a:spcPct val="115000"/>
              </a:lnSpc>
              <a:buClr>
                <a:srgbClr val="000000"/>
              </a:buClr>
              <a:buSzPct val="100000"/>
              <a:buFont typeface="Arial"/>
              <a:buChar char="●"/>
              <a:defRPr sz="1800"/>
            </a:pPr>
            <a:r>
              <a:rPr sz="1400"/>
              <a:t>As of August 2014, it is not yet fully supported across all mobile devices. The mobile browsers  Chrome </a:t>
            </a:r>
            <a:r>
              <a:rPr sz="1400">
                <a:solidFill>
                  <a:srgbClr val="252525"/>
                </a:solidFill>
              </a:rPr>
              <a:t>28</a:t>
            </a:r>
            <a:r>
              <a:rPr sz="1400"/>
              <a:t>, Firefox </a:t>
            </a:r>
            <a:r>
              <a:rPr sz="1400">
                <a:solidFill>
                  <a:srgbClr val="252525"/>
                </a:solidFill>
              </a:rPr>
              <a:t>24 </a:t>
            </a:r>
            <a:r>
              <a:rPr sz="1400"/>
              <a:t>and Opera Mobile </a:t>
            </a:r>
            <a:r>
              <a:rPr sz="1400">
                <a:solidFill>
                  <a:srgbClr val="252525"/>
                </a:solidFill>
              </a:rPr>
              <a:t>12 </a:t>
            </a:r>
            <a:r>
              <a:rPr sz="1400"/>
              <a:t>supports webRTC for all android. There isn’t much support for other mobile platforms. </a:t>
            </a:r>
          </a:p>
          <a:p>
            <a:pPr marL="457200" lvl="0" indent="-317500">
              <a:lnSpc>
                <a:spcPct val="115000"/>
              </a:lnSpc>
              <a:buClr>
                <a:srgbClr val="000000"/>
              </a:buClr>
              <a:buSzPct val="100000"/>
              <a:buFont typeface="Arial"/>
              <a:buChar char="●"/>
              <a:defRPr sz="1800"/>
            </a:pPr>
            <a:r>
              <a:rPr sz="1400"/>
              <a:t>As of August 2014, it is not yet a complete nor stable, and as such is not yet suitable for commercial implementation.[3] </a:t>
            </a: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3A81BA"/>
      </a:accent1>
      <a:accent2>
        <a:srgbClr val="D89F39"/>
      </a:accent2>
      <a:accent3>
        <a:srgbClr val="8BAB42"/>
      </a:accent3>
      <a:accent4>
        <a:srgbClr val="57A7B5"/>
      </a:accent4>
      <a:accent5>
        <a:srgbClr val="8B81D2"/>
      </a:accent5>
      <a:accent6>
        <a:srgbClr val="963334"/>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3A81BA"/>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3A81BA"/>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3A81BA"/>
      </a:accent1>
      <a:accent2>
        <a:srgbClr val="D89F39"/>
      </a:accent2>
      <a:accent3>
        <a:srgbClr val="8BAB42"/>
      </a:accent3>
      <a:accent4>
        <a:srgbClr val="57A7B5"/>
      </a:accent4>
      <a:accent5>
        <a:srgbClr val="8B81D2"/>
      </a:accent5>
      <a:accent6>
        <a:srgbClr val="963334"/>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3A81BA"/>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3A81BA"/>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50</TotalTime>
  <Words>979</Words>
  <Application>Microsoft Office PowerPoint</Application>
  <PresentationFormat>On-screen Show (16:9)</PresentationFormat>
  <Paragraphs>87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Default</vt:lpstr>
      <vt:lpstr>WebRTC based social video broadcasting</vt:lpstr>
      <vt:lpstr>Group Project Description</vt:lpstr>
      <vt:lpstr>Project Description (cont.)</vt:lpstr>
      <vt:lpstr>Technical Details</vt:lpstr>
      <vt:lpstr>Technical Details</vt:lpstr>
      <vt:lpstr>Technical Details</vt:lpstr>
      <vt:lpstr>Tasks Completed</vt:lpstr>
      <vt:lpstr>Tasks to be Completed</vt:lpstr>
      <vt:lpstr>Risks Involved</vt:lpstr>
      <vt:lpstr>Benefits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WebRTC based social video broadcasting</dc:title>
  <cp:lastModifiedBy>Krishnan</cp:lastModifiedBy>
  <cp:revision>7</cp:revision>
  <dcterms:modified xsi:type="dcterms:W3CDTF">2014-09-23T04:59:24Z</dcterms:modified>
</cp:coreProperties>
</file>