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trictFirstAndLastChars="0" saveSubsetFonts="1" autoCompressPictures="0">
  <p:sldMasterIdLst>
    <p:sldMasterId id="2147483654" r:id="rId1"/>
  </p:sldMasterIdLst>
  <p:notesMasterIdLst>
    <p:notesMasterId r:id="rId23"/>
  </p:notesMasterIdLst>
  <p:sldIdLst>
    <p:sldId id="256" r:id="rId2"/>
    <p:sldId id="257" r:id="rId3"/>
    <p:sldId id="258" r:id="rId4"/>
    <p:sldId id="259" r:id="rId5"/>
    <p:sldId id="260" r:id="rId6"/>
    <p:sldId id="261" r:id="rId7"/>
    <p:sldId id="275" r:id="rId8"/>
    <p:sldId id="263" r:id="rId9"/>
    <p:sldId id="264" r:id="rId10"/>
    <p:sldId id="265" r:id="rId11"/>
    <p:sldId id="266" r:id="rId12"/>
    <p:sldId id="267" r:id="rId13"/>
    <p:sldId id="268" r:id="rId14"/>
    <p:sldId id="269" r:id="rId15"/>
    <p:sldId id="276" r:id="rId16"/>
    <p:sldId id="277" r:id="rId17"/>
    <p:sldId id="270" r:id="rId18"/>
    <p:sldId id="278" r:id="rId19"/>
    <p:sldId id="271" r:id="rId20"/>
    <p:sldId id="272" r:id="rId21"/>
    <p:sldId id="273" r:id="rId22"/>
  </p:sldIdLst>
  <p:sldSz cx="9144000" cy="5143500" type="screen16x9"/>
  <p:notesSz cx="6858000" cy="9144000"/>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90651C3A-4460-11DB-9652-00E08161165F}"/>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3" d="100"/>
          <a:sy n="93" d="100"/>
        </p:scale>
        <p:origin x="-726" y="-10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
        <p:cNvGrpSpPr/>
        <p:nvPr/>
      </p:nvGrpSpPr>
      <p:grpSpPr>
        <a:xfrm>
          <a:off x="0" y="0"/>
          <a:ext cx="0" cy="0"/>
          <a:chOff x="0" y="0"/>
          <a:chExt cx="0" cy="0"/>
        </a:xfrm>
      </p:grpSpPr>
      <p:sp>
        <p:nvSpPr>
          <p:cNvPr id="2" name="Shape 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3" name="Shape 3"/>
          <p:cNvSpPr txBox="1">
            <a:spLocks noGrp="1"/>
          </p:cNvSpPr>
          <p:nvPr>
            <p:ph type="body" idx="1"/>
          </p:nvPr>
        </p:nvSpPr>
        <p:spPr>
          <a:xfrm>
            <a:off x="914400" y="4343400"/>
            <a:ext cx="5029199" cy="4114800"/>
          </a:xfrm>
          <a:prstGeom prst="rect">
            <a:avLst/>
          </a:prstGeom>
          <a:noFill/>
          <a:ln>
            <a:noFill/>
          </a:ln>
        </p:spPr>
        <p:txBody>
          <a:bodyPr lIns="91425" tIns="91425" rIns="91425" bIns="91425" anchor="t" anchorCtr="0"/>
          <a:lstStyle>
            <a:lvl1pPr marL="0" marR="0" indent="0" algn="l" rtl="0">
              <a:lnSpc>
                <a:spcPct val="125000"/>
              </a:lnSpc>
              <a:spcBef>
                <a:spcPts val="0"/>
              </a:spcBef>
              <a:defRPr/>
            </a:lvl1pPr>
            <a:lvl2pPr marL="0" marR="0" indent="228600" algn="l" rtl="0">
              <a:lnSpc>
                <a:spcPct val="125000"/>
              </a:lnSpc>
              <a:spcBef>
                <a:spcPts val="0"/>
              </a:spcBef>
              <a:defRPr/>
            </a:lvl2pPr>
            <a:lvl3pPr marL="0" marR="0" indent="457200" algn="l" rtl="0">
              <a:lnSpc>
                <a:spcPct val="125000"/>
              </a:lnSpc>
              <a:spcBef>
                <a:spcPts val="0"/>
              </a:spcBef>
              <a:defRPr/>
            </a:lvl3pPr>
            <a:lvl4pPr marL="0" marR="0" indent="685800" algn="l" rtl="0">
              <a:lnSpc>
                <a:spcPct val="125000"/>
              </a:lnSpc>
              <a:spcBef>
                <a:spcPts val="0"/>
              </a:spcBef>
              <a:defRPr/>
            </a:lvl4pPr>
            <a:lvl5pPr marL="0" marR="0" indent="914400" algn="l" rtl="0">
              <a:lnSpc>
                <a:spcPct val="125000"/>
              </a:lnSpc>
              <a:spcBef>
                <a:spcPts val="0"/>
              </a:spcBef>
              <a:defRPr/>
            </a:lvl5pPr>
            <a:lvl6pPr marL="0" marR="0" indent="1143000" algn="l" rtl="0">
              <a:lnSpc>
                <a:spcPct val="125000"/>
              </a:lnSpc>
              <a:spcBef>
                <a:spcPts val="0"/>
              </a:spcBef>
              <a:defRPr/>
            </a:lvl6pPr>
            <a:lvl7pPr marL="0" marR="0" indent="1371600" algn="l" rtl="0">
              <a:lnSpc>
                <a:spcPct val="125000"/>
              </a:lnSpc>
              <a:spcBef>
                <a:spcPts val="0"/>
              </a:spcBef>
              <a:defRPr/>
            </a:lvl7pPr>
            <a:lvl8pPr marL="0" marR="0" indent="1600200" algn="l" rtl="0">
              <a:lnSpc>
                <a:spcPct val="125000"/>
              </a:lnSpc>
              <a:spcBef>
                <a:spcPts val="0"/>
              </a:spcBef>
              <a:defRPr/>
            </a:lvl8pPr>
            <a:lvl9pPr marL="0" marR="0" indent="1828800" algn="l" rtl="0">
              <a:lnSpc>
                <a:spcPct val="125000"/>
              </a:lnSpc>
              <a:spcBef>
                <a:spcPts val="0"/>
              </a:spcBef>
              <a:defRPr/>
            </a:lvl9pPr>
          </a:lstStyle>
          <a:p>
            <a:endParaRPr/>
          </a:p>
        </p:txBody>
      </p:sp>
    </p:spTree>
    <p:extLst>
      <p:ext uri="{BB962C8B-B14F-4D97-AF65-F5344CB8AC3E}">
        <p14:creationId xmlns:p14="http://schemas.microsoft.com/office/powerpoint/2010/main" val="2652567683"/>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
        <p:cNvGrpSpPr/>
        <p:nvPr/>
      </p:nvGrpSpPr>
      <p:grpSpPr>
        <a:xfrm>
          <a:off x="0" y="0"/>
          <a:ext cx="0" cy="0"/>
          <a:chOff x="0" y="0"/>
          <a:chExt cx="0" cy="0"/>
        </a:xfrm>
      </p:grpSpPr>
      <p:sp>
        <p:nvSpPr>
          <p:cNvPr id="25" name="Shape 25"/>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a:spcBef>
                <a:spcPts val="0"/>
              </a:spcBef>
              <a:buNone/>
            </a:pPr>
            <a:endParaRPr/>
          </a:p>
        </p:txBody>
      </p:sp>
      <p:sp>
        <p:nvSpPr>
          <p:cNvPr id="26" name="Shape 2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Shape 9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91" name="Shape 91"/>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Shape 9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98" name="Shape 98"/>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Shape 10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05" name="Shape 105"/>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Shape 11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12" name="Shape 112"/>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Shape 6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63" name="Shape 63"/>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Shape 117"/>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a:spcBef>
                <a:spcPts val="0"/>
              </a:spcBef>
              <a:buNone/>
            </a:pPr>
            <a:endParaRPr/>
          </a:p>
        </p:txBody>
      </p:sp>
      <p:sp>
        <p:nvSpPr>
          <p:cNvPr id="118" name="Shape 11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Shape 123"/>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a:spcBef>
                <a:spcPts val="0"/>
              </a:spcBef>
              <a:buNone/>
            </a:pPr>
            <a:endParaRPr/>
          </a:p>
        </p:txBody>
      </p:sp>
      <p:sp>
        <p:nvSpPr>
          <p:cNvPr id="124" name="Shape 12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Shape 129"/>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a:spcBef>
                <a:spcPts val="0"/>
              </a:spcBef>
              <a:buNone/>
            </a:pPr>
            <a:endParaRPr/>
          </a:p>
        </p:txBody>
      </p:sp>
      <p:sp>
        <p:nvSpPr>
          <p:cNvPr id="130" name="Shape 13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Shape 135"/>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a:spcBef>
                <a:spcPts val="0"/>
              </a:spcBef>
              <a:buNone/>
            </a:pPr>
            <a:endParaRPr/>
          </a:p>
        </p:txBody>
      </p:sp>
      <p:sp>
        <p:nvSpPr>
          <p:cNvPr id="136" name="Shape 13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
        <p:cNvGrpSpPr/>
        <p:nvPr/>
      </p:nvGrpSpPr>
      <p:grpSpPr>
        <a:xfrm>
          <a:off x="0" y="0"/>
          <a:ext cx="0" cy="0"/>
          <a:chOff x="0" y="0"/>
          <a:chExt cx="0" cy="0"/>
        </a:xfrm>
      </p:grpSpPr>
      <p:sp>
        <p:nvSpPr>
          <p:cNvPr id="31" name="Shape 31"/>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a:spcBef>
                <a:spcPts val="0"/>
              </a:spcBef>
              <a:buNone/>
            </a:pPr>
            <a:endParaRPr/>
          </a:p>
        </p:txBody>
      </p:sp>
      <p:sp>
        <p:nvSpPr>
          <p:cNvPr id="32" name="Shape 3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
        <p:cNvGrpSpPr/>
        <p:nvPr/>
      </p:nvGrpSpPr>
      <p:grpSpPr>
        <a:xfrm>
          <a:off x="0" y="0"/>
          <a:ext cx="0" cy="0"/>
          <a:chOff x="0" y="0"/>
          <a:chExt cx="0" cy="0"/>
        </a:xfrm>
      </p:grpSpPr>
      <p:sp>
        <p:nvSpPr>
          <p:cNvPr id="37" name="Shape 37"/>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a:spcBef>
                <a:spcPts val="0"/>
              </a:spcBef>
              <a:buNone/>
            </a:pPr>
            <a:endParaRPr/>
          </a:p>
        </p:txBody>
      </p:sp>
      <p:sp>
        <p:nvSpPr>
          <p:cNvPr id="38" name="Shape 3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
        <p:cNvGrpSpPr/>
        <p:nvPr/>
      </p:nvGrpSpPr>
      <p:grpSpPr>
        <a:xfrm>
          <a:off x="0" y="0"/>
          <a:ext cx="0" cy="0"/>
          <a:chOff x="0" y="0"/>
          <a:chExt cx="0" cy="0"/>
        </a:xfrm>
      </p:grpSpPr>
      <p:sp>
        <p:nvSpPr>
          <p:cNvPr id="43" name="Shape 43"/>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a:spcBef>
                <a:spcPts val="0"/>
              </a:spcBef>
              <a:buNone/>
            </a:pPr>
            <a:endParaRPr/>
          </a:p>
        </p:txBody>
      </p:sp>
      <p:sp>
        <p:nvSpPr>
          <p:cNvPr id="44" name="Shape 4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
        <p:cNvGrpSpPr/>
        <p:nvPr/>
      </p:nvGrpSpPr>
      <p:grpSpPr>
        <a:xfrm>
          <a:off x="0" y="0"/>
          <a:ext cx="0" cy="0"/>
          <a:chOff x="0" y="0"/>
          <a:chExt cx="0" cy="0"/>
        </a:xfrm>
      </p:grpSpPr>
      <p:sp>
        <p:nvSpPr>
          <p:cNvPr id="50" name="Shape 50"/>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a:spcBef>
                <a:spcPts val="0"/>
              </a:spcBef>
              <a:buNone/>
            </a:pPr>
            <a:endParaRPr/>
          </a:p>
        </p:txBody>
      </p:sp>
      <p:sp>
        <p:nvSpPr>
          <p:cNvPr id="51" name="Shape 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Shape 56"/>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a:spcBef>
                <a:spcPts val="0"/>
              </a:spcBef>
              <a:buNone/>
            </a:pPr>
            <a:endParaRPr/>
          </a:p>
        </p:txBody>
      </p:sp>
      <p:sp>
        <p:nvSpPr>
          <p:cNvPr id="57" name="Shape 5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Shape 69"/>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a:spcBef>
                <a:spcPts val="0"/>
              </a:spcBef>
              <a:buNone/>
            </a:pPr>
            <a:endParaRPr/>
          </a:p>
        </p:txBody>
      </p:sp>
      <p:sp>
        <p:nvSpPr>
          <p:cNvPr id="70" name="Shape 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Shape 7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77" name="Shape 77"/>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Shape 8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84" name="Shape 84"/>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Title Slide">
    <p:spTree>
      <p:nvGrpSpPr>
        <p:cNvPr id="1" name="Shape 7"/>
        <p:cNvGrpSpPr/>
        <p:nvPr/>
      </p:nvGrpSpPr>
      <p:grpSpPr>
        <a:xfrm>
          <a:off x="0" y="0"/>
          <a:ext cx="0" cy="0"/>
          <a:chOff x="0" y="0"/>
          <a:chExt cx="0" cy="0"/>
        </a:xfrm>
      </p:grpSpPr>
      <p:sp>
        <p:nvSpPr>
          <p:cNvPr id="8" name="Shape 8"/>
          <p:cNvSpPr txBox="1">
            <a:spLocks noGrp="1"/>
          </p:cNvSpPr>
          <p:nvPr>
            <p:ph type="title"/>
          </p:nvPr>
        </p:nvSpPr>
        <p:spPr>
          <a:xfrm>
            <a:off x="685800" y="297466"/>
            <a:ext cx="7772400" cy="2445732"/>
          </a:xfrm>
          <a:prstGeom prst="rect">
            <a:avLst/>
          </a:prstGeom>
          <a:noFill/>
          <a:ln>
            <a:noFill/>
          </a:ln>
        </p:spPr>
        <p:txBody>
          <a:bodyPr lIns="91425" tIns="91425" rIns="91425" bIns="91425" anchor="b"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9" name="Shape 9"/>
          <p:cNvSpPr txBox="1">
            <a:spLocks noGrp="1"/>
          </p:cNvSpPr>
          <p:nvPr>
            <p:ph type="body" idx="1"/>
          </p:nvPr>
        </p:nvSpPr>
        <p:spPr>
          <a:xfrm>
            <a:off x="685800" y="2840052"/>
            <a:ext cx="7772400" cy="2070612"/>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Title and Body">
    <p:spTree>
      <p:nvGrpSpPr>
        <p:cNvPr id="1" name="Shape 10"/>
        <p:cNvGrpSpPr/>
        <p:nvPr/>
      </p:nvGrpSpPr>
      <p:grpSpPr>
        <a:xfrm>
          <a:off x="0" y="0"/>
          <a:ext cx="0" cy="0"/>
          <a:chOff x="0" y="0"/>
          <a:chExt cx="0" cy="0"/>
        </a:xfrm>
      </p:grpSpPr>
      <p:sp>
        <p:nvSpPr>
          <p:cNvPr id="11" name="Shape 11"/>
          <p:cNvSpPr txBox="1">
            <a:spLocks noGrp="1"/>
          </p:cNvSpPr>
          <p:nvPr>
            <p:ph type="title"/>
          </p:nvPr>
        </p:nvSpPr>
        <p:spPr>
          <a:xfrm>
            <a:off x="457200" y="0"/>
            <a:ext cx="8229600" cy="1063228"/>
          </a:xfrm>
          <a:prstGeom prst="rect">
            <a:avLst/>
          </a:prstGeom>
          <a:noFill/>
          <a:ln>
            <a:noFill/>
          </a:ln>
        </p:spPr>
        <p:txBody>
          <a:bodyPr lIns="91425" tIns="91425" rIns="91425" bIns="91425" anchor="b"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12" name="Shape 12"/>
          <p:cNvSpPr txBox="1">
            <a:spLocks noGrp="1"/>
          </p:cNvSpPr>
          <p:nvPr>
            <p:ph type="body" idx="1"/>
          </p:nvPr>
        </p:nvSpPr>
        <p:spPr>
          <a:xfrm>
            <a:off x="457200" y="1200150"/>
            <a:ext cx="8229600" cy="3943350"/>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Title and Two Columns">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457200" y="0"/>
            <a:ext cx="8229600" cy="1063228"/>
          </a:xfrm>
          <a:prstGeom prst="rect">
            <a:avLst/>
          </a:prstGeom>
          <a:noFill/>
          <a:ln>
            <a:noFill/>
          </a:ln>
        </p:spPr>
        <p:txBody>
          <a:bodyPr lIns="91425" tIns="91425" rIns="91425" bIns="91425" anchor="b"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15" name="Shape 15"/>
          <p:cNvSpPr txBox="1">
            <a:spLocks noGrp="1"/>
          </p:cNvSpPr>
          <p:nvPr>
            <p:ph type="body" idx="1"/>
          </p:nvPr>
        </p:nvSpPr>
        <p:spPr>
          <a:xfrm>
            <a:off x="457200" y="1200150"/>
            <a:ext cx="3994525" cy="3943350"/>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Title Onl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457200" y="0"/>
            <a:ext cx="8229600" cy="1063228"/>
          </a:xfrm>
          <a:prstGeom prst="rect">
            <a:avLst/>
          </a:prstGeom>
          <a:noFill/>
          <a:ln>
            <a:noFill/>
          </a:ln>
        </p:spPr>
        <p:txBody>
          <a:bodyPr lIns="91425" tIns="91425" rIns="91425" bIns="91425" anchor="b"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Caption">
    <p:spTree>
      <p:nvGrpSpPr>
        <p:cNvPr id="1" name="Shape 18"/>
        <p:cNvGrpSpPr/>
        <p:nvPr/>
      </p:nvGrpSpPr>
      <p:grpSpPr>
        <a:xfrm>
          <a:off x="0" y="0"/>
          <a:ext cx="0" cy="0"/>
          <a:chOff x="0" y="0"/>
          <a:chExt cx="0" cy="0"/>
        </a:xfrm>
      </p:grpSpPr>
      <p:sp>
        <p:nvSpPr>
          <p:cNvPr id="19" name="Shape 19"/>
          <p:cNvSpPr txBox="1">
            <a:spLocks noGrp="1"/>
          </p:cNvSpPr>
          <p:nvPr>
            <p:ph type="body" idx="1"/>
          </p:nvPr>
        </p:nvSpPr>
        <p:spPr>
          <a:xfrm>
            <a:off x="457200" y="4406307"/>
            <a:ext cx="8229600" cy="737192"/>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Blank">
    <p:spTree>
      <p:nvGrpSpPr>
        <p:cNvPr id="1" name="Shape 20"/>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4"/>
        <p:cNvGrpSpPr/>
        <p:nvPr/>
      </p:nvGrpSpPr>
      <p:grpSpPr>
        <a:xfrm>
          <a:off x="0" y="0"/>
          <a:ext cx="0" cy="0"/>
          <a:chOff x="0" y="0"/>
          <a:chExt cx="0" cy="0"/>
        </a:xfrm>
      </p:grpSpPr>
      <p:sp>
        <p:nvSpPr>
          <p:cNvPr id="5" name="Shape 5"/>
          <p:cNvSpPr txBox="1">
            <a:spLocks noGrp="1"/>
          </p:cNvSpPr>
          <p:nvPr>
            <p:ph type="title"/>
          </p:nvPr>
        </p:nvSpPr>
        <p:spPr>
          <a:xfrm>
            <a:off x="457200" y="0"/>
            <a:ext cx="8229600" cy="1063228"/>
          </a:xfrm>
          <a:prstGeom prst="rect">
            <a:avLst/>
          </a:prstGeom>
          <a:noFill/>
          <a:ln>
            <a:noFill/>
          </a:ln>
        </p:spPr>
        <p:txBody>
          <a:bodyPr lIns="91425" tIns="91425" rIns="91425" bIns="91425" anchor="b" anchorCtr="0"/>
          <a:lstStyle>
            <a:lvl1pPr marL="0" marR="0" indent="0" algn="l" rtl="0">
              <a:spcBef>
                <a:spcPts val="0"/>
              </a:spcBef>
              <a:defRPr/>
            </a:lvl1pPr>
            <a:lvl2pPr marL="0" marR="0" indent="0" algn="l" rtl="0">
              <a:spcBef>
                <a:spcPts val="0"/>
              </a:spcBef>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a:endParaRPr/>
          </a:p>
        </p:txBody>
      </p:sp>
      <p:sp>
        <p:nvSpPr>
          <p:cNvPr id="6" name="Shape 6"/>
          <p:cNvSpPr txBox="1">
            <a:spLocks noGrp="1"/>
          </p:cNvSpPr>
          <p:nvPr>
            <p:ph type="body" idx="1"/>
          </p:nvPr>
        </p:nvSpPr>
        <p:spPr>
          <a:xfrm>
            <a:off x="457200" y="1200150"/>
            <a:ext cx="8229600" cy="3943350"/>
          </a:xfrm>
          <a:prstGeom prst="rect">
            <a:avLst/>
          </a:prstGeom>
          <a:noFill/>
          <a:ln>
            <a:noFill/>
          </a:ln>
        </p:spPr>
        <p:txBody>
          <a:bodyPr lIns="91425" tIns="91425" rIns="91425" bIns="91425" anchor="t" anchorCtr="0"/>
          <a:lstStyle>
            <a:lvl1pPr marL="0" marR="0" indent="0" algn="l" rtl="0">
              <a:spcBef>
                <a:spcPts val="0"/>
              </a:spcBef>
              <a:defRPr/>
            </a:lvl1pPr>
            <a:lvl2pPr marL="0" marR="0" indent="0" algn="l" rtl="0">
              <a:spcBef>
                <a:spcPts val="0"/>
              </a:spcBef>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Lst>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54.69.168.130/webRTC/client/"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1"/>
        <p:cNvGrpSpPr/>
        <p:nvPr/>
      </p:nvGrpSpPr>
      <p:grpSpPr>
        <a:xfrm>
          <a:off x="0" y="0"/>
          <a:ext cx="0" cy="0"/>
          <a:chOff x="0" y="0"/>
          <a:chExt cx="0" cy="0"/>
        </a:xfrm>
      </p:grpSpPr>
      <p:sp>
        <p:nvSpPr>
          <p:cNvPr id="22" name="Shape 22"/>
          <p:cNvSpPr txBox="1">
            <a:spLocks noGrp="1"/>
          </p:cNvSpPr>
          <p:nvPr>
            <p:ph type="title"/>
          </p:nvPr>
        </p:nvSpPr>
        <p:spPr>
          <a:xfrm>
            <a:off x="553650" y="361371"/>
            <a:ext cx="7772400" cy="784799"/>
          </a:xfrm>
          <a:prstGeom prst="rect">
            <a:avLst/>
          </a:prstGeom>
          <a:noFill/>
          <a:ln>
            <a:noFill/>
          </a:ln>
        </p:spPr>
        <p:txBody>
          <a:bodyPr lIns="0" tIns="0" rIns="0" bIns="0" anchor="b" anchorCtr="0">
            <a:noAutofit/>
          </a:bodyPr>
          <a:lstStyle/>
          <a:p>
            <a:pPr marL="0" marR="0" lvl="0" indent="0" algn="ctr" rtl="0">
              <a:spcBef>
                <a:spcPts val="0"/>
              </a:spcBef>
              <a:buSzPct val="25000"/>
              <a:buNone/>
            </a:pPr>
            <a:r>
              <a:rPr lang="en-US" sz="3000" b="0" i="0" u="none" strike="noStrike" cap="none" baseline="0" dirty="0">
                <a:latin typeface="Arial"/>
                <a:ea typeface="Arial"/>
                <a:cs typeface="Arial"/>
                <a:sym typeface="Arial"/>
              </a:rPr>
              <a:t>WebRTC based social video broadcasting</a:t>
            </a:r>
          </a:p>
        </p:txBody>
      </p:sp>
      <p:sp>
        <p:nvSpPr>
          <p:cNvPr id="23" name="Shape 23"/>
          <p:cNvSpPr txBox="1">
            <a:spLocks noGrp="1"/>
          </p:cNvSpPr>
          <p:nvPr>
            <p:ph type="body" idx="1"/>
          </p:nvPr>
        </p:nvSpPr>
        <p:spPr>
          <a:xfrm>
            <a:off x="685799" y="1729171"/>
            <a:ext cx="7938001" cy="2257800"/>
          </a:xfrm>
          <a:prstGeom prst="rect">
            <a:avLst/>
          </a:prstGeom>
          <a:noFill/>
          <a:ln>
            <a:noFill/>
          </a:ln>
        </p:spPr>
        <p:txBody>
          <a:bodyPr lIns="0" tIns="0" rIns="0" bIns="0" anchor="t" anchorCtr="0">
            <a:noAutofit/>
          </a:bodyPr>
          <a:lstStyle/>
          <a:p>
            <a:pPr marL="0" marR="0" lvl="0" indent="0" algn="ctr" rtl="0">
              <a:spcBef>
                <a:spcPts val="0"/>
              </a:spcBef>
              <a:buSzPct val="25000"/>
              <a:buNone/>
            </a:pPr>
            <a:r>
              <a:rPr lang="en-US" sz="1800" b="0" i="0" u="none" strike="noStrike" cap="none" baseline="0">
                <a:solidFill>
                  <a:srgbClr val="666666"/>
                </a:solidFill>
                <a:latin typeface="Arial"/>
                <a:ea typeface="Arial"/>
                <a:cs typeface="Arial"/>
                <a:sym typeface="Arial"/>
              </a:rPr>
              <a:t>Team Name: Shiva’s Group</a:t>
            </a:r>
          </a:p>
          <a:p>
            <a:pPr marL="0" marR="0" lvl="0" indent="0" algn="ctr" rtl="0">
              <a:spcBef>
                <a:spcPts val="0"/>
              </a:spcBef>
              <a:buNone/>
            </a:pPr>
            <a:endParaRPr sz="1400" b="0" i="0" u="none" strike="noStrike" cap="none" baseline="0">
              <a:solidFill>
                <a:srgbClr val="666666"/>
              </a:solidFill>
              <a:latin typeface="Arial"/>
              <a:ea typeface="Arial"/>
              <a:cs typeface="Arial"/>
              <a:sym typeface="Arial"/>
            </a:endParaRPr>
          </a:p>
          <a:p>
            <a:pPr marL="0" marR="0" lvl="0" indent="0" algn="r" rtl="0">
              <a:lnSpc>
                <a:spcPct val="115000"/>
              </a:lnSpc>
              <a:spcBef>
                <a:spcPts val="800"/>
              </a:spcBef>
              <a:buSzPct val="25000"/>
              <a:buNone/>
            </a:pPr>
            <a:r>
              <a:rPr lang="en-US" sz="1800" b="0" i="0" u="none" strike="noStrike" cap="none" baseline="0">
                <a:solidFill>
                  <a:srgbClr val="898989"/>
                </a:solidFill>
                <a:latin typeface="Arial"/>
                <a:ea typeface="Arial"/>
                <a:cs typeface="Arial"/>
                <a:sym typeface="Arial"/>
              </a:rPr>
              <a:t>Aman Sardana</a:t>
            </a:r>
          </a:p>
          <a:p>
            <a:pPr marL="0" marR="0" lvl="0" indent="0" algn="r" rtl="0">
              <a:lnSpc>
                <a:spcPct val="115000"/>
              </a:lnSpc>
              <a:spcBef>
                <a:spcPts val="800"/>
              </a:spcBef>
              <a:buSzPct val="25000"/>
              <a:buNone/>
            </a:pPr>
            <a:r>
              <a:rPr lang="en-US" sz="1800" b="0" i="0" u="none" strike="noStrike" cap="none" baseline="0">
                <a:solidFill>
                  <a:srgbClr val="898989"/>
                </a:solidFill>
                <a:latin typeface="Arial"/>
                <a:ea typeface="Arial"/>
                <a:cs typeface="Arial"/>
                <a:sym typeface="Arial"/>
              </a:rPr>
              <a:t>Krishnan Narayanan</a:t>
            </a:r>
          </a:p>
          <a:p>
            <a:pPr marL="0" marR="0" lvl="0" indent="0" algn="r" rtl="0">
              <a:lnSpc>
                <a:spcPct val="115000"/>
              </a:lnSpc>
              <a:spcBef>
                <a:spcPts val="800"/>
              </a:spcBef>
              <a:buSzPct val="25000"/>
              <a:buNone/>
            </a:pPr>
            <a:r>
              <a:rPr lang="en-US" sz="1800" b="0" i="0" u="none" strike="noStrike" cap="none" baseline="0">
                <a:solidFill>
                  <a:srgbClr val="898989"/>
                </a:solidFill>
                <a:latin typeface="Arial"/>
                <a:ea typeface="Arial"/>
                <a:cs typeface="Arial"/>
                <a:sym typeface="Arial"/>
              </a:rPr>
              <a:t>Shiva Ramaseshan</a:t>
            </a:r>
          </a:p>
        </p:txBody>
      </p:sp>
    </p:spTree>
  </p:cSld>
  <p:clrMapOvr>
    <a:masterClrMapping/>
  </p:clrMapOvr>
  <p:transition spd="slow">
    <p:cu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Shape 79"/>
          <p:cNvSpPr txBox="1">
            <a:spLocks noGrp="1"/>
          </p:cNvSpPr>
          <p:nvPr>
            <p:ph type="title"/>
          </p:nvPr>
        </p:nvSpPr>
        <p:spPr>
          <a:xfrm>
            <a:off x="457200" y="0"/>
            <a:ext cx="8229600" cy="1063200"/>
          </a:xfrm>
          <a:prstGeom prst="rect">
            <a:avLst/>
          </a:prstGeom>
        </p:spPr>
        <p:txBody>
          <a:bodyPr lIns="91425" tIns="91425" rIns="91425" bIns="91425" anchor="b" anchorCtr="0">
            <a:noAutofit/>
          </a:bodyPr>
          <a:lstStyle/>
          <a:p>
            <a:pPr algn="ctr">
              <a:spcBef>
                <a:spcPts val="0"/>
              </a:spcBef>
              <a:buNone/>
            </a:pPr>
            <a:r>
              <a:rPr lang="en-US" sz="2800"/>
              <a:t>User Dashboard</a:t>
            </a:r>
          </a:p>
        </p:txBody>
      </p:sp>
      <p:sp>
        <p:nvSpPr>
          <p:cNvPr id="80" name="Shape 80"/>
          <p:cNvSpPr txBox="1">
            <a:spLocks noGrp="1"/>
          </p:cNvSpPr>
          <p:nvPr>
            <p:ph type="body" idx="1"/>
          </p:nvPr>
        </p:nvSpPr>
        <p:spPr>
          <a:xfrm>
            <a:off x="457200" y="1200150"/>
            <a:ext cx="8229600" cy="3943499"/>
          </a:xfrm>
          <a:prstGeom prst="rect">
            <a:avLst/>
          </a:prstGeom>
        </p:spPr>
        <p:txBody>
          <a:bodyPr lIns="91425" tIns="91425" rIns="91425" bIns="91425" anchor="t" anchorCtr="0">
            <a:noAutofit/>
          </a:bodyPr>
          <a:lstStyle/>
          <a:p>
            <a:pPr>
              <a:spcBef>
                <a:spcPts val="0"/>
              </a:spcBef>
              <a:buNone/>
            </a:pPr>
            <a:endParaRPr/>
          </a:p>
        </p:txBody>
      </p:sp>
      <p:pic>
        <p:nvPicPr>
          <p:cNvPr id="81" name="Shape 81"/>
          <p:cNvPicPr preferRelativeResize="0"/>
          <p:nvPr/>
        </p:nvPicPr>
        <p:blipFill>
          <a:blip r:embed="rId3">
            <a:alphaModFix/>
          </a:blip>
          <a:stretch>
            <a:fillRect/>
          </a:stretch>
        </p:blipFill>
        <p:spPr>
          <a:xfrm>
            <a:off x="605773" y="1200150"/>
            <a:ext cx="8179626" cy="3686249"/>
          </a:xfrm>
          <a:prstGeom prst="rect">
            <a:avLst/>
          </a:prstGeom>
          <a:noFill/>
          <a:ln>
            <a:noFill/>
          </a:ln>
        </p:spPr>
      </p:pic>
    </p:spTree>
  </p:cSld>
  <p:clrMapOvr>
    <a:masterClrMapping/>
  </p:clrMapOvr>
  <p:transition spd="slow">
    <p:cu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Shape 86"/>
          <p:cNvSpPr txBox="1">
            <a:spLocks noGrp="1"/>
          </p:cNvSpPr>
          <p:nvPr>
            <p:ph type="title"/>
          </p:nvPr>
        </p:nvSpPr>
        <p:spPr>
          <a:xfrm>
            <a:off x="457200" y="0"/>
            <a:ext cx="8229600" cy="1063200"/>
          </a:xfrm>
          <a:prstGeom prst="rect">
            <a:avLst/>
          </a:prstGeom>
        </p:spPr>
        <p:txBody>
          <a:bodyPr lIns="91425" tIns="91425" rIns="91425" bIns="91425" anchor="b" anchorCtr="0">
            <a:noAutofit/>
          </a:bodyPr>
          <a:lstStyle/>
          <a:p>
            <a:pPr algn="ctr">
              <a:spcBef>
                <a:spcPts val="0"/>
              </a:spcBef>
              <a:buNone/>
            </a:pPr>
            <a:r>
              <a:rPr lang="en-US" sz="2800"/>
              <a:t>Event Creation</a:t>
            </a:r>
          </a:p>
        </p:txBody>
      </p:sp>
      <p:sp>
        <p:nvSpPr>
          <p:cNvPr id="87" name="Shape 87"/>
          <p:cNvSpPr txBox="1">
            <a:spLocks noGrp="1"/>
          </p:cNvSpPr>
          <p:nvPr>
            <p:ph type="body" idx="1"/>
          </p:nvPr>
        </p:nvSpPr>
        <p:spPr>
          <a:xfrm>
            <a:off x="457200" y="1200150"/>
            <a:ext cx="8229600" cy="3943499"/>
          </a:xfrm>
          <a:prstGeom prst="rect">
            <a:avLst/>
          </a:prstGeom>
        </p:spPr>
        <p:txBody>
          <a:bodyPr lIns="91425" tIns="91425" rIns="91425" bIns="91425" anchor="t" anchorCtr="0">
            <a:noAutofit/>
          </a:bodyPr>
          <a:lstStyle/>
          <a:p>
            <a:pPr>
              <a:spcBef>
                <a:spcPts val="0"/>
              </a:spcBef>
              <a:buNone/>
            </a:pPr>
            <a:endParaRPr/>
          </a:p>
        </p:txBody>
      </p:sp>
      <p:pic>
        <p:nvPicPr>
          <p:cNvPr id="88" name="Shape 88"/>
          <p:cNvPicPr preferRelativeResize="0"/>
          <p:nvPr/>
        </p:nvPicPr>
        <p:blipFill>
          <a:blip r:embed="rId3">
            <a:alphaModFix/>
          </a:blip>
          <a:stretch>
            <a:fillRect/>
          </a:stretch>
        </p:blipFill>
        <p:spPr>
          <a:xfrm>
            <a:off x="457200" y="1351425"/>
            <a:ext cx="8070473" cy="3612774"/>
          </a:xfrm>
          <a:prstGeom prst="rect">
            <a:avLst/>
          </a:prstGeom>
          <a:noFill/>
          <a:ln>
            <a:noFill/>
          </a:ln>
        </p:spPr>
      </p:pic>
    </p:spTree>
  </p:cSld>
  <p:clrMapOvr>
    <a:masterClrMapping/>
  </p:clrMapOvr>
  <p:transition spd="slow">
    <p:cu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Shape 93"/>
          <p:cNvSpPr txBox="1">
            <a:spLocks noGrp="1"/>
          </p:cNvSpPr>
          <p:nvPr>
            <p:ph type="title"/>
          </p:nvPr>
        </p:nvSpPr>
        <p:spPr>
          <a:xfrm>
            <a:off x="457200" y="0"/>
            <a:ext cx="8229600" cy="1063200"/>
          </a:xfrm>
          <a:prstGeom prst="rect">
            <a:avLst/>
          </a:prstGeom>
        </p:spPr>
        <p:txBody>
          <a:bodyPr lIns="91425" tIns="91425" rIns="91425" bIns="91425" anchor="b" anchorCtr="0">
            <a:noAutofit/>
          </a:bodyPr>
          <a:lstStyle/>
          <a:p>
            <a:pPr algn="ctr">
              <a:spcBef>
                <a:spcPts val="0"/>
              </a:spcBef>
              <a:buNone/>
            </a:pPr>
            <a:r>
              <a:rPr lang="en-US" sz="2800"/>
              <a:t>User Profile</a:t>
            </a:r>
          </a:p>
        </p:txBody>
      </p:sp>
      <p:sp>
        <p:nvSpPr>
          <p:cNvPr id="94" name="Shape 94"/>
          <p:cNvSpPr txBox="1">
            <a:spLocks noGrp="1"/>
          </p:cNvSpPr>
          <p:nvPr>
            <p:ph type="body" idx="1"/>
          </p:nvPr>
        </p:nvSpPr>
        <p:spPr>
          <a:xfrm>
            <a:off x="457200" y="1200150"/>
            <a:ext cx="8229600" cy="3943499"/>
          </a:xfrm>
          <a:prstGeom prst="rect">
            <a:avLst/>
          </a:prstGeom>
        </p:spPr>
        <p:txBody>
          <a:bodyPr lIns="91425" tIns="91425" rIns="91425" bIns="91425" anchor="t" anchorCtr="0">
            <a:noAutofit/>
          </a:bodyPr>
          <a:lstStyle/>
          <a:p>
            <a:pPr>
              <a:spcBef>
                <a:spcPts val="0"/>
              </a:spcBef>
              <a:buNone/>
            </a:pPr>
            <a:endParaRPr/>
          </a:p>
        </p:txBody>
      </p:sp>
      <p:pic>
        <p:nvPicPr>
          <p:cNvPr id="95" name="Shape 95"/>
          <p:cNvPicPr preferRelativeResize="0"/>
          <p:nvPr/>
        </p:nvPicPr>
        <p:blipFill>
          <a:blip r:embed="rId3">
            <a:alphaModFix/>
          </a:blip>
          <a:stretch>
            <a:fillRect/>
          </a:stretch>
        </p:blipFill>
        <p:spPr>
          <a:xfrm>
            <a:off x="457200" y="1295400"/>
            <a:ext cx="8229600" cy="3736050"/>
          </a:xfrm>
          <a:prstGeom prst="rect">
            <a:avLst/>
          </a:prstGeom>
          <a:noFill/>
          <a:ln>
            <a:noFill/>
          </a:ln>
        </p:spPr>
      </p:pic>
    </p:spTree>
  </p:cSld>
  <p:clrMapOvr>
    <a:masterClrMapping/>
  </p:clrMapOvr>
  <p:transition spd="slow">
    <p:cut/>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Shape 100"/>
          <p:cNvSpPr txBox="1">
            <a:spLocks noGrp="1"/>
          </p:cNvSpPr>
          <p:nvPr>
            <p:ph type="title"/>
          </p:nvPr>
        </p:nvSpPr>
        <p:spPr>
          <a:xfrm>
            <a:off x="457200" y="0"/>
            <a:ext cx="8229600" cy="1063200"/>
          </a:xfrm>
          <a:prstGeom prst="rect">
            <a:avLst/>
          </a:prstGeom>
        </p:spPr>
        <p:txBody>
          <a:bodyPr lIns="91425" tIns="91425" rIns="91425" bIns="91425" anchor="b" anchorCtr="0">
            <a:noAutofit/>
          </a:bodyPr>
          <a:lstStyle/>
          <a:p>
            <a:pPr algn="ctr">
              <a:spcBef>
                <a:spcPts val="0"/>
              </a:spcBef>
              <a:buNone/>
            </a:pPr>
            <a:r>
              <a:rPr lang="en-US" sz="2800"/>
              <a:t>User’s Videos</a:t>
            </a:r>
          </a:p>
        </p:txBody>
      </p:sp>
      <p:sp>
        <p:nvSpPr>
          <p:cNvPr id="101" name="Shape 101"/>
          <p:cNvSpPr txBox="1">
            <a:spLocks noGrp="1"/>
          </p:cNvSpPr>
          <p:nvPr>
            <p:ph type="body" idx="1"/>
          </p:nvPr>
        </p:nvSpPr>
        <p:spPr>
          <a:xfrm>
            <a:off x="457200" y="1200150"/>
            <a:ext cx="8229600" cy="3943499"/>
          </a:xfrm>
          <a:prstGeom prst="rect">
            <a:avLst/>
          </a:prstGeom>
        </p:spPr>
        <p:txBody>
          <a:bodyPr lIns="91425" tIns="91425" rIns="91425" bIns="91425" anchor="t" anchorCtr="0">
            <a:noAutofit/>
          </a:bodyPr>
          <a:lstStyle/>
          <a:p>
            <a:pPr>
              <a:spcBef>
                <a:spcPts val="0"/>
              </a:spcBef>
              <a:buNone/>
            </a:pPr>
            <a:endParaRPr/>
          </a:p>
        </p:txBody>
      </p:sp>
      <p:pic>
        <p:nvPicPr>
          <p:cNvPr id="102" name="Shape 102"/>
          <p:cNvPicPr preferRelativeResize="0"/>
          <p:nvPr/>
        </p:nvPicPr>
        <p:blipFill>
          <a:blip r:embed="rId3">
            <a:alphaModFix/>
          </a:blip>
          <a:stretch>
            <a:fillRect/>
          </a:stretch>
        </p:blipFill>
        <p:spPr>
          <a:xfrm>
            <a:off x="515475" y="1200150"/>
            <a:ext cx="8171325" cy="3663199"/>
          </a:xfrm>
          <a:prstGeom prst="rect">
            <a:avLst/>
          </a:prstGeom>
          <a:noFill/>
          <a:ln>
            <a:noFill/>
          </a:ln>
        </p:spPr>
      </p:pic>
    </p:spTree>
  </p:cSld>
  <p:clrMapOvr>
    <a:masterClrMapping/>
  </p:clrMapOvr>
  <p:transition spd="slow">
    <p:cut/>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Shape 107"/>
          <p:cNvSpPr txBox="1">
            <a:spLocks noGrp="1"/>
          </p:cNvSpPr>
          <p:nvPr>
            <p:ph type="title"/>
          </p:nvPr>
        </p:nvSpPr>
        <p:spPr>
          <a:xfrm>
            <a:off x="457200" y="0"/>
            <a:ext cx="8229600" cy="1063200"/>
          </a:xfrm>
          <a:prstGeom prst="rect">
            <a:avLst/>
          </a:prstGeom>
        </p:spPr>
        <p:txBody>
          <a:bodyPr lIns="91425" tIns="91425" rIns="91425" bIns="91425" anchor="b" anchorCtr="0">
            <a:noAutofit/>
          </a:bodyPr>
          <a:lstStyle/>
          <a:p>
            <a:pPr algn="ctr">
              <a:spcBef>
                <a:spcPts val="0"/>
              </a:spcBef>
              <a:buNone/>
            </a:pPr>
            <a:r>
              <a:rPr lang="en-US" sz="2800"/>
              <a:t>Broadcasting Room with Chat Feature</a:t>
            </a:r>
          </a:p>
        </p:txBody>
      </p:sp>
      <p:sp>
        <p:nvSpPr>
          <p:cNvPr id="108" name="Shape 108"/>
          <p:cNvSpPr txBox="1">
            <a:spLocks noGrp="1"/>
          </p:cNvSpPr>
          <p:nvPr>
            <p:ph type="body" idx="1"/>
          </p:nvPr>
        </p:nvSpPr>
        <p:spPr>
          <a:xfrm>
            <a:off x="457200" y="1200150"/>
            <a:ext cx="8229600" cy="3943499"/>
          </a:xfrm>
          <a:prstGeom prst="rect">
            <a:avLst/>
          </a:prstGeom>
        </p:spPr>
        <p:txBody>
          <a:bodyPr lIns="91425" tIns="91425" rIns="91425" bIns="91425" anchor="t" anchorCtr="0">
            <a:noAutofit/>
          </a:bodyPr>
          <a:lstStyle/>
          <a:p>
            <a:pPr>
              <a:spcBef>
                <a:spcPts val="0"/>
              </a:spcBef>
              <a:buNone/>
            </a:pPr>
            <a:endParaRPr/>
          </a:p>
        </p:txBody>
      </p:sp>
      <p:pic>
        <p:nvPicPr>
          <p:cNvPr id="109" name="Shape 109"/>
          <p:cNvPicPr preferRelativeResize="0"/>
          <p:nvPr/>
        </p:nvPicPr>
        <p:blipFill>
          <a:blip r:embed="rId3">
            <a:alphaModFix/>
          </a:blip>
          <a:stretch>
            <a:fillRect/>
          </a:stretch>
        </p:blipFill>
        <p:spPr>
          <a:xfrm>
            <a:off x="537875" y="1200150"/>
            <a:ext cx="8148924" cy="3763975"/>
          </a:xfrm>
          <a:prstGeom prst="rect">
            <a:avLst/>
          </a:prstGeom>
          <a:noFill/>
          <a:ln>
            <a:noFill/>
          </a:ln>
        </p:spPr>
      </p:pic>
    </p:spTree>
  </p:cSld>
  <p:clrMapOvr>
    <a:masterClrMapping/>
  </p:clrMapOvr>
  <p:transition spd="slow">
    <p:cut/>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2800" dirty="0" smtClean="0"/>
              <a:t>Amazon </a:t>
            </a:r>
            <a:r>
              <a:rPr lang="en-US" sz="2800" dirty="0" err="1" smtClean="0"/>
              <a:t>Aws</a:t>
            </a:r>
            <a:r>
              <a:rPr lang="en-US" sz="2800" dirty="0" smtClean="0"/>
              <a:t> Hosting</a:t>
            </a:r>
            <a:endParaRPr lang="en-US" sz="2800" dirty="0"/>
          </a:p>
        </p:txBody>
      </p:sp>
      <p:sp>
        <p:nvSpPr>
          <p:cNvPr id="3" name="Text Placeholder 2"/>
          <p:cNvSpPr>
            <a:spLocks noGrp="1"/>
          </p:cNvSpPr>
          <p:nvPr>
            <p:ph type="body" idx="1"/>
          </p:nvPr>
        </p:nvSpPr>
        <p:spPr/>
        <p:txBody>
          <a:bodyPr/>
          <a:lstStyle/>
          <a:p>
            <a:endParaRPr lang="en-US" dirty="0" smtClean="0"/>
          </a:p>
          <a:p>
            <a:endParaRPr lang="en-US" dirty="0"/>
          </a:p>
          <a:p>
            <a:endParaRPr lang="en-US" dirty="0" smtClean="0"/>
          </a:p>
          <a:p>
            <a:endParaRPr lang="en-US" dirty="0" smtClean="0"/>
          </a:p>
          <a:p>
            <a:endParaRPr lang="en-US" dirty="0"/>
          </a:p>
          <a:p>
            <a:r>
              <a:rPr lang="en-US" dirty="0" smtClean="0"/>
              <a:t>The </a:t>
            </a:r>
            <a:r>
              <a:rPr lang="en-US" dirty="0"/>
              <a:t>virtual machines that we got was not being reached by our local machines. We tried to enable all traffic through all ports using </a:t>
            </a:r>
            <a:r>
              <a:rPr lang="en-US" dirty="0" err="1"/>
              <a:t>ip</a:t>
            </a:r>
            <a:r>
              <a:rPr lang="en-US" dirty="0"/>
              <a:t> tables in the </a:t>
            </a:r>
            <a:r>
              <a:rPr lang="en-US" dirty="0" err="1"/>
              <a:t>vm</a:t>
            </a:r>
            <a:r>
              <a:rPr lang="en-US" dirty="0"/>
              <a:t> and yet we couldn’t ping the </a:t>
            </a:r>
            <a:r>
              <a:rPr lang="en-US" dirty="0" err="1"/>
              <a:t>vm</a:t>
            </a:r>
            <a:r>
              <a:rPr lang="en-US" dirty="0"/>
              <a:t> from our local. Hence, we decided to host our application on amazon’s EC2. We were able to successfully deploy our application on ec2 and now it can be accessed from any local machine. The </a:t>
            </a:r>
            <a:r>
              <a:rPr lang="en-US" dirty="0" err="1"/>
              <a:t>url</a:t>
            </a:r>
            <a:r>
              <a:rPr lang="en-US" dirty="0"/>
              <a:t> to our application is </a:t>
            </a:r>
            <a:r>
              <a:rPr lang="en-US" u="sng" dirty="0">
                <a:hlinkClick r:id="rId2"/>
              </a:rPr>
              <a:t>http://54.69.168.130/webRTC/client/</a:t>
            </a:r>
            <a:r>
              <a:rPr lang="en-US" dirty="0"/>
              <a:t>.</a:t>
            </a:r>
          </a:p>
          <a:p>
            <a:endParaRPr lang="en-US" dirty="0"/>
          </a:p>
        </p:txBody>
      </p:sp>
    </p:spTree>
    <p:extLst>
      <p:ext uri="{BB962C8B-B14F-4D97-AF65-F5344CB8AC3E}">
        <p14:creationId xmlns:p14="http://schemas.microsoft.com/office/powerpoint/2010/main" val="281990931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Shape 59"/>
          <p:cNvSpPr txBox="1">
            <a:spLocks noGrp="1"/>
          </p:cNvSpPr>
          <p:nvPr>
            <p:ph type="title"/>
          </p:nvPr>
        </p:nvSpPr>
        <p:spPr>
          <a:xfrm>
            <a:off x="685800" y="297467"/>
            <a:ext cx="7772400" cy="674084"/>
          </a:xfrm>
          <a:prstGeom prst="rect">
            <a:avLst/>
          </a:prstGeom>
        </p:spPr>
        <p:txBody>
          <a:bodyPr lIns="91425" tIns="91425" rIns="91425" bIns="91425" anchor="b" anchorCtr="0">
            <a:noAutofit/>
          </a:bodyPr>
          <a:lstStyle/>
          <a:p>
            <a:pPr algn="ctr"/>
            <a:r>
              <a:rPr lang="en-US" sz="3600" dirty="0" smtClean="0"/>
              <a:t>Database Design</a:t>
            </a:r>
            <a:endParaRPr lang="en-US" sz="3600" dirty="0"/>
          </a:p>
        </p:txBody>
      </p:sp>
      <p:sp>
        <p:nvSpPr>
          <p:cNvPr id="60" name="Shape 60"/>
          <p:cNvSpPr txBox="1">
            <a:spLocks noGrp="1"/>
          </p:cNvSpPr>
          <p:nvPr>
            <p:ph type="body" idx="1"/>
          </p:nvPr>
        </p:nvSpPr>
        <p:spPr>
          <a:xfrm>
            <a:off x="685800" y="1200150"/>
            <a:ext cx="7772400" cy="3710501"/>
          </a:xfrm>
          <a:prstGeom prst="rect">
            <a:avLst/>
          </a:prstGeom>
        </p:spPr>
        <p:txBody>
          <a:bodyPr lIns="91425" tIns="91425" rIns="91425" bIns="91425" anchor="t" anchorCtr="0">
            <a:noAutofit/>
          </a:bodyPr>
          <a:lstStyle/>
          <a:p>
            <a:pPr>
              <a:spcBef>
                <a:spcPts val="0"/>
              </a:spcBef>
              <a:buNone/>
            </a:pPr>
            <a:endParaRPr dirty="0"/>
          </a:p>
        </p:txBody>
      </p:sp>
      <p:pic>
        <p:nvPicPr>
          <p:cNvPr id="4" name="Picture 3"/>
          <p:cNvPicPr/>
          <p:nvPr/>
        </p:nvPicPr>
        <p:blipFill>
          <a:blip r:embed="rId3">
            <a:extLst>
              <a:ext uri="{28A0092B-C50C-407E-A947-70E740481C1C}">
                <a14:useLocalDpi xmlns:a14="http://schemas.microsoft.com/office/drawing/2010/main" val="0"/>
              </a:ext>
            </a:extLst>
          </a:blip>
          <a:srcRect/>
          <a:stretch>
            <a:fillRect/>
          </a:stretch>
        </p:blipFill>
        <p:spPr bwMode="auto">
          <a:xfrm>
            <a:off x="990600" y="1200151"/>
            <a:ext cx="7086600" cy="3581400"/>
          </a:xfrm>
          <a:prstGeom prst="rect">
            <a:avLst/>
          </a:prstGeom>
          <a:noFill/>
          <a:ln>
            <a:noFill/>
          </a:ln>
        </p:spPr>
      </p:pic>
    </p:spTree>
    <p:extLst>
      <p:ext uri="{BB962C8B-B14F-4D97-AF65-F5344CB8AC3E}">
        <p14:creationId xmlns:p14="http://schemas.microsoft.com/office/powerpoint/2010/main" val="382438610"/>
      </p:ext>
    </p:extLst>
  </p:cSld>
  <p:clrMapOvr>
    <a:masterClrMapping/>
  </p:clrMapOvr>
  <p:transition spd="slow">
    <p:cut/>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Shape 114"/>
          <p:cNvSpPr txBox="1">
            <a:spLocks noGrp="1"/>
          </p:cNvSpPr>
          <p:nvPr>
            <p:ph type="title"/>
          </p:nvPr>
        </p:nvSpPr>
        <p:spPr>
          <a:xfrm>
            <a:off x="457200" y="0"/>
            <a:ext cx="8229600" cy="1063228"/>
          </a:xfrm>
          <a:prstGeom prst="rect">
            <a:avLst/>
          </a:prstGeom>
          <a:noFill/>
          <a:ln>
            <a:noFill/>
          </a:ln>
        </p:spPr>
        <p:txBody>
          <a:bodyPr lIns="91400" tIns="91400" rIns="91400" bIns="91400" anchor="b" anchorCtr="0">
            <a:noAutofit/>
          </a:bodyPr>
          <a:lstStyle/>
          <a:p>
            <a:pPr algn="ctr" rtl="0">
              <a:lnSpc>
                <a:spcPct val="115000"/>
              </a:lnSpc>
              <a:spcBef>
                <a:spcPts val="0"/>
              </a:spcBef>
              <a:buNone/>
            </a:pPr>
            <a:endParaRPr sz="2800" b="1" dirty="0">
              <a:solidFill>
                <a:schemeClr val="dk1"/>
              </a:solidFill>
            </a:endParaRPr>
          </a:p>
          <a:p>
            <a:pPr algn="ctr" rtl="0">
              <a:lnSpc>
                <a:spcPct val="115000"/>
              </a:lnSpc>
              <a:spcBef>
                <a:spcPts val="0"/>
              </a:spcBef>
              <a:buNone/>
            </a:pPr>
            <a:endParaRPr sz="2800" b="1" dirty="0">
              <a:solidFill>
                <a:schemeClr val="dk1"/>
              </a:solidFill>
            </a:endParaRPr>
          </a:p>
          <a:p>
            <a:pPr marL="0" marR="0" lvl="0" indent="0" algn="ctr" rtl="0">
              <a:spcBef>
                <a:spcPts val="0"/>
              </a:spcBef>
              <a:buSzPct val="25000"/>
              <a:buNone/>
            </a:pPr>
            <a:r>
              <a:rPr lang="en-US" sz="2800" dirty="0">
                <a:solidFill>
                  <a:schemeClr val="dk1"/>
                </a:solidFill>
              </a:rPr>
              <a:t>Potential Future Enhancements</a:t>
            </a:r>
          </a:p>
        </p:txBody>
      </p:sp>
      <p:sp>
        <p:nvSpPr>
          <p:cNvPr id="115" name="Shape 115"/>
          <p:cNvSpPr txBox="1">
            <a:spLocks noGrp="1"/>
          </p:cNvSpPr>
          <p:nvPr>
            <p:ph type="body" idx="1"/>
          </p:nvPr>
        </p:nvSpPr>
        <p:spPr>
          <a:xfrm>
            <a:off x="457200" y="1200150"/>
            <a:ext cx="8229600" cy="3943499"/>
          </a:xfrm>
          <a:prstGeom prst="rect">
            <a:avLst/>
          </a:prstGeom>
          <a:noFill/>
          <a:ln>
            <a:noFill/>
          </a:ln>
        </p:spPr>
        <p:txBody>
          <a:bodyPr lIns="91400" tIns="91400" rIns="91400" bIns="91400" anchor="t" anchorCtr="0">
            <a:noAutofit/>
          </a:bodyPr>
          <a:lstStyle/>
          <a:p>
            <a:pPr lvl="0" algn="just" rtl="0">
              <a:lnSpc>
                <a:spcPct val="115000"/>
              </a:lnSpc>
              <a:spcBef>
                <a:spcPts val="0"/>
              </a:spcBef>
              <a:buClr>
                <a:schemeClr val="dk1"/>
              </a:buClr>
              <a:buSzPct val="78571"/>
              <a:buFont typeface="Arial"/>
              <a:buNone/>
            </a:pPr>
            <a:r>
              <a:rPr lang="en-US" b="1" dirty="0">
                <a:solidFill>
                  <a:schemeClr val="dk1"/>
                </a:solidFill>
              </a:rPr>
              <a:t>More login options :- </a:t>
            </a:r>
          </a:p>
          <a:p>
            <a:pPr lvl="0" algn="just" rtl="0">
              <a:lnSpc>
                <a:spcPct val="115000"/>
              </a:lnSpc>
              <a:spcBef>
                <a:spcPts val="0"/>
              </a:spcBef>
              <a:buSzPct val="78571"/>
              <a:buNone/>
            </a:pPr>
            <a:r>
              <a:rPr lang="en-US" dirty="0">
                <a:solidFill>
                  <a:schemeClr val="dk1"/>
                </a:solidFill>
              </a:rPr>
              <a:t>We can have more login options amongst the social networks sites. Like </a:t>
            </a:r>
            <a:r>
              <a:rPr lang="en-US" dirty="0" err="1">
                <a:solidFill>
                  <a:schemeClr val="dk1"/>
                </a:solidFill>
              </a:rPr>
              <a:t>facebook</a:t>
            </a:r>
            <a:r>
              <a:rPr lang="en-US" dirty="0">
                <a:solidFill>
                  <a:schemeClr val="dk1"/>
                </a:solidFill>
              </a:rPr>
              <a:t> login, we can have a Google+ login button as well for the users to login using their Google Plus account. </a:t>
            </a:r>
          </a:p>
          <a:p>
            <a:pPr lvl="0" algn="just" rtl="0">
              <a:lnSpc>
                <a:spcPct val="115000"/>
              </a:lnSpc>
              <a:spcBef>
                <a:spcPts val="0"/>
              </a:spcBef>
              <a:buNone/>
            </a:pPr>
            <a:endParaRPr dirty="0">
              <a:solidFill>
                <a:schemeClr val="dk1"/>
              </a:solidFill>
            </a:endParaRPr>
          </a:p>
          <a:p>
            <a:pPr lvl="0" algn="just" rtl="0">
              <a:lnSpc>
                <a:spcPct val="115000"/>
              </a:lnSpc>
              <a:spcBef>
                <a:spcPts val="0"/>
              </a:spcBef>
              <a:buSzPct val="78571"/>
              <a:buNone/>
            </a:pPr>
            <a:r>
              <a:rPr lang="en-US" b="1" dirty="0">
                <a:solidFill>
                  <a:schemeClr val="dk1"/>
                </a:solidFill>
              </a:rPr>
              <a:t>App posting to user’s feed :- </a:t>
            </a:r>
          </a:p>
          <a:p>
            <a:pPr lvl="0" algn="just" rtl="0">
              <a:lnSpc>
                <a:spcPct val="115000"/>
              </a:lnSpc>
              <a:spcBef>
                <a:spcPts val="0"/>
              </a:spcBef>
              <a:buSzPct val="78571"/>
              <a:buNone/>
            </a:pPr>
            <a:r>
              <a:rPr lang="en-US" dirty="0">
                <a:solidFill>
                  <a:schemeClr val="dk1"/>
                </a:solidFill>
              </a:rPr>
              <a:t>Provisions for the app to post content on the user’s feed. In case of </a:t>
            </a:r>
            <a:r>
              <a:rPr lang="en-US" dirty="0" err="1">
                <a:solidFill>
                  <a:schemeClr val="dk1"/>
                </a:solidFill>
              </a:rPr>
              <a:t>facebook</a:t>
            </a:r>
            <a:r>
              <a:rPr lang="en-US" dirty="0">
                <a:solidFill>
                  <a:schemeClr val="dk1"/>
                </a:solidFill>
              </a:rPr>
              <a:t>, we need to go through the process of app review to get the permissions to post content on behalf of user through </a:t>
            </a:r>
            <a:r>
              <a:rPr lang="en-US" dirty="0" err="1">
                <a:solidFill>
                  <a:schemeClr val="dk1"/>
                </a:solidFill>
              </a:rPr>
              <a:t>oAuth</a:t>
            </a:r>
            <a:r>
              <a:rPr lang="en-US" dirty="0">
                <a:solidFill>
                  <a:schemeClr val="dk1"/>
                </a:solidFill>
              </a:rPr>
              <a:t>. After getting the permission we can provide features like creating </a:t>
            </a:r>
            <a:r>
              <a:rPr lang="en-US" dirty="0" err="1">
                <a:solidFill>
                  <a:schemeClr val="dk1"/>
                </a:solidFill>
              </a:rPr>
              <a:t>facebook</a:t>
            </a:r>
            <a:r>
              <a:rPr lang="en-US" dirty="0">
                <a:solidFill>
                  <a:schemeClr val="dk1"/>
                </a:solidFill>
              </a:rPr>
              <a:t> events for him, post about a new broadcasting event he has created and likes on the </a:t>
            </a:r>
            <a:r>
              <a:rPr lang="en-US" dirty="0" err="1">
                <a:solidFill>
                  <a:schemeClr val="dk1"/>
                </a:solidFill>
              </a:rPr>
              <a:t>webRTC</a:t>
            </a:r>
            <a:r>
              <a:rPr lang="en-US" dirty="0">
                <a:solidFill>
                  <a:schemeClr val="dk1"/>
                </a:solidFill>
              </a:rPr>
              <a:t> app so that his friends circle gets to know about the app. </a:t>
            </a:r>
          </a:p>
          <a:p>
            <a:pPr lvl="0" algn="just" rtl="0">
              <a:lnSpc>
                <a:spcPct val="115000"/>
              </a:lnSpc>
              <a:spcBef>
                <a:spcPts val="0"/>
              </a:spcBef>
              <a:buNone/>
            </a:pPr>
            <a:endParaRPr dirty="0">
              <a:solidFill>
                <a:schemeClr val="dk1"/>
              </a:solidFill>
            </a:endParaRPr>
          </a:p>
          <a:p>
            <a:pPr lvl="0" algn="just" rtl="0">
              <a:lnSpc>
                <a:spcPct val="115000"/>
              </a:lnSpc>
              <a:spcBef>
                <a:spcPts val="0"/>
              </a:spcBef>
              <a:buSzPct val="78571"/>
              <a:buNone/>
            </a:pPr>
            <a:r>
              <a:rPr lang="en-US" b="1" dirty="0">
                <a:solidFill>
                  <a:schemeClr val="dk1"/>
                </a:solidFill>
              </a:rPr>
              <a:t>Phone Gap :-</a:t>
            </a:r>
          </a:p>
          <a:p>
            <a:pPr lvl="0" algn="just" rtl="0">
              <a:lnSpc>
                <a:spcPct val="115000"/>
              </a:lnSpc>
              <a:spcBef>
                <a:spcPts val="0"/>
              </a:spcBef>
              <a:buSzPct val="78571"/>
              <a:buNone/>
            </a:pPr>
            <a:r>
              <a:rPr lang="en-US" dirty="0">
                <a:solidFill>
                  <a:schemeClr val="dk1"/>
                </a:solidFill>
              </a:rPr>
              <a:t>We have created the app with HTML5 and responsive design in mind using bootstrap. So, we can use </a:t>
            </a:r>
            <a:r>
              <a:rPr lang="en-US" dirty="0" err="1">
                <a:solidFill>
                  <a:schemeClr val="dk1"/>
                </a:solidFill>
              </a:rPr>
              <a:t>phonegap</a:t>
            </a:r>
            <a:r>
              <a:rPr lang="en-US" dirty="0">
                <a:solidFill>
                  <a:schemeClr val="dk1"/>
                </a:solidFill>
              </a:rPr>
              <a:t> to convert our HTML5 app to mobile </a:t>
            </a:r>
            <a:r>
              <a:rPr lang="en-US" dirty="0" err="1">
                <a:solidFill>
                  <a:schemeClr val="dk1"/>
                </a:solidFill>
              </a:rPr>
              <a:t>os</a:t>
            </a:r>
            <a:r>
              <a:rPr lang="en-US" dirty="0">
                <a:solidFill>
                  <a:schemeClr val="dk1"/>
                </a:solidFill>
              </a:rPr>
              <a:t> platforms.</a:t>
            </a:r>
          </a:p>
          <a:p>
            <a:pPr lvl="0" algn="just" rtl="0">
              <a:lnSpc>
                <a:spcPct val="115000"/>
              </a:lnSpc>
              <a:spcBef>
                <a:spcPts val="0"/>
              </a:spcBef>
              <a:buNone/>
            </a:pPr>
            <a:endParaRPr dirty="0">
              <a:solidFill>
                <a:schemeClr val="dk1"/>
              </a:solidFill>
            </a:endParaRPr>
          </a:p>
          <a:p>
            <a:pPr lvl="0" algn="just" rtl="0">
              <a:lnSpc>
                <a:spcPct val="115000"/>
              </a:lnSpc>
              <a:spcBef>
                <a:spcPts val="0"/>
              </a:spcBef>
              <a:buClr>
                <a:schemeClr val="dk1"/>
              </a:buClr>
              <a:buFont typeface="Arial"/>
              <a:buNone/>
            </a:pPr>
            <a:endParaRPr dirty="0">
              <a:solidFill>
                <a:schemeClr val="dk1"/>
              </a:solidFill>
            </a:endParaRPr>
          </a:p>
        </p:txBody>
      </p:sp>
    </p:spTree>
  </p:cSld>
  <p:clrMapOvr>
    <a:masterClrMapping/>
  </p:clrMapOvr>
  <p:transition spd="slow">
    <p:cut/>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2800" dirty="0" smtClean="0"/>
              <a:t>Individual Contribution</a:t>
            </a:r>
            <a:endParaRPr lang="en-US" sz="2800" dirty="0"/>
          </a:p>
        </p:txBody>
      </p:sp>
      <p:sp>
        <p:nvSpPr>
          <p:cNvPr id="3" name="Text Placeholder 2"/>
          <p:cNvSpPr>
            <a:spLocks noGrp="1"/>
          </p:cNvSpPr>
          <p:nvPr>
            <p:ph type="body" idx="1"/>
          </p:nvPr>
        </p:nvSpPr>
        <p:spPr/>
        <p:txBody>
          <a:bodyPr/>
          <a:lstStyle/>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359543417"/>
              </p:ext>
            </p:extLst>
          </p:nvPr>
        </p:nvGraphicFramePr>
        <p:xfrm>
          <a:off x="685800" y="1352550"/>
          <a:ext cx="7848600" cy="3048000"/>
        </p:xfrm>
        <a:graphic>
          <a:graphicData uri="http://schemas.openxmlformats.org/drawingml/2006/table">
            <a:tbl>
              <a:tblPr/>
              <a:tblGrid>
                <a:gridCol w="1712139"/>
                <a:gridCol w="4700599"/>
                <a:gridCol w="1435862"/>
              </a:tblGrid>
              <a:tr h="381000">
                <a:tc>
                  <a:txBody>
                    <a:bodyPr/>
                    <a:lstStyle/>
                    <a:p>
                      <a:pPr algn="ctr" fontAlgn="b"/>
                      <a:r>
                        <a:rPr lang="en-US" sz="1100" b="0" i="0" u="none" strike="noStrike" dirty="0">
                          <a:solidFill>
                            <a:srgbClr val="000000"/>
                          </a:solidFill>
                          <a:effectLst/>
                          <a:latin typeface="Calibri"/>
                        </a:rPr>
                        <a:t>Team Members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8CCE4"/>
                    </a:solidFill>
                  </a:tcPr>
                </a:tc>
                <a:tc>
                  <a:txBody>
                    <a:bodyPr/>
                    <a:lstStyle/>
                    <a:p>
                      <a:pPr algn="ctr" fontAlgn="b"/>
                      <a:r>
                        <a:rPr lang="en-US" sz="1100" b="0" i="0" u="none" strike="noStrike">
                          <a:solidFill>
                            <a:srgbClr val="000000"/>
                          </a:solidFill>
                          <a:effectLst/>
                          <a:latin typeface="Calibri"/>
                        </a:rPr>
                        <a:t>Tasks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8CCE4"/>
                    </a:solidFill>
                  </a:tcPr>
                </a:tc>
                <a:tc>
                  <a:txBody>
                    <a:bodyPr/>
                    <a:lstStyle/>
                    <a:p>
                      <a:pPr algn="ctr" fontAlgn="b"/>
                      <a:r>
                        <a:rPr lang="en-US" sz="1100" b="0" i="0" u="none" strike="noStrike">
                          <a:solidFill>
                            <a:srgbClr val="000000"/>
                          </a:solidFill>
                          <a:effectLst/>
                          <a:latin typeface="Calibri"/>
                        </a:rPr>
                        <a:t>% Workload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8CCE4"/>
                    </a:solidFill>
                  </a:tcPr>
                </a:tc>
              </a:tr>
              <a:tr h="381000">
                <a:tc>
                  <a:txBody>
                    <a:bodyPr/>
                    <a:lstStyle/>
                    <a:p>
                      <a:pPr algn="ctr" fontAlgn="b"/>
                      <a:r>
                        <a:rPr lang="en-US" sz="1100" b="0" i="0" u="none" strike="noStrike">
                          <a:solidFill>
                            <a:srgbClr val="000000"/>
                          </a:solidFill>
                          <a:effectLst/>
                          <a:latin typeface="Calibri"/>
                        </a:rPr>
                        <a:t>Aman, Krishnan, Shiva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Requirements Gathering and complete design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15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81000">
                <a:tc>
                  <a:txBody>
                    <a:bodyPr/>
                    <a:lstStyle/>
                    <a:p>
                      <a:pPr algn="ctr" fontAlgn="b"/>
                      <a:r>
                        <a:rPr lang="en-US" sz="1100" b="0" i="0" u="none" strike="noStrike">
                          <a:solidFill>
                            <a:srgbClr val="000000"/>
                          </a:solidFill>
                          <a:effectLst/>
                          <a:latin typeface="Calibri"/>
                        </a:rPr>
                        <a:t>Aman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Dashboard, Events creation, Home page, Pre recorded - videos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25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81000">
                <a:tc>
                  <a:txBody>
                    <a:bodyPr/>
                    <a:lstStyle/>
                    <a:p>
                      <a:pPr algn="ctr" fontAlgn="b"/>
                      <a:r>
                        <a:rPr lang="en-US" sz="1100" b="0" i="0" u="none" strike="noStrike">
                          <a:solidFill>
                            <a:srgbClr val="000000"/>
                          </a:solidFill>
                          <a:effectLst/>
                          <a:latin typeface="Calibri"/>
                        </a:rPr>
                        <a:t>Krishnan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Login Page, Sign up page, Facebook Login, AWS Hosting,</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25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81000">
                <a:tc>
                  <a:txBody>
                    <a:bodyPr/>
                    <a:lstStyle/>
                    <a:p>
                      <a:pPr algn="ctr" fontAlgn="b"/>
                      <a:r>
                        <a:rPr lang="en-US" sz="11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Audio/Video combining using FFMPEG, Dashboard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81000">
                <a:tc>
                  <a:txBody>
                    <a:bodyPr/>
                    <a:lstStyle/>
                    <a:p>
                      <a:pPr algn="ctr" fontAlgn="b"/>
                      <a:r>
                        <a:rPr lang="en-US" sz="1100" b="0" i="0" u="none" strike="noStrike">
                          <a:solidFill>
                            <a:srgbClr val="000000"/>
                          </a:solidFill>
                          <a:effectLst/>
                          <a:latin typeface="Calibri"/>
                        </a:rPr>
                        <a:t>Shiva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Implemented Signaling server using socket.io, Chat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25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81000">
                <a:tc>
                  <a:txBody>
                    <a:bodyPr/>
                    <a:lstStyle/>
                    <a:p>
                      <a:pPr algn="ctr" fontAlgn="b"/>
                      <a:r>
                        <a:rPr lang="en-US" sz="11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Facebook login, Video Recording, Setting up node server.</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81000">
                <a:tc>
                  <a:txBody>
                    <a:bodyPr/>
                    <a:lstStyle/>
                    <a:p>
                      <a:pPr algn="ctr" fontAlgn="b"/>
                      <a:r>
                        <a:rPr lang="en-US" sz="1100" b="0" i="0" u="none" strike="noStrike">
                          <a:solidFill>
                            <a:srgbClr val="000000"/>
                          </a:solidFill>
                          <a:effectLst/>
                          <a:latin typeface="Calibri"/>
                        </a:rPr>
                        <a:t>Aman, Krishnan, Shiva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effectLst/>
                          <a:latin typeface="Calibri"/>
                        </a:rPr>
                        <a:t>Testing and Integration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a:rPr>
                        <a:t>15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41530885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Shape 120"/>
          <p:cNvSpPr txBox="1">
            <a:spLocks noGrp="1"/>
          </p:cNvSpPr>
          <p:nvPr>
            <p:ph type="title"/>
          </p:nvPr>
        </p:nvSpPr>
        <p:spPr>
          <a:xfrm>
            <a:off x="457200" y="205978"/>
            <a:ext cx="8229600" cy="857400"/>
          </a:xfrm>
          <a:prstGeom prst="rect">
            <a:avLst/>
          </a:prstGeom>
          <a:noFill/>
          <a:ln>
            <a:noFill/>
          </a:ln>
        </p:spPr>
        <p:txBody>
          <a:bodyPr lIns="0" tIns="0" rIns="0" bIns="0" anchor="b" anchorCtr="0">
            <a:noAutofit/>
          </a:bodyPr>
          <a:lstStyle/>
          <a:p>
            <a:pPr marL="0" marR="0" lvl="0" indent="0" algn="ctr" rtl="0">
              <a:spcBef>
                <a:spcPts val="0"/>
              </a:spcBef>
              <a:buSzPct val="25000"/>
              <a:buNone/>
            </a:pPr>
            <a:r>
              <a:rPr lang="en-US" sz="3000" b="0" i="0" u="none" strike="noStrike" cap="none" baseline="0" dirty="0">
                <a:latin typeface="Arial"/>
                <a:ea typeface="Arial"/>
                <a:cs typeface="Arial"/>
                <a:sym typeface="Arial"/>
              </a:rPr>
              <a:t>Risks Involved</a:t>
            </a:r>
          </a:p>
        </p:txBody>
      </p:sp>
      <p:sp>
        <p:nvSpPr>
          <p:cNvPr id="121" name="Shape 121"/>
          <p:cNvSpPr txBox="1">
            <a:spLocks noGrp="1"/>
          </p:cNvSpPr>
          <p:nvPr>
            <p:ph type="body" idx="1"/>
          </p:nvPr>
        </p:nvSpPr>
        <p:spPr>
          <a:xfrm>
            <a:off x="457200" y="1200150"/>
            <a:ext cx="8229600" cy="3725698"/>
          </a:xfrm>
          <a:prstGeom prst="rect">
            <a:avLst/>
          </a:prstGeom>
          <a:noFill/>
          <a:ln>
            <a:noFill/>
          </a:ln>
        </p:spPr>
        <p:txBody>
          <a:bodyPr lIns="0" tIns="0" rIns="0" bIns="0" anchor="t" anchorCtr="0">
            <a:noAutofit/>
          </a:bodyPr>
          <a:lstStyle/>
          <a:p>
            <a:pPr marL="457200" marR="0" lvl="0" indent="-317500" algn="l" rtl="0">
              <a:lnSpc>
                <a:spcPct val="115000"/>
              </a:lnSpc>
              <a:spcBef>
                <a:spcPts val="0"/>
              </a:spcBef>
              <a:buClr>
                <a:srgbClr val="000000"/>
              </a:buClr>
              <a:buSzPct val="100000"/>
              <a:buFont typeface="Arial"/>
              <a:buChar char="●"/>
            </a:pPr>
            <a:r>
              <a:rPr lang="en-US" sz="1400" b="0" i="0" u="none" strike="noStrike" cap="none" baseline="0">
                <a:latin typeface="Arial"/>
                <a:ea typeface="Arial"/>
                <a:cs typeface="Arial"/>
                <a:sym typeface="Arial"/>
              </a:rPr>
              <a:t>Nodes which are behind a NAT server will find it difficult to establish the connection. To avoid this, we would configure TURN server. If lot of traffic starts going to the TURN server then that might crash (Load Balancing is out of scope of the project). It would be a third party server that we would be using, so not having much control over that. </a:t>
            </a:r>
          </a:p>
          <a:p>
            <a:pPr marL="457200" marR="0" lvl="0" indent="-317500" algn="l" rtl="0">
              <a:lnSpc>
                <a:spcPct val="115000"/>
              </a:lnSpc>
              <a:spcBef>
                <a:spcPts val="0"/>
              </a:spcBef>
              <a:buClr>
                <a:srgbClr val="000000"/>
              </a:buClr>
              <a:buSzPct val="100000"/>
              <a:buFont typeface="Arial"/>
              <a:buChar char="●"/>
            </a:pPr>
            <a:r>
              <a:rPr lang="en-US" sz="1400" b="0" i="0" u="none" strike="noStrike" cap="none" baseline="0">
                <a:latin typeface="Arial"/>
                <a:ea typeface="Arial"/>
                <a:cs typeface="Arial"/>
                <a:sym typeface="Arial"/>
              </a:rPr>
              <a:t>WebRTC doesn’t enforce a maximum limit on the number of connections which we can establish. So as a result we cannot accurately predict the number of connections before which the system might start to hang. It totally depends on the bandwidth of the users in that session.</a:t>
            </a:r>
          </a:p>
          <a:p>
            <a:pPr marL="457200" marR="0" lvl="0" indent="-317500" algn="l" rtl="0">
              <a:lnSpc>
                <a:spcPct val="115000"/>
              </a:lnSpc>
              <a:spcBef>
                <a:spcPts val="0"/>
              </a:spcBef>
              <a:buClr>
                <a:srgbClr val="000000"/>
              </a:buClr>
              <a:buSzPct val="100000"/>
              <a:buFont typeface="Arial"/>
              <a:buChar char="●"/>
            </a:pPr>
            <a:r>
              <a:rPr lang="en-US" sz="1400" b="0" i="0" u="none" strike="noStrike" cap="none" baseline="0">
                <a:latin typeface="Arial"/>
                <a:ea typeface="Arial"/>
                <a:cs typeface="Arial"/>
                <a:sym typeface="Arial"/>
              </a:rPr>
              <a:t>WebRTC is a new technology and as it is with any new technology it is not that widely supported as of August 2014. It is supported on Chrome </a:t>
            </a:r>
            <a:r>
              <a:rPr lang="en-US" sz="1400" b="0" i="0" u="none" strike="noStrike" cap="none" baseline="0">
                <a:solidFill>
                  <a:srgbClr val="252525"/>
                </a:solidFill>
                <a:latin typeface="Arial"/>
                <a:ea typeface="Arial"/>
                <a:cs typeface="Arial"/>
                <a:sym typeface="Arial"/>
              </a:rPr>
              <a:t> 23</a:t>
            </a:r>
            <a:r>
              <a:rPr lang="en-US" sz="1400" b="0" i="0" u="none" strike="noStrike" cap="none" baseline="0">
                <a:latin typeface="Arial"/>
                <a:ea typeface="Arial"/>
                <a:cs typeface="Arial"/>
                <a:sym typeface="Arial"/>
              </a:rPr>
              <a:t>, Firefox </a:t>
            </a:r>
            <a:r>
              <a:rPr lang="en-US" sz="1400" b="0" i="0" u="none" strike="noStrike" cap="none" baseline="0">
                <a:solidFill>
                  <a:srgbClr val="252525"/>
                </a:solidFill>
                <a:latin typeface="Arial"/>
                <a:ea typeface="Arial"/>
                <a:cs typeface="Arial"/>
                <a:sym typeface="Arial"/>
              </a:rPr>
              <a:t>22 </a:t>
            </a:r>
            <a:r>
              <a:rPr lang="en-US" sz="1400" b="0" i="0" u="none" strike="noStrike" cap="none" baseline="0">
                <a:latin typeface="Arial"/>
                <a:ea typeface="Arial"/>
                <a:cs typeface="Arial"/>
                <a:sym typeface="Arial"/>
              </a:rPr>
              <a:t>and Opera </a:t>
            </a:r>
            <a:r>
              <a:rPr lang="en-US" sz="1400" b="0" i="0" u="none" strike="noStrike" cap="none" baseline="0">
                <a:solidFill>
                  <a:srgbClr val="252525"/>
                </a:solidFill>
                <a:latin typeface="Arial"/>
                <a:ea typeface="Arial"/>
                <a:cs typeface="Arial"/>
                <a:sym typeface="Arial"/>
              </a:rPr>
              <a:t>18 </a:t>
            </a:r>
            <a:r>
              <a:rPr lang="en-US" sz="1400" b="0" i="0" u="none" strike="noStrike" cap="none" baseline="0">
                <a:latin typeface="Arial"/>
                <a:ea typeface="Arial"/>
                <a:cs typeface="Arial"/>
                <a:sym typeface="Arial"/>
              </a:rPr>
              <a:t>browsers for desktop but not Safari and IE. </a:t>
            </a:r>
          </a:p>
          <a:p>
            <a:pPr marL="457200" marR="0" lvl="0" indent="-317500" algn="l" rtl="0">
              <a:lnSpc>
                <a:spcPct val="115000"/>
              </a:lnSpc>
              <a:spcBef>
                <a:spcPts val="0"/>
              </a:spcBef>
              <a:buClr>
                <a:srgbClr val="000000"/>
              </a:buClr>
              <a:buSzPct val="100000"/>
              <a:buFont typeface="Arial"/>
              <a:buChar char="●"/>
            </a:pPr>
            <a:r>
              <a:rPr lang="en-US" sz="1400" b="0" i="0" u="none" strike="noStrike" cap="none" baseline="0">
                <a:latin typeface="Arial"/>
                <a:ea typeface="Arial"/>
                <a:cs typeface="Arial"/>
                <a:sym typeface="Arial"/>
              </a:rPr>
              <a:t>As of August 2014, it is not yet fully supported across all mobile devices. The mobile browsers  Chrome </a:t>
            </a:r>
            <a:r>
              <a:rPr lang="en-US" sz="1400" b="0" i="0" u="none" strike="noStrike" cap="none" baseline="0">
                <a:solidFill>
                  <a:srgbClr val="252525"/>
                </a:solidFill>
                <a:latin typeface="Arial"/>
                <a:ea typeface="Arial"/>
                <a:cs typeface="Arial"/>
                <a:sym typeface="Arial"/>
              </a:rPr>
              <a:t>28</a:t>
            </a:r>
            <a:r>
              <a:rPr lang="en-US" sz="1400" b="0" i="0" u="none" strike="noStrike" cap="none" baseline="0">
                <a:latin typeface="Arial"/>
                <a:ea typeface="Arial"/>
                <a:cs typeface="Arial"/>
                <a:sym typeface="Arial"/>
              </a:rPr>
              <a:t>, Firefox </a:t>
            </a:r>
            <a:r>
              <a:rPr lang="en-US" sz="1400" b="0" i="0" u="none" strike="noStrike" cap="none" baseline="0">
                <a:solidFill>
                  <a:srgbClr val="252525"/>
                </a:solidFill>
                <a:latin typeface="Arial"/>
                <a:ea typeface="Arial"/>
                <a:cs typeface="Arial"/>
                <a:sym typeface="Arial"/>
              </a:rPr>
              <a:t>24 </a:t>
            </a:r>
            <a:r>
              <a:rPr lang="en-US" sz="1400" b="0" i="0" u="none" strike="noStrike" cap="none" baseline="0">
                <a:latin typeface="Arial"/>
                <a:ea typeface="Arial"/>
                <a:cs typeface="Arial"/>
                <a:sym typeface="Arial"/>
              </a:rPr>
              <a:t>and Opera Mobile </a:t>
            </a:r>
            <a:r>
              <a:rPr lang="en-US" sz="1400" b="0" i="0" u="none" strike="noStrike" cap="none" baseline="0">
                <a:solidFill>
                  <a:srgbClr val="252525"/>
                </a:solidFill>
                <a:latin typeface="Arial"/>
                <a:ea typeface="Arial"/>
                <a:cs typeface="Arial"/>
                <a:sym typeface="Arial"/>
              </a:rPr>
              <a:t>12 </a:t>
            </a:r>
            <a:r>
              <a:rPr lang="en-US" sz="1400" b="0" i="0" u="none" strike="noStrike" cap="none" baseline="0">
                <a:latin typeface="Arial"/>
                <a:ea typeface="Arial"/>
                <a:cs typeface="Arial"/>
                <a:sym typeface="Arial"/>
              </a:rPr>
              <a:t>supports webRTC for all android. There isn’t much support for other mobile platforms. </a:t>
            </a:r>
          </a:p>
          <a:p>
            <a:pPr marL="457200" marR="0" lvl="0" indent="-317500" algn="l" rtl="0">
              <a:lnSpc>
                <a:spcPct val="115000"/>
              </a:lnSpc>
              <a:spcBef>
                <a:spcPts val="0"/>
              </a:spcBef>
              <a:buClr>
                <a:srgbClr val="000000"/>
              </a:buClr>
              <a:buSzPct val="100000"/>
              <a:buFont typeface="Arial"/>
              <a:buChar char="●"/>
            </a:pPr>
            <a:r>
              <a:rPr lang="en-US" sz="1400" b="0" i="0" u="none" strike="noStrike" cap="none" baseline="0">
                <a:latin typeface="Arial"/>
                <a:ea typeface="Arial"/>
                <a:cs typeface="Arial"/>
                <a:sym typeface="Arial"/>
              </a:rPr>
              <a:t>As of August 2014, it is not yet a complete nor stable, and as such is not yet suitable for commercial implementation.[3] </a:t>
            </a:r>
          </a:p>
        </p:txBody>
      </p:sp>
    </p:spTree>
  </p:cSld>
  <p:clrMapOvr>
    <a:masterClrMapping/>
  </p:clrMapOvr>
  <p:transition spd="slow">
    <p:cu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7"/>
        <p:cNvGrpSpPr/>
        <p:nvPr/>
      </p:nvGrpSpPr>
      <p:grpSpPr>
        <a:xfrm>
          <a:off x="0" y="0"/>
          <a:ext cx="0" cy="0"/>
          <a:chOff x="0" y="0"/>
          <a:chExt cx="0" cy="0"/>
        </a:xfrm>
      </p:grpSpPr>
      <p:sp>
        <p:nvSpPr>
          <p:cNvPr id="28" name="Shape 28"/>
          <p:cNvSpPr txBox="1">
            <a:spLocks noGrp="1"/>
          </p:cNvSpPr>
          <p:nvPr>
            <p:ph type="title"/>
          </p:nvPr>
        </p:nvSpPr>
        <p:spPr>
          <a:xfrm>
            <a:off x="457200" y="205978"/>
            <a:ext cx="8229600" cy="857400"/>
          </a:xfrm>
          <a:prstGeom prst="rect">
            <a:avLst/>
          </a:prstGeom>
          <a:noFill/>
          <a:ln>
            <a:noFill/>
          </a:ln>
        </p:spPr>
        <p:txBody>
          <a:bodyPr lIns="0" tIns="0" rIns="0" bIns="0" anchor="b" anchorCtr="0">
            <a:noAutofit/>
          </a:bodyPr>
          <a:lstStyle/>
          <a:p>
            <a:pPr marL="0" marR="0" lvl="0" indent="0" algn="ctr" rtl="0">
              <a:spcBef>
                <a:spcPts val="0"/>
              </a:spcBef>
              <a:buSzPct val="25000"/>
              <a:buNone/>
            </a:pPr>
            <a:r>
              <a:rPr lang="en-US" sz="3000" b="0" i="0" u="none" strike="noStrike" cap="none" baseline="0" dirty="0">
                <a:latin typeface="Arial"/>
                <a:ea typeface="Arial"/>
                <a:cs typeface="Arial"/>
                <a:sym typeface="Arial"/>
              </a:rPr>
              <a:t>Group Project Description</a:t>
            </a:r>
          </a:p>
        </p:txBody>
      </p:sp>
      <p:sp>
        <p:nvSpPr>
          <p:cNvPr id="29" name="Shape 29"/>
          <p:cNvSpPr txBox="1">
            <a:spLocks noGrp="1"/>
          </p:cNvSpPr>
          <p:nvPr>
            <p:ph type="body" idx="1"/>
          </p:nvPr>
        </p:nvSpPr>
        <p:spPr>
          <a:xfrm>
            <a:off x="457200" y="1200150"/>
            <a:ext cx="8229600" cy="3725698"/>
          </a:xfrm>
          <a:prstGeom prst="rect">
            <a:avLst/>
          </a:prstGeom>
          <a:noFill/>
          <a:ln>
            <a:noFill/>
          </a:ln>
        </p:spPr>
        <p:txBody>
          <a:bodyPr lIns="0" tIns="0" rIns="0" bIns="0" anchor="t" anchorCtr="0">
            <a:noAutofit/>
          </a:bodyPr>
          <a:lstStyle/>
          <a:p>
            <a:pPr marL="0" marR="0" lvl="0" indent="0" algn="l" rtl="0">
              <a:spcBef>
                <a:spcPts val="0"/>
              </a:spcBef>
              <a:buNone/>
            </a:pPr>
            <a:endParaRPr sz="1637" b="0" i="0" u="none" strike="noStrike" cap="none" baseline="0" dirty="0">
              <a:latin typeface="Arial"/>
              <a:ea typeface="Arial"/>
              <a:cs typeface="Arial"/>
              <a:sym typeface="Arial"/>
            </a:endParaRPr>
          </a:p>
          <a:p>
            <a:pPr marL="0" marR="0" lvl="0" indent="0" algn="l" rtl="0">
              <a:spcBef>
                <a:spcPts val="0"/>
              </a:spcBef>
              <a:buSzPct val="25000"/>
              <a:buNone/>
            </a:pPr>
            <a:r>
              <a:rPr lang="en-US" sz="1820" b="0" i="0" u="none" strike="noStrike" cap="none" baseline="0" dirty="0">
                <a:latin typeface="Arial"/>
                <a:ea typeface="Arial"/>
                <a:cs typeface="Arial"/>
                <a:sym typeface="Arial"/>
              </a:rPr>
              <a:t>1) Survey            				</a:t>
            </a:r>
          </a:p>
          <a:p>
            <a:pPr marL="0" marR="0" lvl="0" indent="0" algn="l" rtl="0">
              <a:spcBef>
                <a:spcPts val="0"/>
              </a:spcBef>
              <a:buSzPct val="25000"/>
              <a:buNone/>
            </a:pPr>
            <a:r>
              <a:rPr lang="en-US" sz="1820" b="0" i="0" u="none" strike="noStrike" cap="none" baseline="0" dirty="0">
                <a:latin typeface="Arial"/>
                <a:ea typeface="Arial"/>
                <a:cs typeface="Arial"/>
                <a:sym typeface="Arial"/>
              </a:rPr>
              <a:t>2) Environment Setup</a:t>
            </a:r>
          </a:p>
          <a:p>
            <a:pPr marL="0" marR="0" lvl="0" indent="0" algn="l" rtl="0">
              <a:spcBef>
                <a:spcPts val="0"/>
              </a:spcBef>
              <a:buSzPct val="25000"/>
              <a:buNone/>
            </a:pPr>
            <a:r>
              <a:rPr lang="en-US" sz="1820" b="0" i="0" u="none" strike="noStrike" cap="none" baseline="0" dirty="0">
                <a:latin typeface="Arial"/>
                <a:ea typeface="Arial"/>
                <a:cs typeface="Arial"/>
                <a:sym typeface="Arial"/>
              </a:rPr>
              <a:t>3) Requirement Analysis		             </a:t>
            </a:r>
          </a:p>
          <a:p>
            <a:pPr marL="0" marR="0" lvl="0" indent="0" algn="l" rtl="0">
              <a:spcBef>
                <a:spcPts val="0"/>
              </a:spcBef>
              <a:buSzPct val="25000"/>
              <a:buNone/>
            </a:pPr>
            <a:r>
              <a:rPr lang="en-US" sz="1820" b="0" i="0" u="none" strike="noStrike" cap="none" baseline="0" dirty="0">
                <a:latin typeface="Arial"/>
                <a:ea typeface="Arial"/>
                <a:cs typeface="Arial"/>
                <a:sym typeface="Arial"/>
              </a:rPr>
              <a:t>4) System Design</a:t>
            </a:r>
          </a:p>
          <a:p>
            <a:pPr marL="0" marR="0" lvl="0" indent="0" algn="l" rtl="0">
              <a:spcBef>
                <a:spcPts val="0"/>
              </a:spcBef>
              <a:buSzPct val="25000"/>
              <a:buNone/>
            </a:pPr>
            <a:r>
              <a:rPr lang="en-US" sz="1820" b="0" i="0" u="none" strike="noStrike" cap="none" baseline="0" dirty="0">
                <a:latin typeface="Arial"/>
                <a:ea typeface="Arial"/>
                <a:cs typeface="Arial"/>
                <a:sym typeface="Arial"/>
              </a:rPr>
              <a:t>5) Implementation			</a:t>
            </a:r>
          </a:p>
          <a:p>
            <a:pPr marL="0" marR="0" lvl="0" indent="0" algn="l" rtl="0">
              <a:spcBef>
                <a:spcPts val="0"/>
              </a:spcBef>
              <a:buSzPct val="25000"/>
              <a:buNone/>
            </a:pPr>
            <a:r>
              <a:rPr lang="en-US" sz="1820" b="0" i="0" u="none" strike="noStrike" cap="none" baseline="0" dirty="0">
                <a:latin typeface="Arial"/>
                <a:ea typeface="Arial"/>
                <a:cs typeface="Arial"/>
                <a:sym typeface="Arial"/>
              </a:rPr>
              <a:t>	5.1) Responsive Web application.</a:t>
            </a:r>
          </a:p>
          <a:p>
            <a:pPr marL="0" marR="0" lvl="0" indent="0" algn="l" rtl="0">
              <a:lnSpc>
                <a:spcPct val="115000"/>
              </a:lnSpc>
              <a:spcBef>
                <a:spcPts val="0"/>
              </a:spcBef>
              <a:buSzPct val="25000"/>
              <a:buNone/>
            </a:pPr>
            <a:r>
              <a:rPr lang="en-US" sz="1820" b="0" i="0" u="none" strike="noStrike" cap="none" baseline="0" dirty="0">
                <a:latin typeface="Arial"/>
                <a:ea typeface="Arial"/>
                <a:cs typeface="Arial"/>
                <a:sym typeface="Arial"/>
              </a:rPr>
              <a:t>	5.2) Setting up user management on the website</a:t>
            </a:r>
          </a:p>
          <a:p>
            <a:pPr marL="0" marR="0" lvl="0" indent="0" algn="l" rtl="0">
              <a:spcBef>
                <a:spcPts val="0"/>
              </a:spcBef>
              <a:buSzPct val="25000"/>
              <a:buNone/>
            </a:pPr>
            <a:r>
              <a:rPr lang="en-US" sz="1820" b="0" i="0" u="none" strike="noStrike" cap="none" baseline="0" dirty="0">
                <a:latin typeface="Arial"/>
                <a:ea typeface="Arial"/>
                <a:cs typeface="Arial"/>
                <a:sym typeface="Arial"/>
              </a:rPr>
              <a:t>	5.3) Setting up </a:t>
            </a:r>
            <a:r>
              <a:rPr lang="en-US" sz="1820" b="0" i="0" u="none" strike="noStrike" cap="none" baseline="0" dirty="0" err="1">
                <a:latin typeface="Arial"/>
                <a:ea typeface="Arial"/>
                <a:cs typeface="Arial"/>
                <a:sym typeface="Arial"/>
              </a:rPr>
              <a:t>signalling</a:t>
            </a:r>
            <a:r>
              <a:rPr lang="en-US" sz="1820" b="0" i="0" u="none" strike="noStrike" cap="none" baseline="0" dirty="0">
                <a:latin typeface="Arial"/>
                <a:ea typeface="Arial"/>
                <a:cs typeface="Arial"/>
                <a:sym typeface="Arial"/>
              </a:rPr>
              <a:t> server</a:t>
            </a:r>
          </a:p>
          <a:p>
            <a:pPr marL="0" marR="0" lvl="0" indent="0" algn="l" rtl="0">
              <a:spcBef>
                <a:spcPts val="0"/>
              </a:spcBef>
              <a:buSzPct val="25000"/>
              <a:buNone/>
            </a:pPr>
            <a:r>
              <a:rPr lang="en-US" sz="1820" b="0" i="0" u="none" strike="noStrike" cap="none" baseline="0" dirty="0">
                <a:latin typeface="Arial"/>
                <a:ea typeface="Arial"/>
                <a:cs typeface="Arial"/>
                <a:sym typeface="Arial"/>
              </a:rPr>
              <a:t>	5.4) Setting up TURN sever</a:t>
            </a:r>
          </a:p>
          <a:p>
            <a:pPr marL="0" marR="0" lvl="0" indent="0" algn="l" rtl="0">
              <a:spcBef>
                <a:spcPts val="0"/>
              </a:spcBef>
              <a:buSzPct val="25000"/>
              <a:buNone/>
            </a:pPr>
            <a:r>
              <a:rPr lang="en-US" sz="1820" b="0" i="0" u="none" strike="noStrike" cap="none" baseline="0" dirty="0">
                <a:latin typeface="Arial"/>
                <a:ea typeface="Arial"/>
                <a:cs typeface="Arial"/>
                <a:sym typeface="Arial"/>
              </a:rPr>
              <a:t>6) Testing and Re-engineering</a:t>
            </a:r>
          </a:p>
          <a:p>
            <a:pPr marL="0" marR="0" lvl="0" indent="0" algn="l" rtl="0">
              <a:lnSpc>
                <a:spcPct val="115000"/>
              </a:lnSpc>
              <a:spcBef>
                <a:spcPts val="0"/>
              </a:spcBef>
              <a:buNone/>
            </a:pPr>
            <a:endParaRPr sz="1637" b="0" i="0" u="none" strike="noStrike" cap="none" baseline="0" dirty="0">
              <a:latin typeface="Arial"/>
              <a:ea typeface="Arial"/>
              <a:cs typeface="Arial"/>
              <a:sym typeface="Arial"/>
            </a:endParaRPr>
          </a:p>
          <a:p>
            <a:pPr marL="0" marR="0" lvl="0" indent="0" algn="l" rtl="0">
              <a:spcBef>
                <a:spcPts val="0"/>
              </a:spcBef>
              <a:buSzPct val="25000"/>
              <a:buNone/>
            </a:pPr>
            <a:r>
              <a:rPr lang="en-US" sz="1637" b="0" i="0" u="none" strike="noStrike" cap="none" baseline="0" dirty="0">
                <a:latin typeface="Arial"/>
                <a:ea typeface="Arial"/>
                <a:cs typeface="Arial"/>
                <a:sym typeface="Arial"/>
              </a:rPr>
              <a:t> </a:t>
            </a:r>
          </a:p>
        </p:txBody>
      </p:sp>
    </p:spTree>
  </p:cSld>
  <p:clrMapOvr>
    <a:masterClrMapping/>
  </p:clrMapOvr>
  <p:transition spd="slow">
    <p:cut/>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Shape 126"/>
          <p:cNvSpPr txBox="1">
            <a:spLocks noGrp="1"/>
          </p:cNvSpPr>
          <p:nvPr>
            <p:ph type="title"/>
          </p:nvPr>
        </p:nvSpPr>
        <p:spPr>
          <a:xfrm>
            <a:off x="457200" y="205978"/>
            <a:ext cx="8229600" cy="857400"/>
          </a:xfrm>
          <a:prstGeom prst="rect">
            <a:avLst/>
          </a:prstGeom>
          <a:noFill/>
          <a:ln>
            <a:noFill/>
          </a:ln>
        </p:spPr>
        <p:txBody>
          <a:bodyPr lIns="0" tIns="0" rIns="0" bIns="0" anchor="b" anchorCtr="0">
            <a:noAutofit/>
          </a:bodyPr>
          <a:lstStyle/>
          <a:p>
            <a:pPr marL="0" marR="0" lvl="0" indent="0" algn="ctr" rtl="0">
              <a:spcBef>
                <a:spcPts val="0"/>
              </a:spcBef>
              <a:buSzPct val="25000"/>
              <a:buNone/>
            </a:pPr>
            <a:r>
              <a:rPr lang="en-US" sz="3000" b="0" i="0" u="none" strike="noStrike" cap="none" baseline="0">
                <a:latin typeface="Arial"/>
                <a:ea typeface="Arial"/>
                <a:cs typeface="Arial"/>
                <a:sym typeface="Arial"/>
              </a:rPr>
              <a:t>Benefits</a:t>
            </a:r>
          </a:p>
        </p:txBody>
      </p:sp>
      <p:sp>
        <p:nvSpPr>
          <p:cNvPr id="127" name="Shape 127"/>
          <p:cNvSpPr txBox="1">
            <a:spLocks noGrp="1"/>
          </p:cNvSpPr>
          <p:nvPr>
            <p:ph type="body" idx="1"/>
          </p:nvPr>
        </p:nvSpPr>
        <p:spPr>
          <a:xfrm>
            <a:off x="457200" y="1200150"/>
            <a:ext cx="8229600" cy="3725698"/>
          </a:xfrm>
          <a:prstGeom prst="rect">
            <a:avLst/>
          </a:prstGeom>
          <a:noFill/>
          <a:ln>
            <a:noFill/>
          </a:ln>
        </p:spPr>
        <p:txBody>
          <a:bodyPr lIns="0" tIns="0" rIns="0" bIns="0" anchor="t" anchorCtr="0">
            <a:noAutofit/>
          </a:bodyPr>
          <a:lstStyle/>
          <a:p>
            <a:pPr marL="555171" marR="0" lvl="0" indent="-440871" algn="l" rtl="0">
              <a:spcBef>
                <a:spcPts val="0"/>
              </a:spcBef>
              <a:buClr>
                <a:srgbClr val="000000"/>
              </a:buClr>
              <a:buSzPct val="100000"/>
              <a:buFont typeface="Arial"/>
              <a:buChar char="●"/>
            </a:pPr>
            <a:r>
              <a:rPr lang="en-US" sz="1800" b="0" i="0" u="none" strike="noStrike" cap="none" baseline="0">
                <a:latin typeface="Arial"/>
                <a:ea typeface="Arial"/>
                <a:cs typeface="Arial"/>
                <a:sym typeface="Arial"/>
              </a:rPr>
              <a:t>Users can watch recorded video in case they miss the live broadcast.</a:t>
            </a:r>
          </a:p>
          <a:p>
            <a:pPr marL="555171" marR="0" lvl="0" indent="-440871" algn="l" rtl="0">
              <a:spcBef>
                <a:spcPts val="0"/>
              </a:spcBef>
              <a:buClr>
                <a:srgbClr val="000000"/>
              </a:buClr>
              <a:buSzPct val="100000"/>
              <a:buFont typeface="Arial"/>
              <a:buChar char="●"/>
            </a:pPr>
            <a:r>
              <a:rPr lang="en-US" sz="1800" b="0" i="0" u="none" strike="noStrike" cap="none" baseline="0">
                <a:latin typeface="Arial"/>
                <a:ea typeface="Arial"/>
                <a:cs typeface="Arial"/>
                <a:sym typeface="Arial"/>
              </a:rPr>
              <a:t>Users get notifications for videos being broadcasted based on their interests.</a:t>
            </a:r>
          </a:p>
          <a:p>
            <a:pPr marL="555171" marR="0" lvl="0" indent="-440871" algn="l" rtl="0">
              <a:spcBef>
                <a:spcPts val="0"/>
              </a:spcBef>
              <a:buClr>
                <a:srgbClr val="000000"/>
              </a:buClr>
              <a:buSzPct val="100000"/>
              <a:buFont typeface="Arial"/>
              <a:buChar char="●"/>
            </a:pPr>
            <a:r>
              <a:rPr lang="en-US" sz="1800" b="0" i="0" u="none" strike="noStrike" cap="none" baseline="0">
                <a:latin typeface="Arial"/>
                <a:ea typeface="Arial"/>
                <a:cs typeface="Arial"/>
                <a:sym typeface="Arial"/>
              </a:rPr>
              <a:t>Users can send out invites to facebook or google plus friends to join this broadcasting site.</a:t>
            </a:r>
          </a:p>
          <a:p>
            <a:pPr marL="555171" marR="0" lvl="0" indent="-440871" algn="l" rtl="0">
              <a:spcBef>
                <a:spcPts val="0"/>
              </a:spcBef>
              <a:buClr>
                <a:srgbClr val="000000"/>
              </a:buClr>
              <a:buSzPct val="100000"/>
              <a:buFont typeface="Arial"/>
              <a:buChar char="●"/>
            </a:pPr>
            <a:r>
              <a:rPr lang="en-US" sz="1800" b="0" i="0" u="none" strike="noStrike" cap="none" baseline="0">
                <a:latin typeface="Arial"/>
                <a:ea typeface="Arial"/>
                <a:cs typeface="Arial"/>
                <a:sym typeface="Arial"/>
              </a:rPr>
              <a:t>Users can subscribe to the videos and can get notifications from the uploader whenever he/she is about to broadcast.</a:t>
            </a:r>
          </a:p>
        </p:txBody>
      </p:sp>
    </p:spTree>
  </p:cSld>
  <p:clrMapOvr>
    <a:masterClrMapping/>
  </p:clrMapOvr>
  <p:transition spd="slow">
    <p:cut/>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Shape 132"/>
          <p:cNvSpPr txBox="1">
            <a:spLocks noGrp="1"/>
          </p:cNvSpPr>
          <p:nvPr>
            <p:ph type="title"/>
          </p:nvPr>
        </p:nvSpPr>
        <p:spPr>
          <a:xfrm>
            <a:off x="457200" y="205978"/>
            <a:ext cx="8229600" cy="857400"/>
          </a:xfrm>
          <a:prstGeom prst="rect">
            <a:avLst/>
          </a:prstGeom>
          <a:noFill/>
          <a:ln>
            <a:noFill/>
          </a:ln>
        </p:spPr>
        <p:txBody>
          <a:bodyPr lIns="0" tIns="0" rIns="0" bIns="0" anchor="b" anchorCtr="0">
            <a:noAutofit/>
          </a:bodyPr>
          <a:lstStyle/>
          <a:p>
            <a:pPr marL="0" marR="0" lvl="0" indent="0" algn="ctr" rtl="0">
              <a:spcBef>
                <a:spcPts val="0"/>
              </a:spcBef>
              <a:buSzPct val="25000"/>
              <a:buNone/>
            </a:pPr>
            <a:r>
              <a:rPr lang="en-US" sz="3000" b="0" i="0" u="none" strike="noStrike" cap="none" baseline="0">
                <a:latin typeface="Arial"/>
                <a:ea typeface="Arial"/>
                <a:cs typeface="Arial"/>
                <a:sym typeface="Arial"/>
              </a:rPr>
              <a:t>Conclusion</a:t>
            </a:r>
          </a:p>
        </p:txBody>
      </p:sp>
      <p:sp>
        <p:nvSpPr>
          <p:cNvPr id="133" name="Shape 133"/>
          <p:cNvSpPr txBox="1">
            <a:spLocks noGrp="1"/>
          </p:cNvSpPr>
          <p:nvPr>
            <p:ph type="body" idx="1"/>
          </p:nvPr>
        </p:nvSpPr>
        <p:spPr>
          <a:xfrm>
            <a:off x="457200" y="1200150"/>
            <a:ext cx="8229600" cy="3725698"/>
          </a:xfrm>
          <a:prstGeom prst="rect">
            <a:avLst/>
          </a:prstGeom>
          <a:noFill/>
          <a:ln>
            <a:noFill/>
          </a:ln>
        </p:spPr>
        <p:txBody>
          <a:bodyPr lIns="0" tIns="0" rIns="0" bIns="0" anchor="t" anchorCtr="0">
            <a:noAutofit/>
          </a:bodyPr>
          <a:lstStyle/>
          <a:p>
            <a:pPr marL="555171" marR="0" lvl="0" indent="-440871" algn="l" rtl="0">
              <a:spcBef>
                <a:spcPts val="0"/>
              </a:spcBef>
              <a:buClr>
                <a:srgbClr val="000000"/>
              </a:buClr>
              <a:buSzPct val="100000"/>
              <a:buFont typeface="Arial"/>
              <a:buChar char="●"/>
            </a:pPr>
            <a:r>
              <a:rPr lang="en-US" sz="1800" b="0" i="0" u="none" strike="noStrike" cap="none" baseline="0">
                <a:latin typeface="Arial"/>
                <a:ea typeface="Arial"/>
                <a:cs typeface="Arial"/>
                <a:sym typeface="Arial"/>
              </a:rPr>
              <a:t>This project is about user being able to do interactive video conferencing and being able to broadcast it to the public. </a:t>
            </a:r>
          </a:p>
          <a:p>
            <a:pPr marL="555171" marR="0" lvl="0" indent="-440871" algn="l" rtl="0">
              <a:spcBef>
                <a:spcPts val="0"/>
              </a:spcBef>
              <a:buClr>
                <a:srgbClr val="000000"/>
              </a:buClr>
              <a:buSzPct val="100000"/>
              <a:buFont typeface="Arial"/>
              <a:buChar char="●"/>
            </a:pPr>
            <a:r>
              <a:rPr lang="en-US" sz="1800" b="0" i="0" u="none" strike="noStrike" cap="none" baseline="0">
                <a:latin typeface="Arial"/>
                <a:ea typeface="Arial"/>
                <a:cs typeface="Arial"/>
                <a:sym typeface="Arial"/>
              </a:rPr>
              <a:t>The recordings will be available of the session.So, that the users can view it again later.</a:t>
            </a:r>
          </a:p>
          <a:p>
            <a:pPr marL="555171" marR="0" lvl="0" indent="-440871" algn="l" rtl="0">
              <a:spcBef>
                <a:spcPts val="0"/>
              </a:spcBef>
              <a:buClr>
                <a:srgbClr val="000000"/>
              </a:buClr>
              <a:buSzPct val="100000"/>
              <a:buFont typeface="Arial"/>
              <a:buChar char="●"/>
            </a:pPr>
            <a:r>
              <a:rPr lang="en-US" sz="1800" b="0" i="0" u="none" strike="noStrike" cap="none" baseline="0">
                <a:latin typeface="Arial"/>
                <a:ea typeface="Arial"/>
                <a:cs typeface="Arial"/>
                <a:sym typeface="Arial"/>
              </a:rPr>
              <a:t>Only the signed-in users will have the authority to broadcast videos and can attend the on-going events but any users can view the recorded videos.</a:t>
            </a:r>
          </a:p>
          <a:p>
            <a:pPr marL="555171" marR="0" lvl="0" indent="-440871" algn="l" rtl="0">
              <a:spcBef>
                <a:spcPts val="0"/>
              </a:spcBef>
              <a:buClr>
                <a:srgbClr val="000000"/>
              </a:buClr>
              <a:buSzPct val="100000"/>
              <a:buFont typeface="Arial"/>
              <a:buChar char="●"/>
            </a:pPr>
            <a:r>
              <a:rPr lang="en-US" sz="1800" b="0" i="0" u="none" strike="noStrike" cap="none" baseline="0">
                <a:latin typeface="Arial"/>
                <a:ea typeface="Arial"/>
                <a:cs typeface="Arial"/>
                <a:sym typeface="Arial"/>
              </a:rPr>
              <a:t>The video conferencing would be achieved using webRTC and the web app hosted on ASU MobiCloud environment. </a:t>
            </a:r>
          </a:p>
          <a:p>
            <a:pPr marL="555171" marR="0" lvl="0" indent="-440871" algn="l" rtl="0">
              <a:spcBef>
                <a:spcPts val="0"/>
              </a:spcBef>
              <a:buClr>
                <a:srgbClr val="000000"/>
              </a:buClr>
              <a:buSzPct val="100000"/>
              <a:buFont typeface="Arial"/>
              <a:buChar char="●"/>
            </a:pPr>
            <a:r>
              <a:rPr lang="en-US" sz="1800" b="0" i="0" u="none" strike="noStrike" cap="none" baseline="0">
                <a:latin typeface="Arial"/>
                <a:ea typeface="Arial"/>
                <a:cs typeface="Arial"/>
                <a:sym typeface="Arial"/>
              </a:rPr>
              <a:t>The project would be simpler in complexity than Google Hangouts but the main advantage of this project is that it would be plugin free. WebRTC is built right into the browser natively. </a:t>
            </a:r>
          </a:p>
        </p:txBody>
      </p:sp>
    </p:spTree>
  </p:cSld>
  <p:clrMapOvr>
    <a:masterClrMapping/>
  </p:clrMapOvr>
  <p:transition spd="slow">
    <p:cu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3"/>
        <p:cNvGrpSpPr/>
        <p:nvPr/>
      </p:nvGrpSpPr>
      <p:grpSpPr>
        <a:xfrm>
          <a:off x="0" y="0"/>
          <a:ext cx="0" cy="0"/>
          <a:chOff x="0" y="0"/>
          <a:chExt cx="0" cy="0"/>
        </a:xfrm>
      </p:grpSpPr>
      <p:sp>
        <p:nvSpPr>
          <p:cNvPr id="34" name="Shape 34"/>
          <p:cNvSpPr txBox="1">
            <a:spLocks noGrp="1"/>
          </p:cNvSpPr>
          <p:nvPr>
            <p:ph type="title"/>
          </p:nvPr>
        </p:nvSpPr>
        <p:spPr>
          <a:xfrm>
            <a:off x="457200" y="205978"/>
            <a:ext cx="8229600" cy="857400"/>
          </a:xfrm>
          <a:prstGeom prst="rect">
            <a:avLst/>
          </a:prstGeom>
          <a:noFill/>
          <a:ln>
            <a:noFill/>
          </a:ln>
        </p:spPr>
        <p:txBody>
          <a:bodyPr lIns="0" tIns="0" rIns="0" bIns="0" anchor="b" anchorCtr="0">
            <a:noAutofit/>
          </a:bodyPr>
          <a:lstStyle/>
          <a:p>
            <a:pPr marL="0" marR="0" lvl="0" indent="0" algn="ctr" rtl="0">
              <a:spcBef>
                <a:spcPts val="0"/>
              </a:spcBef>
              <a:buSzPct val="25000"/>
              <a:buNone/>
            </a:pPr>
            <a:r>
              <a:rPr lang="en-US" sz="3000" b="0" i="0" u="none" strike="noStrike" cap="none" baseline="0">
                <a:latin typeface="Arial"/>
                <a:ea typeface="Arial"/>
                <a:cs typeface="Arial"/>
                <a:sym typeface="Arial"/>
              </a:rPr>
              <a:t>Project Description (cont.)</a:t>
            </a:r>
          </a:p>
        </p:txBody>
      </p:sp>
      <p:sp>
        <p:nvSpPr>
          <p:cNvPr id="35" name="Shape 35"/>
          <p:cNvSpPr txBox="1">
            <a:spLocks noGrp="1"/>
          </p:cNvSpPr>
          <p:nvPr>
            <p:ph type="body" idx="1"/>
          </p:nvPr>
        </p:nvSpPr>
        <p:spPr>
          <a:xfrm>
            <a:off x="457200" y="1200150"/>
            <a:ext cx="8229600" cy="3725698"/>
          </a:xfrm>
          <a:prstGeom prst="rect">
            <a:avLst/>
          </a:prstGeom>
          <a:noFill/>
          <a:ln>
            <a:noFill/>
          </a:ln>
        </p:spPr>
        <p:txBody>
          <a:bodyPr lIns="0" tIns="0" rIns="0" bIns="0" anchor="t" anchorCtr="0">
            <a:noAutofit/>
          </a:bodyPr>
          <a:lstStyle/>
          <a:p>
            <a:pPr marL="0" marR="0" lvl="0" indent="0" algn="l" rtl="0">
              <a:spcBef>
                <a:spcPts val="0"/>
              </a:spcBef>
              <a:buNone/>
            </a:pPr>
            <a:endParaRPr sz="1400" b="0" i="0" u="none" strike="noStrike" cap="none" baseline="0">
              <a:latin typeface="Arial"/>
              <a:ea typeface="Arial"/>
              <a:cs typeface="Arial"/>
              <a:sym typeface="Arial"/>
            </a:endParaRPr>
          </a:p>
          <a:p>
            <a:pPr marL="0" marR="0" lvl="0" indent="0" algn="l" rtl="0">
              <a:spcBef>
                <a:spcPts val="0"/>
              </a:spcBef>
              <a:buSzPct val="25000"/>
              <a:buNone/>
            </a:pPr>
            <a:r>
              <a:rPr lang="en-US" sz="1800" b="0" i="0" u="none" strike="noStrike" cap="none" baseline="0">
                <a:latin typeface="Arial"/>
                <a:ea typeface="Arial"/>
                <a:cs typeface="Arial"/>
                <a:sym typeface="Arial"/>
              </a:rPr>
              <a:t>Task            	Aman 		Krishnan		Shiva</a:t>
            </a:r>
          </a:p>
          <a:p>
            <a:pPr marL="0" marR="0" lvl="0" indent="0" algn="l" rtl="0">
              <a:spcBef>
                <a:spcPts val="0"/>
              </a:spcBef>
              <a:buSzPct val="25000"/>
              <a:buNone/>
            </a:pPr>
            <a:r>
              <a:rPr lang="en-US" sz="1800" b="0" i="0" u="none" strike="noStrike" cap="none" baseline="0">
                <a:latin typeface="Arial"/>
                <a:ea typeface="Arial"/>
                <a:cs typeface="Arial"/>
                <a:sym typeface="Arial"/>
              </a:rPr>
              <a:t>Task-1		30%		    30%		  40%</a:t>
            </a:r>
          </a:p>
          <a:p>
            <a:pPr marL="0" marR="0" lvl="0" indent="0" algn="l" rtl="0">
              <a:spcBef>
                <a:spcPts val="0"/>
              </a:spcBef>
              <a:buSzPct val="25000"/>
              <a:buNone/>
            </a:pPr>
            <a:r>
              <a:rPr lang="en-US" sz="1800" b="0" i="0" u="none" strike="noStrike" cap="none" baseline="0">
                <a:latin typeface="Arial"/>
                <a:ea typeface="Arial"/>
                <a:cs typeface="Arial"/>
                <a:sym typeface="Arial"/>
              </a:rPr>
              <a:t>Task-2		33%		    33%		  33%</a:t>
            </a:r>
          </a:p>
          <a:p>
            <a:pPr marL="0" marR="0" lvl="0" indent="0" algn="l" rtl="0">
              <a:spcBef>
                <a:spcPts val="0"/>
              </a:spcBef>
              <a:buSzPct val="25000"/>
              <a:buNone/>
            </a:pPr>
            <a:r>
              <a:rPr lang="en-US" sz="1800" b="0" i="0" u="none" strike="noStrike" cap="none" baseline="0">
                <a:latin typeface="Arial"/>
                <a:ea typeface="Arial"/>
                <a:cs typeface="Arial"/>
                <a:sym typeface="Arial"/>
              </a:rPr>
              <a:t>Task-3		33%               	    33%           	  33%</a:t>
            </a:r>
          </a:p>
          <a:p>
            <a:pPr marL="0" marR="0" lvl="0" indent="0" algn="l" rtl="0">
              <a:spcBef>
                <a:spcPts val="0"/>
              </a:spcBef>
              <a:buSzPct val="25000"/>
              <a:buNone/>
            </a:pPr>
            <a:r>
              <a:rPr lang="en-US" sz="1800" b="0" i="0" u="none" strike="noStrike" cap="none" baseline="0">
                <a:latin typeface="Arial"/>
                <a:ea typeface="Arial"/>
                <a:cs typeface="Arial"/>
                <a:sym typeface="Arial"/>
              </a:rPr>
              <a:t>Task-4 		40%		    30%		  30%</a:t>
            </a:r>
          </a:p>
          <a:p>
            <a:pPr marL="0" marR="0" lvl="0" indent="0" algn="l" rtl="0">
              <a:spcBef>
                <a:spcPts val="0"/>
              </a:spcBef>
              <a:buSzPct val="25000"/>
              <a:buNone/>
            </a:pPr>
            <a:r>
              <a:rPr lang="en-US" sz="1800" b="0" i="0" u="none" strike="noStrike" cap="none" baseline="0">
                <a:latin typeface="Arial"/>
                <a:ea typeface="Arial"/>
                <a:cs typeface="Arial"/>
                <a:sym typeface="Arial"/>
              </a:rPr>
              <a:t>Task-5 		33%	      	    33%		  33%</a:t>
            </a:r>
          </a:p>
          <a:p>
            <a:pPr marL="0" marR="0" lvl="0" indent="0" algn="l" rtl="0">
              <a:spcBef>
                <a:spcPts val="0"/>
              </a:spcBef>
              <a:buSzPct val="25000"/>
              <a:buNone/>
            </a:pPr>
            <a:r>
              <a:rPr lang="en-US" sz="1800" b="0" i="0" u="none" strike="noStrike" cap="none" baseline="0">
                <a:latin typeface="Arial"/>
                <a:ea typeface="Arial"/>
                <a:cs typeface="Arial"/>
                <a:sym typeface="Arial"/>
              </a:rPr>
              <a:t>Task-6	              30%		    40%	                30%</a:t>
            </a:r>
          </a:p>
        </p:txBody>
      </p:sp>
    </p:spTree>
  </p:cSld>
  <p:clrMapOvr>
    <a:masterClrMapping/>
  </p:clrMapOvr>
  <p:transition spd="slow">
    <p:cu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9"/>
        <p:cNvGrpSpPr/>
        <p:nvPr/>
      </p:nvGrpSpPr>
      <p:grpSpPr>
        <a:xfrm>
          <a:off x="0" y="0"/>
          <a:ext cx="0" cy="0"/>
          <a:chOff x="0" y="0"/>
          <a:chExt cx="0" cy="0"/>
        </a:xfrm>
      </p:grpSpPr>
      <p:sp>
        <p:nvSpPr>
          <p:cNvPr id="40" name="Shape 40"/>
          <p:cNvSpPr txBox="1">
            <a:spLocks noGrp="1"/>
          </p:cNvSpPr>
          <p:nvPr>
            <p:ph type="title"/>
          </p:nvPr>
        </p:nvSpPr>
        <p:spPr>
          <a:xfrm>
            <a:off x="457200" y="205978"/>
            <a:ext cx="8229600" cy="857400"/>
          </a:xfrm>
          <a:prstGeom prst="rect">
            <a:avLst/>
          </a:prstGeom>
          <a:noFill/>
          <a:ln>
            <a:noFill/>
          </a:ln>
        </p:spPr>
        <p:txBody>
          <a:bodyPr lIns="0" tIns="0" rIns="0" bIns="0" anchor="b" anchorCtr="0">
            <a:noAutofit/>
          </a:bodyPr>
          <a:lstStyle/>
          <a:p>
            <a:pPr marL="0" marR="0" lvl="0" indent="0" algn="ctr" rtl="0">
              <a:spcBef>
                <a:spcPts val="0"/>
              </a:spcBef>
              <a:buSzPct val="25000"/>
              <a:buNone/>
            </a:pPr>
            <a:r>
              <a:rPr lang="en-US" sz="3000" b="0" i="0" u="none" strike="noStrike" cap="none" baseline="0" dirty="0">
                <a:latin typeface="Arial"/>
                <a:ea typeface="Arial"/>
                <a:cs typeface="Arial"/>
                <a:sym typeface="Arial"/>
              </a:rPr>
              <a:t>Technical Details</a:t>
            </a:r>
          </a:p>
        </p:txBody>
      </p:sp>
      <p:sp>
        <p:nvSpPr>
          <p:cNvPr id="41" name="Shape 41"/>
          <p:cNvSpPr txBox="1">
            <a:spLocks noGrp="1"/>
          </p:cNvSpPr>
          <p:nvPr>
            <p:ph type="body" idx="1"/>
          </p:nvPr>
        </p:nvSpPr>
        <p:spPr>
          <a:xfrm>
            <a:off x="457200" y="1200150"/>
            <a:ext cx="8229600" cy="3725698"/>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1800" b="0" i="0" u="none" strike="noStrike" cap="none" baseline="0">
                <a:latin typeface="Arial"/>
                <a:ea typeface="Arial"/>
                <a:cs typeface="Arial"/>
                <a:sym typeface="Arial"/>
              </a:rPr>
              <a:t>Softwares and Languages:</a:t>
            </a:r>
          </a:p>
          <a:p>
            <a:pPr marL="457200" marR="0" lvl="0" indent="-317500" algn="l" rtl="0">
              <a:lnSpc>
                <a:spcPct val="115000"/>
              </a:lnSpc>
              <a:spcBef>
                <a:spcPts val="0"/>
              </a:spcBef>
              <a:buClr>
                <a:srgbClr val="000000"/>
              </a:buClr>
              <a:buSzPct val="100000"/>
              <a:buFont typeface="Arial"/>
              <a:buChar char="●"/>
            </a:pPr>
            <a:r>
              <a:rPr lang="en-US" sz="1400" b="0" i="0" u="none" strike="noStrike" cap="none" baseline="0">
                <a:latin typeface="Arial"/>
                <a:ea typeface="Arial"/>
                <a:cs typeface="Arial"/>
                <a:sym typeface="Arial"/>
              </a:rPr>
              <a:t>webRTC API</a:t>
            </a:r>
          </a:p>
          <a:p>
            <a:pPr marL="457200" marR="0" lvl="0" indent="-317500" algn="l" rtl="0">
              <a:lnSpc>
                <a:spcPct val="115000"/>
              </a:lnSpc>
              <a:spcBef>
                <a:spcPts val="0"/>
              </a:spcBef>
              <a:buClr>
                <a:srgbClr val="000000"/>
              </a:buClr>
              <a:buSzPct val="100000"/>
              <a:buFont typeface="Arial"/>
              <a:buChar char="●"/>
            </a:pPr>
            <a:r>
              <a:rPr lang="en-US" sz="1400" b="0" i="0" u="none" strike="noStrike" cap="none" baseline="0">
                <a:latin typeface="Arial"/>
                <a:ea typeface="Arial"/>
                <a:cs typeface="Arial"/>
                <a:sym typeface="Arial"/>
              </a:rPr>
              <a:t>HTML5/CSS3</a:t>
            </a:r>
          </a:p>
          <a:p>
            <a:pPr marL="457200" marR="0" lvl="0" indent="-317500" algn="l" rtl="0">
              <a:lnSpc>
                <a:spcPct val="115000"/>
              </a:lnSpc>
              <a:spcBef>
                <a:spcPts val="0"/>
              </a:spcBef>
              <a:buClr>
                <a:srgbClr val="000000"/>
              </a:buClr>
              <a:buSzPct val="100000"/>
              <a:buFont typeface="Arial"/>
              <a:buChar char="●"/>
            </a:pPr>
            <a:r>
              <a:rPr lang="en-US" sz="1400" b="0" i="0" u="none" strike="noStrike" cap="none" baseline="0">
                <a:latin typeface="Arial"/>
                <a:ea typeface="Arial"/>
                <a:cs typeface="Arial"/>
                <a:sym typeface="Arial"/>
              </a:rPr>
              <a:t>Twitter Bootstrap</a:t>
            </a:r>
          </a:p>
          <a:p>
            <a:pPr marL="457200" marR="0" lvl="0" indent="-317500" algn="l" rtl="0">
              <a:lnSpc>
                <a:spcPct val="115000"/>
              </a:lnSpc>
              <a:spcBef>
                <a:spcPts val="0"/>
              </a:spcBef>
              <a:buClr>
                <a:srgbClr val="000000"/>
              </a:buClr>
              <a:buSzPct val="100000"/>
              <a:buFont typeface="Arial"/>
              <a:buChar char="●"/>
            </a:pPr>
            <a:r>
              <a:rPr lang="en-US" sz="1400" b="0" i="0" u="none" strike="noStrike" cap="none" baseline="0">
                <a:latin typeface="Arial"/>
                <a:ea typeface="Arial"/>
                <a:cs typeface="Arial"/>
                <a:sym typeface="Arial"/>
              </a:rPr>
              <a:t>JavaScript</a:t>
            </a:r>
          </a:p>
          <a:p>
            <a:pPr marL="457200" marR="0" lvl="0" indent="-317500" algn="l" rtl="0">
              <a:lnSpc>
                <a:spcPct val="115000"/>
              </a:lnSpc>
              <a:spcBef>
                <a:spcPts val="0"/>
              </a:spcBef>
              <a:buClr>
                <a:srgbClr val="000000"/>
              </a:buClr>
              <a:buSzPct val="100000"/>
              <a:buFont typeface="Arial"/>
              <a:buChar char="●"/>
            </a:pPr>
            <a:r>
              <a:rPr lang="en-US" sz="1400" b="0" i="0" u="none" strike="noStrike" cap="none" baseline="0">
                <a:latin typeface="Arial"/>
                <a:ea typeface="Arial"/>
                <a:cs typeface="Arial"/>
                <a:sym typeface="Arial"/>
              </a:rPr>
              <a:t>PHP</a:t>
            </a:r>
          </a:p>
          <a:p>
            <a:pPr marL="457200" marR="0" lvl="0" indent="-317500" algn="l" rtl="0">
              <a:lnSpc>
                <a:spcPct val="115000"/>
              </a:lnSpc>
              <a:spcBef>
                <a:spcPts val="0"/>
              </a:spcBef>
              <a:buClr>
                <a:srgbClr val="000000"/>
              </a:buClr>
              <a:buSzPct val="100000"/>
              <a:buFont typeface="Arial"/>
              <a:buChar char="●"/>
            </a:pPr>
            <a:r>
              <a:rPr lang="en-US" sz="1400" b="0" i="0" u="none" strike="noStrike" cap="none" baseline="0">
                <a:latin typeface="Arial"/>
                <a:ea typeface="Arial"/>
                <a:cs typeface="Arial"/>
                <a:sym typeface="Arial"/>
              </a:rPr>
              <a:t>Node.js / node packages express.js. socket.io</a:t>
            </a:r>
          </a:p>
          <a:p>
            <a:pPr marL="457200" marR="0" lvl="0" indent="-317500" algn="l" rtl="0">
              <a:lnSpc>
                <a:spcPct val="115000"/>
              </a:lnSpc>
              <a:spcBef>
                <a:spcPts val="0"/>
              </a:spcBef>
              <a:buClr>
                <a:srgbClr val="000000"/>
              </a:buClr>
              <a:buSzPct val="100000"/>
              <a:buFont typeface="Arial"/>
              <a:buChar char="●"/>
            </a:pPr>
            <a:r>
              <a:rPr lang="en-US" sz="1400" b="0" i="0" u="none" strike="noStrike" cap="none" baseline="0">
                <a:latin typeface="Arial"/>
                <a:ea typeface="Arial"/>
                <a:cs typeface="Arial"/>
                <a:sym typeface="Arial"/>
              </a:rPr>
              <a:t>MySQL database</a:t>
            </a:r>
          </a:p>
          <a:p>
            <a:pPr marL="457200" marR="0" lvl="0" indent="-317500" algn="l" rtl="0">
              <a:lnSpc>
                <a:spcPct val="115000"/>
              </a:lnSpc>
              <a:spcBef>
                <a:spcPts val="0"/>
              </a:spcBef>
              <a:buClr>
                <a:srgbClr val="000000"/>
              </a:buClr>
              <a:buSzPct val="100000"/>
              <a:buFont typeface="Arial"/>
              <a:buChar char="●"/>
            </a:pPr>
            <a:r>
              <a:rPr lang="en-US" sz="1400" b="0" i="0" u="none" strike="noStrike" cap="none" baseline="0">
                <a:latin typeface="Arial"/>
                <a:ea typeface="Arial"/>
                <a:cs typeface="Arial"/>
                <a:sym typeface="Arial"/>
              </a:rPr>
              <a:t>Chrome with ripple emulator extension</a:t>
            </a:r>
          </a:p>
        </p:txBody>
      </p:sp>
    </p:spTree>
  </p:cSld>
  <p:clrMapOvr>
    <a:masterClrMapping/>
  </p:clrMapOvr>
  <p:transition spd="slow">
    <p:cu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5"/>
        <p:cNvGrpSpPr/>
        <p:nvPr/>
      </p:nvGrpSpPr>
      <p:grpSpPr>
        <a:xfrm>
          <a:off x="0" y="0"/>
          <a:ext cx="0" cy="0"/>
          <a:chOff x="0" y="0"/>
          <a:chExt cx="0" cy="0"/>
        </a:xfrm>
      </p:grpSpPr>
      <p:sp>
        <p:nvSpPr>
          <p:cNvPr id="46" name="Shape 46"/>
          <p:cNvSpPr txBox="1">
            <a:spLocks noGrp="1"/>
          </p:cNvSpPr>
          <p:nvPr>
            <p:ph type="title"/>
          </p:nvPr>
        </p:nvSpPr>
        <p:spPr>
          <a:xfrm>
            <a:off x="457200" y="205978"/>
            <a:ext cx="8229600" cy="857400"/>
          </a:xfrm>
          <a:prstGeom prst="rect">
            <a:avLst/>
          </a:prstGeom>
          <a:noFill/>
          <a:ln>
            <a:noFill/>
          </a:ln>
        </p:spPr>
        <p:txBody>
          <a:bodyPr lIns="0" tIns="0" rIns="0" bIns="0" anchor="b" anchorCtr="0">
            <a:noAutofit/>
          </a:bodyPr>
          <a:lstStyle/>
          <a:p>
            <a:pPr marL="0" marR="0" lvl="0" indent="0" algn="ctr" rtl="0">
              <a:spcBef>
                <a:spcPts val="0"/>
              </a:spcBef>
              <a:buSzPct val="25000"/>
              <a:buNone/>
            </a:pPr>
            <a:r>
              <a:rPr lang="en-US" sz="3000" b="0" i="0" u="none" strike="noStrike" cap="none" baseline="0">
                <a:latin typeface="Arial"/>
                <a:ea typeface="Arial"/>
                <a:cs typeface="Arial"/>
                <a:sym typeface="Arial"/>
              </a:rPr>
              <a:t>Technical Details</a:t>
            </a:r>
          </a:p>
        </p:txBody>
      </p:sp>
      <p:sp>
        <p:nvSpPr>
          <p:cNvPr id="47" name="Shape 47"/>
          <p:cNvSpPr txBox="1">
            <a:spLocks noGrp="1"/>
          </p:cNvSpPr>
          <p:nvPr>
            <p:ph type="body" idx="1"/>
          </p:nvPr>
        </p:nvSpPr>
        <p:spPr>
          <a:xfrm>
            <a:off x="457200" y="1156100"/>
            <a:ext cx="8229600" cy="3725698"/>
          </a:xfrm>
          <a:prstGeom prst="rect">
            <a:avLst/>
          </a:prstGeom>
          <a:noFill/>
          <a:ln>
            <a:noFill/>
          </a:ln>
        </p:spPr>
        <p:txBody>
          <a:bodyPr lIns="0" tIns="0" rIns="0" bIns="0" anchor="t" anchorCtr="0">
            <a:noAutofit/>
          </a:bodyPr>
          <a:lstStyle/>
          <a:p>
            <a:pPr marL="555171" marR="0" lvl="0" indent="-440871" algn="l" rtl="0">
              <a:spcBef>
                <a:spcPts val="0"/>
              </a:spcBef>
              <a:buClr>
                <a:srgbClr val="000000"/>
              </a:buClr>
              <a:buSzPct val="100000"/>
              <a:buFont typeface="Arial"/>
              <a:buChar char="●"/>
            </a:pPr>
            <a:r>
              <a:rPr lang="en-US" sz="1800" b="0" i="0" u="none" strike="noStrike" cap="none" baseline="0">
                <a:latin typeface="Arial"/>
                <a:ea typeface="Arial"/>
                <a:cs typeface="Arial"/>
                <a:sym typeface="Arial"/>
              </a:rPr>
              <a:t>Star Topology</a:t>
            </a:r>
          </a:p>
          <a:p>
            <a:pPr marL="0" marR="0" lvl="0" indent="457200" algn="l" rtl="0">
              <a:spcBef>
                <a:spcPts val="0"/>
              </a:spcBef>
              <a:buSzPct val="25000"/>
              <a:buNone/>
            </a:pPr>
            <a:r>
              <a:rPr lang="en-US" sz="1800" b="0" i="0" u="none" strike="noStrike" cap="none" baseline="0">
                <a:latin typeface="Arial"/>
                <a:ea typeface="Arial"/>
                <a:cs typeface="Arial"/>
                <a:sym typeface="Arial"/>
              </a:rPr>
              <a:t>Reduces the bandwidth overload since the broadcaster sends</a:t>
            </a:r>
          </a:p>
          <a:p>
            <a:pPr marL="0" marR="0" lvl="0" indent="457200" algn="l" rtl="0">
              <a:spcBef>
                <a:spcPts val="0"/>
              </a:spcBef>
              <a:buSzPct val="25000"/>
              <a:buNone/>
            </a:pPr>
            <a:r>
              <a:rPr lang="en-US" sz="1800" b="0" i="0" u="none" strike="noStrike" cap="none" baseline="0">
                <a:latin typeface="Arial"/>
                <a:ea typeface="Arial"/>
                <a:cs typeface="Arial"/>
                <a:sym typeface="Arial"/>
              </a:rPr>
              <a:t>the video signal to other nodes but not every node </a:t>
            </a:r>
          </a:p>
          <a:p>
            <a:pPr marL="0" marR="0" lvl="0" indent="457200" algn="l" rtl="0">
              <a:spcBef>
                <a:spcPts val="0"/>
              </a:spcBef>
              <a:buSzPct val="25000"/>
              <a:buNone/>
            </a:pPr>
            <a:r>
              <a:rPr lang="en-US" sz="1800" b="0" i="0" u="none" strike="noStrike" cap="none" baseline="0">
                <a:latin typeface="Arial"/>
                <a:ea typeface="Arial"/>
                <a:cs typeface="Arial"/>
                <a:sym typeface="Arial"/>
              </a:rPr>
              <a:t>is connected to each other.</a:t>
            </a:r>
          </a:p>
          <a:p>
            <a:pPr marL="0" marR="0" lvl="0" indent="457200" algn="l" rtl="0">
              <a:spcBef>
                <a:spcPts val="0"/>
              </a:spcBef>
              <a:buNone/>
            </a:pPr>
            <a:endParaRPr sz="1400" b="0" i="0" u="none" strike="noStrike" cap="none" baseline="0">
              <a:latin typeface="Arial"/>
              <a:ea typeface="Arial"/>
              <a:cs typeface="Arial"/>
              <a:sym typeface="Arial"/>
            </a:endParaRPr>
          </a:p>
          <a:p>
            <a:pPr marL="0" marR="0" lvl="0" indent="457200" algn="l" rtl="0">
              <a:spcBef>
                <a:spcPts val="0"/>
              </a:spcBef>
              <a:buSzPct val="25000"/>
              <a:buNone/>
            </a:pPr>
            <a:r>
              <a:rPr lang="en-US" sz="1800" b="0" i="0" u="none" strike="noStrike" cap="none" baseline="0">
                <a:latin typeface="Arial"/>
                <a:ea typeface="Arial"/>
                <a:cs typeface="Arial"/>
                <a:sym typeface="Arial"/>
              </a:rPr>
              <a:t>This is in contrast to mesh topology where every </a:t>
            </a:r>
          </a:p>
          <a:p>
            <a:pPr marL="0" marR="0" lvl="0" indent="457200" algn="l" rtl="0">
              <a:spcBef>
                <a:spcPts val="0"/>
              </a:spcBef>
              <a:buSzPct val="25000"/>
              <a:buNone/>
            </a:pPr>
            <a:r>
              <a:rPr lang="en-US" sz="1800" b="0" i="0" u="none" strike="noStrike" cap="none" baseline="0">
                <a:latin typeface="Arial"/>
                <a:ea typeface="Arial"/>
                <a:cs typeface="Arial"/>
                <a:sym typeface="Arial"/>
              </a:rPr>
              <a:t>node is connected to each other which causes an exponential strain on </a:t>
            </a:r>
          </a:p>
          <a:p>
            <a:pPr marL="0" marR="0" lvl="0" indent="457200" algn="l" rtl="0">
              <a:spcBef>
                <a:spcPts val="0"/>
              </a:spcBef>
              <a:buSzPct val="25000"/>
              <a:buNone/>
            </a:pPr>
            <a:r>
              <a:rPr lang="en-US" sz="1800" b="0" i="0" u="none" strike="noStrike" cap="none" baseline="0">
                <a:latin typeface="Arial"/>
                <a:ea typeface="Arial"/>
                <a:cs typeface="Arial"/>
                <a:sym typeface="Arial"/>
              </a:rPr>
              <a:t>the network bandwidth.</a:t>
            </a:r>
          </a:p>
        </p:txBody>
      </p:sp>
      <p:pic>
        <p:nvPicPr>
          <p:cNvPr id="48" name="Shape 48"/>
          <p:cNvPicPr preferRelativeResize="0"/>
          <p:nvPr/>
        </p:nvPicPr>
        <p:blipFill rotWithShape="1">
          <a:blip r:embed="rId3">
            <a:alphaModFix/>
          </a:blip>
          <a:srcRect/>
          <a:stretch/>
        </p:blipFill>
        <p:spPr>
          <a:xfrm>
            <a:off x="4876800" y="2876550"/>
            <a:ext cx="1657351" cy="1600201"/>
          </a:xfrm>
          <a:prstGeom prst="rect">
            <a:avLst/>
          </a:prstGeom>
          <a:noFill/>
          <a:ln>
            <a:noFill/>
          </a:ln>
        </p:spPr>
      </p:pic>
    </p:spTree>
  </p:cSld>
  <p:clrMapOvr>
    <a:masterClrMapping/>
  </p:clrMapOvr>
  <p:transition spd="slow">
    <p:cu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2"/>
        <p:cNvGrpSpPr/>
        <p:nvPr/>
      </p:nvGrpSpPr>
      <p:grpSpPr>
        <a:xfrm>
          <a:off x="0" y="0"/>
          <a:ext cx="0" cy="0"/>
          <a:chOff x="0" y="0"/>
          <a:chExt cx="0" cy="0"/>
        </a:xfrm>
      </p:grpSpPr>
      <p:sp>
        <p:nvSpPr>
          <p:cNvPr id="53" name="Shape 53"/>
          <p:cNvSpPr txBox="1">
            <a:spLocks noGrp="1"/>
          </p:cNvSpPr>
          <p:nvPr>
            <p:ph type="title"/>
          </p:nvPr>
        </p:nvSpPr>
        <p:spPr>
          <a:xfrm>
            <a:off x="457200" y="205978"/>
            <a:ext cx="8229600" cy="857400"/>
          </a:xfrm>
          <a:prstGeom prst="rect">
            <a:avLst/>
          </a:prstGeom>
          <a:noFill/>
          <a:ln>
            <a:noFill/>
          </a:ln>
        </p:spPr>
        <p:txBody>
          <a:bodyPr lIns="0" tIns="0" rIns="0" bIns="0" anchor="b" anchorCtr="0">
            <a:noAutofit/>
          </a:bodyPr>
          <a:lstStyle/>
          <a:p>
            <a:pPr marL="0" marR="0" lvl="0" indent="0" algn="ctr" rtl="0">
              <a:spcBef>
                <a:spcPts val="0"/>
              </a:spcBef>
              <a:buSzPct val="25000"/>
              <a:buNone/>
            </a:pPr>
            <a:r>
              <a:rPr lang="en-US" sz="3000" b="0" i="0" u="none" strike="noStrike" cap="none" baseline="0">
                <a:latin typeface="Arial"/>
                <a:ea typeface="Arial"/>
                <a:cs typeface="Arial"/>
                <a:sym typeface="Arial"/>
              </a:rPr>
              <a:t>Technical Details</a:t>
            </a:r>
          </a:p>
        </p:txBody>
      </p:sp>
      <p:sp>
        <p:nvSpPr>
          <p:cNvPr id="54" name="Shape 54"/>
          <p:cNvSpPr txBox="1">
            <a:spLocks noGrp="1"/>
          </p:cNvSpPr>
          <p:nvPr>
            <p:ph type="body" idx="1"/>
          </p:nvPr>
        </p:nvSpPr>
        <p:spPr>
          <a:xfrm>
            <a:off x="457200" y="1200150"/>
            <a:ext cx="8229600" cy="3725698"/>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1800" b="0" i="0" u="none" strike="noStrike" cap="none" baseline="0">
                <a:latin typeface="Arial"/>
                <a:ea typeface="Arial"/>
                <a:cs typeface="Arial"/>
                <a:sym typeface="Arial"/>
              </a:rPr>
              <a:t>Expected Outcome:</a:t>
            </a:r>
          </a:p>
          <a:p>
            <a:pPr marL="0" marR="0" lvl="0" indent="0" algn="l" rtl="0">
              <a:spcBef>
                <a:spcPts val="0"/>
              </a:spcBef>
              <a:buNone/>
            </a:pPr>
            <a:endParaRPr sz="1400" b="0" i="0" u="none" strike="noStrike" cap="none" baseline="0">
              <a:latin typeface="Arial"/>
              <a:ea typeface="Arial"/>
              <a:cs typeface="Arial"/>
              <a:sym typeface="Arial"/>
            </a:endParaRPr>
          </a:p>
          <a:p>
            <a:pPr marL="914400" marR="0" lvl="1" indent="-317500" algn="l" rtl="0">
              <a:lnSpc>
                <a:spcPct val="115000"/>
              </a:lnSpc>
              <a:spcBef>
                <a:spcPts val="0"/>
              </a:spcBef>
              <a:buClr>
                <a:srgbClr val="000000"/>
              </a:buClr>
              <a:buSzPct val="100000"/>
              <a:buFont typeface="Arial"/>
              <a:buAutoNum type="alphaLcPeriod"/>
            </a:pPr>
            <a:r>
              <a:rPr lang="en-US" sz="1400" b="0" i="0" u="none" strike="noStrike" cap="none" baseline="0">
                <a:latin typeface="Arial"/>
                <a:ea typeface="Arial"/>
                <a:cs typeface="Arial"/>
                <a:sym typeface="Arial"/>
              </a:rPr>
              <a:t>A customized web site for users to sign in (can sign in through facebook or google plus)</a:t>
            </a:r>
          </a:p>
          <a:p>
            <a:pPr marL="914400" marR="0" lvl="1" indent="-317500" algn="l" rtl="0">
              <a:lnSpc>
                <a:spcPct val="115000"/>
              </a:lnSpc>
              <a:spcBef>
                <a:spcPts val="0"/>
              </a:spcBef>
              <a:buClr>
                <a:srgbClr val="000000"/>
              </a:buClr>
              <a:buSzPct val="100000"/>
              <a:buFont typeface="Arial"/>
              <a:buAutoNum type="alphaLcPeriod"/>
            </a:pPr>
            <a:r>
              <a:rPr lang="en-US" sz="1400" b="0" i="0" u="none" strike="noStrike" cap="none" baseline="0">
                <a:latin typeface="Arial"/>
                <a:ea typeface="Arial"/>
                <a:cs typeface="Arial"/>
                <a:sym typeface="Arial"/>
              </a:rPr>
              <a:t>The users after signing in should be able to watch any video being broadcasted as well as broadcast the videos</a:t>
            </a:r>
          </a:p>
          <a:p>
            <a:pPr marL="914400" marR="0" lvl="1" indent="-317500" algn="l" rtl="0">
              <a:lnSpc>
                <a:spcPct val="115000"/>
              </a:lnSpc>
              <a:spcBef>
                <a:spcPts val="0"/>
              </a:spcBef>
              <a:buClr>
                <a:srgbClr val="000000"/>
              </a:buClr>
              <a:buSzPct val="100000"/>
              <a:buFont typeface="Arial"/>
              <a:buAutoNum type="alphaLcPeriod"/>
            </a:pPr>
            <a:r>
              <a:rPr lang="en-US" sz="1400" b="0" i="0" u="none" strike="noStrike" cap="none" baseline="0">
                <a:latin typeface="Arial"/>
                <a:ea typeface="Arial"/>
                <a:cs typeface="Arial"/>
                <a:sym typeface="Arial"/>
              </a:rPr>
              <a:t>The users before signing in has the privilege of watching pre recorded videos.</a:t>
            </a:r>
          </a:p>
          <a:p>
            <a:pPr marL="914400" marR="0" lvl="1" indent="-317500" algn="l" rtl="0">
              <a:lnSpc>
                <a:spcPct val="115000"/>
              </a:lnSpc>
              <a:spcBef>
                <a:spcPts val="0"/>
              </a:spcBef>
              <a:buClr>
                <a:srgbClr val="000000"/>
              </a:buClr>
              <a:buSzPct val="100000"/>
              <a:buFont typeface="Arial"/>
              <a:buAutoNum type="alphaLcPeriod"/>
            </a:pPr>
            <a:r>
              <a:rPr lang="en-US" sz="1400" b="0" i="0" u="none" strike="noStrike" cap="none" baseline="0">
                <a:latin typeface="Arial"/>
                <a:ea typeface="Arial"/>
                <a:cs typeface="Arial"/>
                <a:sym typeface="Arial"/>
              </a:rPr>
              <a:t>The chatroom can be interactive where the user can chat or raise a question and the broadcaster can respond to the user.</a:t>
            </a:r>
          </a:p>
          <a:p>
            <a:pPr marL="914400" marR="0" lvl="1" indent="-317500" algn="l" rtl="0">
              <a:lnSpc>
                <a:spcPct val="115000"/>
              </a:lnSpc>
              <a:spcBef>
                <a:spcPts val="0"/>
              </a:spcBef>
              <a:buClr>
                <a:srgbClr val="000000"/>
              </a:buClr>
              <a:buSzPct val="100000"/>
              <a:buFont typeface="Arial"/>
              <a:buAutoNum type="alphaLcPeriod"/>
            </a:pPr>
            <a:r>
              <a:rPr lang="en-US" sz="1400" b="0" i="0" u="none" strike="noStrike" cap="none" baseline="0">
                <a:latin typeface="Arial"/>
                <a:ea typeface="Arial"/>
                <a:cs typeface="Arial"/>
                <a:sym typeface="Arial"/>
              </a:rPr>
              <a:t>The signed in user has the option of sending out invites to his/her friends from either facebook or google plus.</a:t>
            </a:r>
          </a:p>
          <a:p>
            <a:pPr marL="914400" marR="0" lvl="1" indent="-317500" algn="l" rtl="0">
              <a:lnSpc>
                <a:spcPct val="115000"/>
              </a:lnSpc>
              <a:spcBef>
                <a:spcPts val="0"/>
              </a:spcBef>
              <a:buClr>
                <a:srgbClr val="000000"/>
              </a:buClr>
              <a:buSzPct val="100000"/>
              <a:buFont typeface="Arial"/>
              <a:buAutoNum type="alphaLcPeriod"/>
            </a:pPr>
            <a:r>
              <a:rPr lang="en-US" sz="1400" b="0" i="0" u="none" strike="noStrike" cap="none" baseline="0">
                <a:latin typeface="Arial"/>
                <a:ea typeface="Arial"/>
                <a:cs typeface="Arial"/>
                <a:sym typeface="Arial"/>
              </a:rPr>
              <a:t>The signed in user will have his/her own dashboard and profile page where the interests of the user will be listed and they would get notifications depending on those interests.</a:t>
            </a:r>
          </a:p>
        </p:txBody>
      </p:sp>
    </p:spTree>
  </p:cSld>
  <p:clrMapOvr>
    <a:masterClrMapping/>
  </p:clrMapOvr>
  <p:transition spd="slow">
    <p:cu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600" b="1" dirty="0" smtClean="0"/>
              <a:t>Tasks Completed</a:t>
            </a:r>
            <a:endParaRPr lang="en-US" sz="3600" b="1" dirty="0"/>
          </a:p>
        </p:txBody>
      </p:sp>
    </p:spTree>
    <p:extLst>
      <p:ext uri="{BB962C8B-B14F-4D97-AF65-F5344CB8AC3E}">
        <p14:creationId xmlns:p14="http://schemas.microsoft.com/office/powerpoint/2010/main" val="294894620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Shape 65"/>
          <p:cNvSpPr txBox="1">
            <a:spLocks noGrp="1"/>
          </p:cNvSpPr>
          <p:nvPr>
            <p:ph type="title"/>
          </p:nvPr>
        </p:nvSpPr>
        <p:spPr>
          <a:xfrm>
            <a:off x="457200" y="0"/>
            <a:ext cx="8229600" cy="1063228"/>
          </a:xfrm>
          <a:prstGeom prst="rect">
            <a:avLst/>
          </a:prstGeom>
          <a:noFill/>
          <a:ln>
            <a:noFill/>
          </a:ln>
        </p:spPr>
        <p:txBody>
          <a:bodyPr lIns="91400" tIns="91400" rIns="91400" bIns="91400" anchor="b" anchorCtr="0">
            <a:noAutofit/>
          </a:bodyPr>
          <a:lstStyle/>
          <a:p>
            <a:pPr marL="0" marR="0" lvl="0" indent="0" algn="ctr" rtl="0">
              <a:spcBef>
                <a:spcPts val="0"/>
              </a:spcBef>
              <a:buSzPct val="25000"/>
              <a:buNone/>
            </a:pPr>
            <a:r>
              <a:rPr lang="en-US" sz="2800" dirty="0" smtClean="0"/>
              <a:t>Home </a:t>
            </a:r>
            <a:r>
              <a:rPr lang="en-US" sz="2800" dirty="0"/>
              <a:t>Screen</a:t>
            </a:r>
          </a:p>
        </p:txBody>
      </p:sp>
      <p:sp>
        <p:nvSpPr>
          <p:cNvPr id="66" name="Shape 66"/>
          <p:cNvSpPr txBox="1">
            <a:spLocks noGrp="1"/>
          </p:cNvSpPr>
          <p:nvPr>
            <p:ph type="body" idx="1"/>
          </p:nvPr>
        </p:nvSpPr>
        <p:spPr>
          <a:xfrm>
            <a:off x="457200" y="1200150"/>
            <a:ext cx="8229600" cy="3943350"/>
          </a:xfrm>
          <a:prstGeom prst="rect">
            <a:avLst/>
          </a:prstGeom>
          <a:noFill/>
          <a:ln>
            <a:noFill/>
          </a:ln>
        </p:spPr>
        <p:txBody>
          <a:bodyPr lIns="91400" tIns="91400" rIns="91400" bIns="91400" anchor="t" anchorCtr="0">
            <a:noAutofit/>
          </a:bodyPr>
          <a:lstStyle/>
          <a:p>
            <a:pPr marL="0" marR="0" lvl="0" indent="0" algn="l" rtl="0">
              <a:spcBef>
                <a:spcPts val="0"/>
              </a:spcBef>
              <a:buSzPct val="25000"/>
              <a:buNone/>
            </a:pPr>
            <a:r>
              <a:rPr lang="en-US" sz="1400" b="1" i="0" u="none" strike="noStrike" cap="none" baseline="0">
                <a:latin typeface="Arial"/>
                <a:ea typeface="Arial"/>
                <a:cs typeface="Arial"/>
                <a:sym typeface="Arial"/>
              </a:rPr>
              <a:t>Home Screen</a:t>
            </a:r>
            <a:r>
              <a:rPr lang="en-US" sz="1400" b="0" i="0" u="none" strike="noStrike" cap="none" baseline="0">
                <a:latin typeface="Arial"/>
                <a:ea typeface="Arial"/>
                <a:cs typeface="Arial"/>
                <a:sym typeface="Arial"/>
              </a:rPr>
              <a:t> where the user is able to watch pre recorded videos and is given an option to login to the web application where he can join any chat room</a:t>
            </a:r>
            <a:r>
              <a:rPr lang="en-US"/>
              <a:t> by clicking on the link of events shown.</a:t>
            </a:r>
          </a:p>
          <a:p>
            <a:pPr marL="0" marR="0" lvl="0" indent="0" algn="l" rtl="0">
              <a:spcBef>
                <a:spcPts val="0"/>
              </a:spcBef>
              <a:buNone/>
            </a:pPr>
            <a:endParaRPr sz="1400" b="0" i="0" u="none" strike="noStrike" cap="none" baseline="0">
              <a:latin typeface="Arial"/>
              <a:ea typeface="Arial"/>
              <a:cs typeface="Arial"/>
              <a:sym typeface="Arial"/>
            </a:endParaRPr>
          </a:p>
          <a:p>
            <a:pPr marL="0" marR="0" lvl="0" indent="0" algn="l" rtl="0">
              <a:spcBef>
                <a:spcPts val="0"/>
              </a:spcBef>
              <a:buNone/>
            </a:pPr>
            <a:endParaRPr/>
          </a:p>
        </p:txBody>
      </p:sp>
      <p:pic>
        <p:nvPicPr>
          <p:cNvPr id="67" name="Shape 67"/>
          <p:cNvPicPr preferRelativeResize="0"/>
          <p:nvPr/>
        </p:nvPicPr>
        <p:blipFill>
          <a:blip r:embed="rId3">
            <a:alphaModFix/>
          </a:blip>
          <a:stretch>
            <a:fillRect/>
          </a:stretch>
        </p:blipFill>
        <p:spPr>
          <a:xfrm>
            <a:off x="1429850" y="1704975"/>
            <a:ext cx="5943600" cy="3438525"/>
          </a:xfrm>
          <a:prstGeom prst="rect">
            <a:avLst/>
          </a:prstGeom>
          <a:noFill/>
          <a:ln>
            <a:noFill/>
          </a:ln>
        </p:spPr>
      </p:pic>
    </p:spTree>
  </p:cSld>
  <p:clrMapOvr>
    <a:masterClrMapping/>
  </p:clrMapOvr>
  <p:transition spd="slow">
    <p:cu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Shape 72"/>
          <p:cNvSpPr txBox="1">
            <a:spLocks noGrp="1"/>
          </p:cNvSpPr>
          <p:nvPr>
            <p:ph type="title"/>
          </p:nvPr>
        </p:nvSpPr>
        <p:spPr>
          <a:xfrm>
            <a:off x="457200" y="0"/>
            <a:ext cx="8229600" cy="1063200"/>
          </a:xfrm>
          <a:prstGeom prst="rect">
            <a:avLst/>
          </a:prstGeom>
        </p:spPr>
        <p:txBody>
          <a:bodyPr lIns="91425" tIns="91425" rIns="91425" bIns="91425" anchor="b" anchorCtr="0">
            <a:noAutofit/>
          </a:bodyPr>
          <a:lstStyle/>
          <a:p>
            <a:pPr algn="ctr">
              <a:spcBef>
                <a:spcPts val="0"/>
              </a:spcBef>
              <a:buNone/>
            </a:pPr>
            <a:r>
              <a:rPr lang="en-US" sz="2800">
                <a:solidFill>
                  <a:schemeClr val="dk1"/>
                </a:solidFill>
              </a:rPr>
              <a:t>Login with facebook</a:t>
            </a:r>
          </a:p>
        </p:txBody>
      </p:sp>
      <p:sp>
        <p:nvSpPr>
          <p:cNvPr id="73" name="Shape 73"/>
          <p:cNvSpPr txBox="1">
            <a:spLocks noGrp="1"/>
          </p:cNvSpPr>
          <p:nvPr>
            <p:ph type="body" idx="1"/>
          </p:nvPr>
        </p:nvSpPr>
        <p:spPr>
          <a:xfrm>
            <a:off x="513225" y="1244825"/>
            <a:ext cx="8229600" cy="3943499"/>
          </a:xfrm>
          <a:prstGeom prst="rect">
            <a:avLst/>
          </a:prstGeom>
        </p:spPr>
        <p:txBody>
          <a:bodyPr lIns="91425" tIns="91425" rIns="91425" bIns="91425" anchor="t" anchorCtr="0">
            <a:noAutofit/>
          </a:bodyPr>
          <a:lstStyle/>
          <a:p>
            <a:pPr algn="ctr">
              <a:spcBef>
                <a:spcPts val="0"/>
              </a:spcBef>
              <a:buNone/>
            </a:pPr>
            <a:endParaRPr sz="2800"/>
          </a:p>
        </p:txBody>
      </p:sp>
      <p:pic>
        <p:nvPicPr>
          <p:cNvPr id="74" name="Shape 74"/>
          <p:cNvPicPr preferRelativeResize="0"/>
          <p:nvPr/>
        </p:nvPicPr>
        <p:blipFill>
          <a:blip r:embed="rId3">
            <a:alphaModFix/>
          </a:blip>
          <a:stretch>
            <a:fillRect/>
          </a:stretch>
        </p:blipFill>
        <p:spPr>
          <a:xfrm>
            <a:off x="959250" y="1354450"/>
            <a:ext cx="7254650" cy="3724275"/>
          </a:xfrm>
          <a:prstGeom prst="rect">
            <a:avLst/>
          </a:prstGeom>
          <a:noFill/>
          <a:ln>
            <a:noFill/>
          </a:ln>
        </p:spPr>
      </p:pic>
    </p:spTree>
  </p:cSld>
  <p:clrMapOvr>
    <a:masterClrMapping/>
  </p:clrMapOvr>
  <p:transition spd="slow">
    <p:cut/>
  </p:transition>
  <p:timing>
    <p:tnLst>
      <p:par>
        <p:cTn id="1" dur="indefinite" restart="never" nodeType="tmRoot"/>
      </p:par>
    </p:tnLst>
  </p:timing>
</p:sld>
</file>

<file path=ppt/theme/theme1.xml><?xml version="1.0" encoding="utf-8"?>
<a:theme xmlns:a="http://schemas.openxmlformats.org/drawingml/2006/main" name="Default">
  <a:themeElements>
    <a:clrScheme name="Default">
      <a:dk1>
        <a:srgbClr val="000000"/>
      </a:dk1>
      <a:lt1>
        <a:srgbClr val="FFFFFF"/>
      </a:lt1>
      <a:dk2>
        <a:srgbClr val="A7A7A7"/>
      </a:dk2>
      <a:lt2>
        <a:srgbClr val="535353"/>
      </a:lt2>
      <a:accent1>
        <a:srgbClr val="3A81BA"/>
      </a:accent1>
      <a:accent2>
        <a:srgbClr val="D89F39"/>
      </a:accent2>
      <a:accent3>
        <a:srgbClr val="8BAB42"/>
      </a:accent3>
      <a:accent4>
        <a:srgbClr val="57A7B5"/>
      </a:accent4>
      <a:accent5>
        <a:srgbClr val="8B81D2"/>
      </a:accent5>
      <a:accent6>
        <a:srgbClr val="963334"/>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TotalTime>
  <Words>1059</Words>
  <Application>Microsoft Office PowerPoint</Application>
  <PresentationFormat>On-screen Show (16:9)</PresentationFormat>
  <Paragraphs>127</Paragraphs>
  <Slides>21</Slides>
  <Notes>18</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Default</vt:lpstr>
      <vt:lpstr>WebRTC based social video broadcasting</vt:lpstr>
      <vt:lpstr>Group Project Description</vt:lpstr>
      <vt:lpstr>Project Description (cont.)</vt:lpstr>
      <vt:lpstr>Technical Details</vt:lpstr>
      <vt:lpstr>Technical Details</vt:lpstr>
      <vt:lpstr>Technical Details</vt:lpstr>
      <vt:lpstr>Tasks Completed</vt:lpstr>
      <vt:lpstr>Home Screen</vt:lpstr>
      <vt:lpstr>Login with facebook</vt:lpstr>
      <vt:lpstr>User Dashboard</vt:lpstr>
      <vt:lpstr>Event Creation</vt:lpstr>
      <vt:lpstr>User Profile</vt:lpstr>
      <vt:lpstr>User’s Videos</vt:lpstr>
      <vt:lpstr>Broadcasting Room with Chat Feature</vt:lpstr>
      <vt:lpstr>Amazon Aws Hosting</vt:lpstr>
      <vt:lpstr>Database Design</vt:lpstr>
      <vt:lpstr>  Potential Future Enhancements</vt:lpstr>
      <vt:lpstr>Individual Contribution</vt:lpstr>
      <vt:lpstr>Risks Involved</vt:lpstr>
      <vt:lpstr>Benefits</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WebRTC based social video broadcasting</dc:title>
  <cp:lastModifiedBy>Krishnan</cp:lastModifiedBy>
  <cp:revision>3</cp:revision>
  <dcterms:modified xsi:type="dcterms:W3CDTF">2014-10-24T07:09:07Z</dcterms:modified>
</cp:coreProperties>
</file>