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343400" x="914400"/>
            <a:ext cy="4114800" cx="5029199"/>
          </a:xfrm>
          <a:prstGeom prst="rect">
            <a:avLst/>
          </a:prstGeom>
          <a:noFill/>
          <a:ln>
            <a:noFill/>
          </a:ln>
        </p:spPr>
        <p:txBody>
          <a:bodyPr bIns="91425" rIns="91425" lIns="91425" tIns="91425" anchor="t" anchorCtr="0"/>
          <a:lstStyle>
            <a:lvl1pPr algn="l" rtl="0" marR="0" indent="0" marL="0">
              <a:lnSpc>
                <a:spcPct val="125000"/>
              </a:lnSpc>
              <a:spcBef>
                <a:spcPts val="0"/>
              </a:spcBef>
              <a:defRPr/>
            </a:lvl1pPr>
            <a:lvl2pPr algn="l" rtl="0" marR="0" indent="228600" marL="0">
              <a:lnSpc>
                <a:spcPct val="125000"/>
              </a:lnSpc>
              <a:spcBef>
                <a:spcPts val="0"/>
              </a:spcBef>
              <a:defRPr/>
            </a:lvl2pPr>
            <a:lvl3pPr algn="l" rtl="0" marR="0" indent="457200" marL="0">
              <a:lnSpc>
                <a:spcPct val="125000"/>
              </a:lnSpc>
              <a:spcBef>
                <a:spcPts val="0"/>
              </a:spcBef>
              <a:defRPr/>
            </a:lvl3pPr>
            <a:lvl4pPr algn="l" rtl="0" marR="0" indent="685800" marL="0">
              <a:lnSpc>
                <a:spcPct val="125000"/>
              </a:lnSpc>
              <a:spcBef>
                <a:spcPts val="0"/>
              </a:spcBef>
              <a:defRPr/>
            </a:lvl4pPr>
            <a:lvl5pPr algn="l" rtl="0" marR="0" indent="914400" marL="0">
              <a:lnSpc>
                <a:spcPct val="125000"/>
              </a:lnSpc>
              <a:spcBef>
                <a:spcPts val="0"/>
              </a:spcBef>
              <a:defRPr/>
            </a:lvl5pPr>
            <a:lvl6pPr algn="l" rtl="0" marR="0" indent="1143000" marL="0">
              <a:lnSpc>
                <a:spcPct val="125000"/>
              </a:lnSpc>
              <a:spcBef>
                <a:spcPts val="0"/>
              </a:spcBef>
              <a:defRPr/>
            </a:lvl6pPr>
            <a:lvl7pPr algn="l" rtl="0" marR="0" indent="1371600" marL="0">
              <a:lnSpc>
                <a:spcPct val="125000"/>
              </a:lnSpc>
              <a:spcBef>
                <a:spcPts val="0"/>
              </a:spcBef>
              <a:defRPr/>
            </a:lvl7pPr>
            <a:lvl8pPr algn="l" rtl="0" marR="0" indent="1600200" marL="0">
              <a:lnSpc>
                <a:spcPct val="125000"/>
              </a:lnSpc>
              <a:spcBef>
                <a:spcPts val="0"/>
              </a:spcBef>
              <a:defRPr/>
            </a:lvl8pPr>
            <a:lvl9pPr algn="l" rtl="0" marR="0" indent="1828800" marL="0">
              <a:lnSpc>
                <a:spcPct val="125000"/>
              </a:lnSpc>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 name="Shape 24"/>
        <p:cNvGrpSpPr/>
        <p:nvPr/>
      </p:nvGrpSpPr>
      <p:grpSpPr>
        <a:xfrm>
          <a:off y="0" x="0"/>
          <a:ext cy="0" cx="0"/>
          <a:chOff y="0" x="0"/>
          <a:chExt cy="0" cx="0"/>
        </a:xfrm>
      </p:grpSpPr>
      <p:sp>
        <p:nvSpPr>
          <p:cNvPr id="25" name="Shape 25"/>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26" name="Shape 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81" name="Shape 8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87" name="Shape 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32" name="Shape 3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38" name="Shape 3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44" name="Shape 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51" name="Shape 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57" name="Shape 5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63" name="Shape 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69" name="Shape 6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75" name="Shape 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7" name="Shape 7"/>
        <p:cNvGrpSpPr/>
        <p:nvPr/>
      </p:nvGrpSpPr>
      <p:grpSpPr>
        <a:xfrm>
          <a:off y="0" x="0"/>
          <a:ext cy="0" cx="0"/>
          <a:chOff y="0" x="0"/>
          <a:chExt cy="0" cx="0"/>
        </a:xfrm>
      </p:grpSpPr>
      <p:sp>
        <p:nvSpPr>
          <p:cNvPr id="8" name="Shape 8"/>
          <p:cNvSpPr txBox="1"/>
          <p:nvPr>
            <p:ph type="title"/>
          </p:nvPr>
        </p:nvSpPr>
        <p:spPr>
          <a:xfrm>
            <a:off y="297466" x="685800"/>
            <a:ext cy="2445732" cx="7772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 name="Shape 9"/>
          <p:cNvSpPr txBox="1"/>
          <p:nvPr>
            <p:ph idx="1" type="body"/>
          </p:nvPr>
        </p:nvSpPr>
        <p:spPr>
          <a:xfrm>
            <a:off y="2840052" x="685800"/>
            <a:ext cy="2070612" cx="77724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0" x="457200"/>
            <a:ext cy="1063228"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 name="Shape 12"/>
          <p:cNvSpPr txBox="1"/>
          <p:nvPr>
            <p:ph idx="1" type="body"/>
          </p:nvPr>
        </p:nvSpPr>
        <p:spPr>
          <a:xfrm>
            <a:off y="1200150" x="457200"/>
            <a:ext cy="394335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0" x="457200"/>
            <a:ext cy="1063228"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 type="body"/>
          </p:nvPr>
        </p:nvSpPr>
        <p:spPr>
          <a:xfrm>
            <a:off y="1200150" x="457200"/>
            <a:ext cy="3943350" cx="399452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16" name="Shape 16"/>
        <p:cNvGrpSpPr/>
        <p:nvPr/>
      </p:nvGrpSpPr>
      <p:grpSpPr>
        <a:xfrm>
          <a:off y="0" x="0"/>
          <a:ext cy="0" cx="0"/>
          <a:chOff y="0" x="0"/>
          <a:chExt cy="0" cx="0"/>
        </a:xfrm>
      </p:grpSpPr>
      <p:sp>
        <p:nvSpPr>
          <p:cNvPr id="17" name="Shape 17"/>
          <p:cNvSpPr txBox="1"/>
          <p:nvPr>
            <p:ph type="title"/>
          </p:nvPr>
        </p:nvSpPr>
        <p:spPr>
          <a:xfrm>
            <a:off y="0" x="457200"/>
            <a:ext cy="1063228"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8" name="Shape 18"/>
        <p:cNvGrpSpPr/>
        <p:nvPr/>
      </p:nvGrpSpPr>
      <p:grpSpPr>
        <a:xfrm>
          <a:off y="0" x="0"/>
          <a:ext cy="0" cx="0"/>
          <a:chOff y="0" x="0"/>
          <a:chExt cy="0" cx="0"/>
        </a:xfrm>
      </p:grpSpPr>
      <p:sp>
        <p:nvSpPr>
          <p:cNvPr id="19" name="Shape 19"/>
          <p:cNvSpPr txBox="1"/>
          <p:nvPr>
            <p:ph idx="1" type="body"/>
          </p:nvPr>
        </p:nvSpPr>
        <p:spPr>
          <a:xfrm>
            <a:off y="4406307" x="457200"/>
            <a:ext cy="737192"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0" name="Shape 20"/>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
        <p:nvSpPr>
          <p:cNvPr id="5" name="Shape 5"/>
          <p:cNvSpPr txBox="1"/>
          <p:nvPr>
            <p:ph type="title"/>
          </p:nvPr>
        </p:nvSpPr>
        <p:spPr>
          <a:xfrm>
            <a:off y="0" x="457200"/>
            <a:ext cy="1063228" cx="8229600"/>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 type="body"/>
          </p:nvPr>
        </p:nvSpPr>
        <p:spPr>
          <a:xfrm>
            <a:off y="1200150" x="457200"/>
            <a:ext cy="3943350" cx="8229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 name="Shape 21"/>
        <p:cNvGrpSpPr/>
        <p:nvPr/>
      </p:nvGrpSpPr>
      <p:grpSpPr>
        <a:xfrm>
          <a:off y="0" x="0"/>
          <a:ext cy="0" cx="0"/>
          <a:chOff y="0" x="0"/>
          <a:chExt cy="0" cx="0"/>
        </a:xfrm>
      </p:grpSpPr>
      <p:sp>
        <p:nvSpPr>
          <p:cNvPr id="22" name="Shape 22"/>
          <p:cNvSpPr txBox="1"/>
          <p:nvPr>
            <p:ph type="title"/>
          </p:nvPr>
        </p:nvSpPr>
        <p:spPr>
          <a:xfrm>
            <a:off y="361371" x="553650"/>
            <a:ext cy="784799" cx="77724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WebRTC based social video broadcasting</a:t>
            </a:r>
          </a:p>
        </p:txBody>
      </p:sp>
      <p:sp>
        <p:nvSpPr>
          <p:cNvPr id="23" name="Shape 23"/>
          <p:cNvSpPr txBox="1"/>
          <p:nvPr>
            <p:ph idx="1" type="body"/>
          </p:nvPr>
        </p:nvSpPr>
        <p:spPr>
          <a:xfrm>
            <a:off y="1729171" x="685799"/>
            <a:ext cy="2257800" cx="7938001"/>
          </a:xfrm>
          <a:prstGeom prst="rect">
            <a:avLst/>
          </a:prstGeom>
          <a:noFill/>
          <a:ln>
            <a:noFill/>
          </a:ln>
        </p:spPr>
        <p:txBody>
          <a:bodyPr bIns="0" rIns="0" lIns="0" tIns="0" anchor="t" anchorCtr="0">
            <a:noAutofit/>
          </a:bodyPr>
          <a:lstStyle/>
          <a:p>
            <a:pPr algn="ctr" rtl="0" lvl="0" marR="0" indent="0" marL="0">
              <a:spcBef>
                <a:spcPts val="0"/>
              </a:spcBef>
              <a:buSzPct val="25000"/>
              <a:buNone/>
            </a:pPr>
            <a:r>
              <a:rPr strike="noStrike" u="none" b="0" cap="none" baseline="0" sz="1800" lang="en-US" i="0">
                <a:solidFill>
                  <a:srgbClr val="666666"/>
                </a:solidFill>
                <a:latin typeface="Arial"/>
                <a:ea typeface="Arial"/>
                <a:cs typeface="Arial"/>
                <a:sym typeface="Arial"/>
              </a:rPr>
              <a:t>Team Name: Shiva’s Group</a:t>
            </a:r>
          </a:p>
          <a:p>
            <a:pPr algn="ctr" rtl="0" lvl="0" marR="0" indent="0" marL="0">
              <a:spcBef>
                <a:spcPts val="0"/>
              </a:spcBef>
              <a:buNone/>
            </a:pPr>
            <a:r>
              <a:t/>
            </a:r>
            <a:endParaRPr strike="noStrike" u="none" b="0" cap="none" baseline="0" sz="1400" i="0">
              <a:solidFill>
                <a:srgbClr val="666666"/>
              </a:solidFill>
              <a:latin typeface="Arial"/>
              <a:ea typeface="Arial"/>
              <a:cs typeface="Arial"/>
              <a:sym typeface="Arial"/>
            </a:endParaRPr>
          </a:p>
          <a:p>
            <a:pPr algn="r" rtl="0" lvl="0" marR="0" indent="0" marL="0">
              <a:lnSpc>
                <a:spcPct val="115000"/>
              </a:lnSpc>
              <a:spcBef>
                <a:spcPts val="800"/>
              </a:spcBef>
              <a:buSzPct val="25000"/>
              <a:buNone/>
            </a:pPr>
            <a:r>
              <a:rPr strike="noStrike" u="none" b="0" cap="none" baseline="0" sz="1800" lang="en-US" i="0">
                <a:solidFill>
                  <a:srgbClr val="898989"/>
                </a:solidFill>
                <a:latin typeface="Arial"/>
                <a:ea typeface="Arial"/>
                <a:cs typeface="Arial"/>
                <a:sym typeface="Arial"/>
              </a:rPr>
              <a:t>Aman Sardana</a:t>
            </a:r>
          </a:p>
          <a:p>
            <a:pPr algn="r" rtl="0" lvl="0" marR="0" indent="0" marL="0">
              <a:lnSpc>
                <a:spcPct val="115000"/>
              </a:lnSpc>
              <a:spcBef>
                <a:spcPts val="800"/>
              </a:spcBef>
              <a:buSzPct val="25000"/>
              <a:buNone/>
            </a:pPr>
            <a:r>
              <a:rPr strike="noStrike" u="none" b="0" cap="none" baseline="0" sz="1800" lang="en-US" i="0">
                <a:solidFill>
                  <a:srgbClr val="898989"/>
                </a:solidFill>
                <a:latin typeface="Arial"/>
                <a:ea typeface="Arial"/>
                <a:cs typeface="Arial"/>
                <a:sym typeface="Arial"/>
              </a:rPr>
              <a:t>Krishnan Narayanan</a:t>
            </a:r>
          </a:p>
          <a:p>
            <a:pPr algn="r" rtl="0" lvl="0" marR="0" indent="0" marL="0">
              <a:lnSpc>
                <a:spcPct val="115000"/>
              </a:lnSpc>
              <a:spcBef>
                <a:spcPts val="800"/>
              </a:spcBef>
              <a:buSzPct val="25000"/>
              <a:buNone/>
            </a:pPr>
            <a:r>
              <a:rPr strike="noStrike" u="none" b="0" cap="none" baseline="0" sz="1800" lang="en-US" i="0">
                <a:solidFill>
                  <a:srgbClr val="898989"/>
                </a:solidFill>
                <a:latin typeface="Arial"/>
                <a:ea typeface="Arial"/>
                <a:cs typeface="Arial"/>
                <a:sym typeface="Arial"/>
              </a:rPr>
              <a:t>Shiva Ramaseshan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Benefits</a:t>
            </a:r>
          </a:p>
        </p:txBody>
      </p:sp>
      <p:sp>
        <p:nvSpPr>
          <p:cNvPr id="78" name="Shape 78"/>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Users can watch recorded video in case they miss the live broadcast.</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Users get notifications for videos being broadcasted based on their interests.</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Users can send out invites to facebook or google plus friends to join this broadcasting site.</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Users can subscribe to the videos and can get notifications from the uploader whenever he/she is about to broadcast.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Conclusion</a:t>
            </a:r>
          </a:p>
        </p:txBody>
      </p:sp>
      <p:sp>
        <p:nvSpPr>
          <p:cNvPr id="84" name="Shape 84"/>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This project is about user being able to do interactive video conferencing and being able to broadcast it to the public. </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The recordings will be available of the session.So, that the users can view it again later.</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Only the signed-in users will have the authority to broadcast videos and can attend the on-going events but any users can view the recorded videos.</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The video conferencing would be achieved using webRTC and the web app hosted on ASU MobiCloud environment. </a:t>
            </a:r>
          </a:p>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The project would be simpler in complexity than Google Hangouts but the main advantage of this project is that it would be plugin free. WebRTC is built right into the browser natively.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Group Project Description</a:t>
            </a:r>
          </a:p>
        </p:txBody>
      </p:sp>
      <p:sp>
        <p:nvSpPr>
          <p:cNvPr id="29" name="Shape 29"/>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0" marL="0">
              <a:spcBef>
                <a:spcPts val="0"/>
              </a:spcBef>
              <a:buNone/>
            </a:pPr>
            <a:r>
              <a:t/>
            </a:r>
            <a:endParaRPr strike="noStrike" u="none" b="0" cap="none" baseline="0" sz="1637" i="0">
              <a:latin typeface="Arial"/>
              <a:ea typeface="Arial"/>
              <a:cs typeface="Arial"/>
              <a:sym typeface="Arial"/>
            </a:endParaRPr>
          </a:p>
          <a:p>
            <a:pPr algn="l" rtl="0" lvl="0" marR="0" indent="0" marL="0">
              <a:spcBef>
                <a:spcPts val="0"/>
              </a:spcBef>
              <a:buSzPct val="25000"/>
              <a:buNone/>
            </a:pPr>
            <a:r>
              <a:rPr strike="noStrike" u="none" b="0" cap="none" baseline="0" sz="1820" lang="en-US" i="0">
                <a:latin typeface="Arial"/>
                <a:ea typeface="Arial"/>
                <a:cs typeface="Arial"/>
                <a:sym typeface="Arial"/>
              </a:rPr>
              <a:t>1) Survey            				</a:t>
            </a:r>
          </a:p>
          <a:p>
            <a:pPr algn="l" rtl="0" lvl="0" marR="0" indent="0" marL="0">
              <a:spcBef>
                <a:spcPts val="0"/>
              </a:spcBef>
              <a:buSzPct val="25000"/>
              <a:buNone/>
            </a:pPr>
            <a:r>
              <a:rPr strike="noStrike" u="none" b="0" cap="none" baseline="0" sz="1820" lang="en-US" i="0">
                <a:latin typeface="Arial"/>
                <a:ea typeface="Arial"/>
                <a:cs typeface="Arial"/>
                <a:sym typeface="Arial"/>
              </a:rPr>
              <a:t>2) Environment Setup</a:t>
            </a:r>
          </a:p>
          <a:p>
            <a:pPr algn="l" rtl="0" lvl="0" marR="0" indent="0" marL="0">
              <a:spcBef>
                <a:spcPts val="0"/>
              </a:spcBef>
              <a:buSzPct val="25000"/>
              <a:buNone/>
            </a:pPr>
            <a:r>
              <a:rPr strike="noStrike" u="none" b="0" cap="none" baseline="0" sz="1820" lang="en-US" i="0">
                <a:latin typeface="Arial"/>
                <a:ea typeface="Arial"/>
                <a:cs typeface="Arial"/>
                <a:sym typeface="Arial"/>
              </a:rPr>
              <a:t>3) Requirement Analysis		             </a:t>
            </a:r>
          </a:p>
          <a:p>
            <a:pPr algn="l" rtl="0" lvl="0" marR="0" indent="0" marL="0">
              <a:spcBef>
                <a:spcPts val="0"/>
              </a:spcBef>
              <a:buSzPct val="25000"/>
              <a:buNone/>
            </a:pPr>
            <a:r>
              <a:rPr strike="noStrike" u="none" b="0" cap="none" baseline="0" sz="1820" lang="en-US" i="0">
                <a:latin typeface="Arial"/>
                <a:ea typeface="Arial"/>
                <a:cs typeface="Arial"/>
                <a:sym typeface="Arial"/>
              </a:rPr>
              <a:t>4) System Design</a:t>
            </a:r>
          </a:p>
          <a:p>
            <a:pPr algn="l" rtl="0" lvl="0" marR="0" indent="0" marL="0">
              <a:spcBef>
                <a:spcPts val="0"/>
              </a:spcBef>
              <a:buSzPct val="25000"/>
              <a:buNone/>
            </a:pPr>
            <a:r>
              <a:rPr strike="noStrike" u="none" b="0" cap="none" baseline="0" sz="1820" lang="en-US" i="0">
                <a:latin typeface="Arial"/>
                <a:ea typeface="Arial"/>
                <a:cs typeface="Arial"/>
                <a:sym typeface="Arial"/>
              </a:rPr>
              <a:t>5) Implementation			</a:t>
            </a:r>
          </a:p>
          <a:p>
            <a:pPr algn="l" rtl="0" lvl="0" marR="0" indent="0" marL="0">
              <a:spcBef>
                <a:spcPts val="0"/>
              </a:spcBef>
              <a:buSzPct val="25000"/>
              <a:buNone/>
            </a:pPr>
            <a:r>
              <a:rPr strike="noStrike" u="none" b="0" cap="none" baseline="0" sz="1820" lang="en-US" i="0">
                <a:latin typeface="Arial"/>
                <a:ea typeface="Arial"/>
                <a:cs typeface="Arial"/>
                <a:sym typeface="Arial"/>
              </a:rPr>
              <a:t>	5.1) Responsive Web application.</a:t>
            </a:r>
          </a:p>
          <a:p>
            <a:pPr algn="l" rtl="0" lvl="0" marR="0" indent="0" marL="0">
              <a:lnSpc>
                <a:spcPct val="115000"/>
              </a:lnSpc>
              <a:spcBef>
                <a:spcPts val="0"/>
              </a:spcBef>
              <a:buSzPct val="25000"/>
              <a:buNone/>
            </a:pPr>
            <a:r>
              <a:rPr strike="noStrike" u="none" b="0" cap="none" baseline="0" sz="1820" lang="en-US" i="0">
                <a:latin typeface="Arial"/>
                <a:ea typeface="Arial"/>
                <a:cs typeface="Arial"/>
                <a:sym typeface="Arial"/>
              </a:rPr>
              <a:t>	5.2) Setting up user management on the website</a:t>
            </a:r>
          </a:p>
          <a:p>
            <a:pPr algn="l" rtl="0" lvl="0" marR="0" indent="0" marL="0">
              <a:spcBef>
                <a:spcPts val="0"/>
              </a:spcBef>
              <a:buSzPct val="25000"/>
              <a:buNone/>
            </a:pPr>
            <a:r>
              <a:rPr strike="noStrike" u="none" b="0" cap="none" baseline="0" sz="1820" lang="en-US" i="0">
                <a:latin typeface="Arial"/>
                <a:ea typeface="Arial"/>
                <a:cs typeface="Arial"/>
                <a:sym typeface="Arial"/>
              </a:rPr>
              <a:t>	5.3) Setting up signalling server</a:t>
            </a:r>
          </a:p>
          <a:p>
            <a:pPr algn="l" rtl="0" lvl="0" marR="0" indent="0" marL="0">
              <a:spcBef>
                <a:spcPts val="0"/>
              </a:spcBef>
              <a:buSzPct val="25000"/>
              <a:buNone/>
            </a:pPr>
            <a:r>
              <a:rPr strike="noStrike" u="none" b="0" cap="none" baseline="0" sz="1820" lang="en-US" i="0">
                <a:latin typeface="Arial"/>
                <a:ea typeface="Arial"/>
                <a:cs typeface="Arial"/>
                <a:sym typeface="Arial"/>
              </a:rPr>
              <a:t>	5.4) Setting up TURN sever</a:t>
            </a:r>
          </a:p>
          <a:p>
            <a:pPr algn="l" rtl="0" lvl="0" marR="0" indent="0" marL="0">
              <a:spcBef>
                <a:spcPts val="0"/>
              </a:spcBef>
              <a:buSzPct val="25000"/>
              <a:buNone/>
            </a:pPr>
            <a:r>
              <a:rPr strike="noStrike" u="none" b="0" cap="none" baseline="0" sz="1820" lang="en-US" i="0">
                <a:latin typeface="Arial"/>
                <a:ea typeface="Arial"/>
                <a:cs typeface="Arial"/>
                <a:sym typeface="Arial"/>
              </a:rPr>
              <a:t>6) Testing and Re-engineering</a:t>
            </a:r>
          </a:p>
          <a:p>
            <a:pPr algn="l" rtl="0" lvl="0" marR="0" indent="0" marL="0">
              <a:lnSpc>
                <a:spcPct val="115000"/>
              </a:lnSpc>
              <a:spcBef>
                <a:spcPts val="0"/>
              </a:spcBef>
              <a:buNone/>
            </a:pPr>
            <a:r>
              <a:t/>
            </a:r>
            <a:endParaRPr strike="noStrike" u="none" b="0" cap="none" baseline="0" sz="1637" i="0">
              <a:latin typeface="Arial"/>
              <a:ea typeface="Arial"/>
              <a:cs typeface="Arial"/>
              <a:sym typeface="Arial"/>
            </a:endParaRPr>
          </a:p>
          <a:p>
            <a:pPr algn="l" rtl="0" lvl="0" marR="0" indent="0" marL="0">
              <a:spcBef>
                <a:spcPts val="0"/>
              </a:spcBef>
              <a:buSzPct val="25000"/>
              <a:buNone/>
            </a:pPr>
            <a:r>
              <a:rPr strike="noStrike" u="none" b="0" cap="none" baseline="0" sz="1637" lang="en-US" i="0">
                <a:latin typeface="Arial"/>
                <a:ea typeface="Arial"/>
                <a:cs typeface="Arial"/>
                <a:sym typeface="Arial"/>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Project Description (cont.)</a:t>
            </a:r>
          </a:p>
        </p:txBody>
      </p:sp>
      <p:sp>
        <p:nvSpPr>
          <p:cNvPr id="35" name="Shape 35"/>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0" marL="0">
              <a:spcBef>
                <a:spcPts val="0"/>
              </a:spcBef>
              <a:buNone/>
            </a:pPr>
            <a:r>
              <a:t/>
            </a:r>
            <a:endParaRPr strike="noStrike" u="none" b="0" cap="none" baseline="0" sz="1400" i="0">
              <a:latin typeface="Arial"/>
              <a:ea typeface="Arial"/>
              <a:cs typeface="Arial"/>
              <a:sym typeface="Arial"/>
            </a:endParaRPr>
          </a:p>
          <a:p>
            <a:pPr algn="l" rtl="0" lvl="0" marR="0" indent="0" marL="0">
              <a:spcBef>
                <a:spcPts val="0"/>
              </a:spcBef>
              <a:buSzPct val="25000"/>
              <a:buNone/>
            </a:pPr>
            <a:r>
              <a:rPr strike="noStrike" u="none" b="0" cap="none" baseline="0" sz="1800" lang="en-US" i="0">
                <a:latin typeface="Arial"/>
                <a:ea typeface="Arial"/>
                <a:cs typeface="Arial"/>
                <a:sym typeface="Arial"/>
              </a:rPr>
              <a:t>Task            	Aman 		Krishnan		Shiva</a:t>
            </a:r>
          </a:p>
          <a:p>
            <a:pPr algn="l" rtl="0" lvl="0" marR="0" indent="0" marL="0">
              <a:spcBef>
                <a:spcPts val="0"/>
              </a:spcBef>
              <a:buSzPct val="25000"/>
              <a:buNone/>
            </a:pPr>
            <a:r>
              <a:rPr strike="noStrike" u="none" b="0" cap="none" baseline="0" sz="1800" lang="en-US" i="0">
                <a:latin typeface="Arial"/>
                <a:ea typeface="Arial"/>
                <a:cs typeface="Arial"/>
                <a:sym typeface="Arial"/>
              </a:rPr>
              <a:t>Task-1		30%		    30%		  40%</a:t>
            </a:r>
          </a:p>
          <a:p>
            <a:pPr algn="l" rtl="0" lvl="0" marR="0" indent="0" marL="0">
              <a:spcBef>
                <a:spcPts val="0"/>
              </a:spcBef>
              <a:buSzPct val="25000"/>
              <a:buNone/>
            </a:pPr>
            <a:r>
              <a:rPr strike="noStrike" u="none" b="0" cap="none" baseline="0" sz="1800" lang="en-US" i="0">
                <a:latin typeface="Arial"/>
                <a:ea typeface="Arial"/>
                <a:cs typeface="Arial"/>
                <a:sym typeface="Arial"/>
              </a:rPr>
              <a:t>Task-2		33%		    33%		  33%</a:t>
            </a:r>
          </a:p>
          <a:p>
            <a:pPr algn="l" rtl="0" lvl="0" marR="0" indent="0" marL="0">
              <a:spcBef>
                <a:spcPts val="0"/>
              </a:spcBef>
              <a:buSzPct val="25000"/>
              <a:buNone/>
            </a:pPr>
            <a:r>
              <a:rPr strike="noStrike" u="none" b="0" cap="none" baseline="0" sz="1800" lang="en-US" i="0">
                <a:latin typeface="Arial"/>
                <a:ea typeface="Arial"/>
                <a:cs typeface="Arial"/>
                <a:sym typeface="Arial"/>
              </a:rPr>
              <a:t>Task-3		33%                  33%          	  33%</a:t>
            </a:r>
          </a:p>
          <a:p>
            <a:pPr algn="l" rtl="0" lvl="0" marR="0" indent="0" marL="0">
              <a:spcBef>
                <a:spcPts val="0"/>
              </a:spcBef>
              <a:buSzPct val="25000"/>
              <a:buNone/>
            </a:pPr>
            <a:r>
              <a:rPr strike="noStrike" u="none" b="0" cap="none" baseline="0" sz="1800" lang="en-US" i="0">
                <a:latin typeface="Arial"/>
                <a:ea typeface="Arial"/>
                <a:cs typeface="Arial"/>
                <a:sym typeface="Arial"/>
              </a:rPr>
              <a:t>Task-4 		40%		    30%		  30%</a:t>
            </a:r>
          </a:p>
          <a:p>
            <a:pPr algn="l" rtl="0" lvl="0" marR="0" indent="0" marL="0">
              <a:spcBef>
                <a:spcPts val="0"/>
              </a:spcBef>
              <a:buSzPct val="25000"/>
              <a:buNone/>
            </a:pPr>
            <a:r>
              <a:rPr strike="noStrike" u="none" b="0" cap="none" baseline="0" sz="1800" lang="en-US" i="0">
                <a:latin typeface="Arial"/>
                <a:ea typeface="Arial"/>
                <a:cs typeface="Arial"/>
                <a:sym typeface="Arial"/>
              </a:rPr>
              <a:t>Task-5 		33%	      	    33%		  33%</a:t>
            </a:r>
          </a:p>
          <a:p>
            <a:pPr algn="l" rtl="0" lvl="0" marR="0" indent="0" marL="0">
              <a:spcBef>
                <a:spcPts val="0"/>
              </a:spcBef>
              <a:buSzPct val="25000"/>
              <a:buNone/>
            </a:pPr>
            <a:r>
              <a:rPr strike="noStrike" u="none" b="0" cap="none" baseline="0" sz="1800" lang="en-US" i="0">
                <a:latin typeface="Arial"/>
                <a:ea typeface="Arial"/>
                <a:cs typeface="Arial"/>
                <a:sym typeface="Arial"/>
              </a:rPr>
              <a:t>Task-6	        30%		    40%	          30%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Technical Details</a:t>
            </a:r>
          </a:p>
        </p:txBody>
      </p:sp>
      <p:sp>
        <p:nvSpPr>
          <p:cNvPr id="41" name="Shape 41"/>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800" lang="en-US" i="0">
                <a:latin typeface="Arial"/>
                <a:ea typeface="Arial"/>
                <a:cs typeface="Arial"/>
                <a:sym typeface="Arial"/>
              </a:rPr>
              <a:t>Softwares and Languages:</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webRTC API</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HTML5/CSS3</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Twitter Bootstrap</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JavaScript</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PHP</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Node.js / node packages express.js. socket.io</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MySQL database</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Chrome with ripple emulator extension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Technical Details</a:t>
            </a:r>
          </a:p>
        </p:txBody>
      </p:sp>
      <p:sp>
        <p:nvSpPr>
          <p:cNvPr id="47" name="Shape 47"/>
          <p:cNvSpPr txBox="1"/>
          <p:nvPr>
            <p:ph idx="1" type="body"/>
          </p:nvPr>
        </p:nvSpPr>
        <p:spPr>
          <a:xfrm>
            <a:off y="1156100" x="457200"/>
            <a:ext cy="3725698" cx="8229600"/>
          </a:xfrm>
          <a:prstGeom prst="rect">
            <a:avLst/>
          </a:prstGeom>
          <a:noFill/>
          <a:ln>
            <a:noFill/>
          </a:ln>
        </p:spPr>
        <p:txBody>
          <a:bodyPr bIns="0" rIns="0" lIns="0" tIns="0" anchor="t" anchorCtr="0">
            <a:noAutofit/>
          </a:bodyPr>
          <a:lstStyle/>
          <a:p>
            <a:pPr algn="l" rtl="0" lvl="0" marR="0" indent="-440871" marL="555171">
              <a:spcBef>
                <a:spcPts val="0"/>
              </a:spcBef>
              <a:buClr>
                <a:srgbClr val="000000"/>
              </a:buClr>
              <a:buSzPct val="100000"/>
              <a:buFont typeface="Arial"/>
              <a:buChar char="●"/>
            </a:pPr>
            <a:r>
              <a:rPr strike="noStrike" u="none" b="0" cap="none" baseline="0" sz="1800" lang="en-US" i="0">
                <a:latin typeface="Arial"/>
                <a:ea typeface="Arial"/>
                <a:cs typeface="Arial"/>
                <a:sym typeface="Arial"/>
              </a:rPr>
              <a:t>Star Topology</a:t>
            </a:r>
          </a:p>
          <a:p>
            <a:pPr algn="l" rtl="0" lvl="0" marR="0" indent="457200" marL="0">
              <a:spcBef>
                <a:spcPts val="0"/>
              </a:spcBef>
              <a:buSzPct val="25000"/>
              <a:buNone/>
            </a:pPr>
            <a:r>
              <a:rPr strike="noStrike" u="none" b="0" cap="none" baseline="0" sz="1800" lang="en-US" i="0">
                <a:latin typeface="Arial"/>
                <a:ea typeface="Arial"/>
                <a:cs typeface="Arial"/>
                <a:sym typeface="Arial"/>
              </a:rPr>
              <a:t>Reduces the bandwidth overload since the broadcaster sends</a:t>
            </a:r>
          </a:p>
          <a:p>
            <a:pPr algn="l" rtl="0" lvl="0" marR="0" indent="457200" marL="0">
              <a:spcBef>
                <a:spcPts val="0"/>
              </a:spcBef>
              <a:buSzPct val="25000"/>
              <a:buNone/>
            </a:pPr>
            <a:r>
              <a:rPr strike="noStrike" u="none" b="0" cap="none" baseline="0" sz="1800" lang="en-US" i="0">
                <a:latin typeface="Arial"/>
                <a:ea typeface="Arial"/>
                <a:cs typeface="Arial"/>
                <a:sym typeface="Arial"/>
              </a:rPr>
              <a:t>the video signal to other nodes but not every node </a:t>
            </a:r>
          </a:p>
          <a:p>
            <a:pPr algn="l" rtl="0" lvl="0" marR="0" indent="457200" marL="0">
              <a:spcBef>
                <a:spcPts val="0"/>
              </a:spcBef>
              <a:buSzPct val="25000"/>
              <a:buNone/>
            </a:pPr>
            <a:r>
              <a:rPr strike="noStrike" u="none" b="0" cap="none" baseline="0" sz="1800" lang="en-US" i="0">
                <a:latin typeface="Arial"/>
                <a:ea typeface="Arial"/>
                <a:cs typeface="Arial"/>
                <a:sym typeface="Arial"/>
              </a:rPr>
              <a:t>is connected to each other.</a:t>
            </a:r>
          </a:p>
          <a:p>
            <a:pPr algn="l" rtl="0" lvl="0" marR="0" indent="457200" marL="0">
              <a:spcBef>
                <a:spcPts val="0"/>
              </a:spcBef>
              <a:buNone/>
            </a:pPr>
            <a:r>
              <a:t/>
            </a:r>
            <a:endParaRPr strike="noStrike" u="none" b="0" cap="none" baseline="0" sz="1400" i="0">
              <a:latin typeface="Arial"/>
              <a:ea typeface="Arial"/>
              <a:cs typeface="Arial"/>
              <a:sym typeface="Arial"/>
            </a:endParaRPr>
          </a:p>
          <a:p>
            <a:pPr algn="l" rtl="0" lvl="0" marR="0" indent="457200" marL="0">
              <a:spcBef>
                <a:spcPts val="0"/>
              </a:spcBef>
              <a:buSzPct val="25000"/>
              <a:buNone/>
            </a:pPr>
            <a:r>
              <a:rPr strike="noStrike" u="none" b="0" cap="none" baseline="0" sz="1800" lang="en-US" i="0">
                <a:latin typeface="Arial"/>
                <a:ea typeface="Arial"/>
                <a:cs typeface="Arial"/>
                <a:sym typeface="Arial"/>
              </a:rPr>
              <a:t>This is in contrast to mesh topology where every </a:t>
            </a:r>
          </a:p>
          <a:p>
            <a:pPr algn="l" rtl="0" lvl="0" marR="0" indent="457200" marL="0">
              <a:spcBef>
                <a:spcPts val="0"/>
              </a:spcBef>
              <a:buSzPct val="25000"/>
              <a:buNone/>
            </a:pPr>
            <a:r>
              <a:rPr strike="noStrike" u="none" b="0" cap="none" baseline="0" sz="1800" lang="en-US" i="0">
                <a:latin typeface="Arial"/>
                <a:ea typeface="Arial"/>
                <a:cs typeface="Arial"/>
                <a:sym typeface="Arial"/>
              </a:rPr>
              <a:t>node is connected to each other which causes an exponential strain on </a:t>
            </a:r>
          </a:p>
          <a:p>
            <a:pPr algn="l" rtl="0" lvl="0" marR="0" indent="457200" marL="0">
              <a:spcBef>
                <a:spcPts val="0"/>
              </a:spcBef>
              <a:buSzPct val="25000"/>
              <a:buNone/>
            </a:pPr>
            <a:r>
              <a:rPr strike="noStrike" u="none" b="0" cap="none" baseline="0" sz="1800" lang="en-US" i="0">
                <a:latin typeface="Arial"/>
                <a:ea typeface="Arial"/>
                <a:cs typeface="Arial"/>
                <a:sym typeface="Arial"/>
              </a:rPr>
              <a:t>the network bandwidth.</a:t>
            </a:r>
          </a:p>
        </p:txBody>
      </p:sp>
      <p:pic>
        <p:nvPicPr>
          <p:cNvPr id="48" name="Shape 48"/>
          <p:cNvPicPr preferRelativeResize="0"/>
          <p:nvPr/>
        </p:nvPicPr>
        <p:blipFill rotWithShape="1">
          <a:blip r:embed="rId3">
            <a:alphaModFix/>
          </a:blip>
          <a:srcRect t="0" b="0" r="0" l="0"/>
          <a:stretch/>
        </p:blipFill>
        <p:spPr>
          <a:xfrm>
            <a:off y="1980900" x="5613525"/>
            <a:ext cy="1600201" cx="165735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Technical Details</a:t>
            </a:r>
          </a:p>
        </p:txBody>
      </p:sp>
      <p:sp>
        <p:nvSpPr>
          <p:cNvPr id="54" name="Shape 54"/>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800" lang="en-US" i="0">
                <a:latin typeface="Arial"/>
                <a:ea typeface="Arial"/>
                <a:cs typeface="Arial"/>
                <a:sym typeface="Arial"/>
              </a:rPr>
              <a:t>Expected Outcome:</a:t>
            </a:r>
          </a:p>
          <a:p>
            <a:pPr algn="l" rtl="0" lvl="0" marR="0" indent="0" marL="0">
              <a:spcBef>
                <a:spcPts val="0"/>
              </a:spcBef>
              <a:buNone/>
            </a:pPr>
            <a:r>
              <a:t/>
            </a:r>
            <a:endParaRPr strike="noStrike" u="none" b="0" cap="none" baseline="0" sz="1400" i="0">
              <a:latin typeface="Arial"/>
              <a:ea typeface="Arial"/>
              <a:cs typeface="Arial"/>
              <a:sym typeface="Arial"/>
            </a:endParaRP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A customized web site for users to sign in (can sign in through facebook or google plus)</a:t>
            </a:r>
          </a:p>
          <a:p>
            <a:pPr algn="l" rtl="0" lvl="0" marR="0" indent="0" marL="457200">
              <a:lnSpc>
                <a:spcPct val="115000"/>
              </a:lnSpc>
              <a:spcBef>
                <a:spcPts val="0"/>
              </a:spcBef>
              <a:buNone/>
            </a:pPr>
            <a:r>
              <a:rPr lang="en-US"/>
              <a:t>      </a:t>
            </a:r>
            <a:r>
              <a:rPr lang="en-US">
                <a:solidFill>
                  <a:srgbClr val="FF9900"/>
                </a:solidFill>
              </a:rPr>
              <a:t> {</a:t>
            </a:r>
            <a:r>
              <a:rPr sz="1100" lang="en-US">
                <a:solidFill>
                  <a:srgbClr val="FF9900"/>
                </a:solidFill>
              </a:rPr>
              <a:t>It requires approval from facebook for which we need to submit the app first. Now, we’ll submit the app and embed            facebook login }</a:t>
            </a: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The users after signing in should be able to watch any video being broadcasted as well as broadcast the videos </a:t>
            </a:r>
            <a:r>
              <a:rPr strike="noStrike" u="none" b="0" cap="none" baseline="0" sz="1400" lang="en-US" i="0">
                <a:solidFill>
                  <a:srgbClr val="6AA84F"/>
                </a:solidFill>
                <a:latin typeface="Arial"/>
                <a:ea typeface="Arial"/>
                <a:cs typeface="Arial"/>
                <a:sym typeface="Arial"/>
              </a:rPr>
              <a:t>{Completed</a:t>
            </a:r>
            <a:r>
              <a:rPr lang="en-US">
                <a:solidFill>
                  <a:srgbClr val="6AA84F"/>
                </a:solidFill>
              </a:rPr>
              <a:t>}</a:t>
            </a: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The users before signing in has the privilege of watching pre recorded videos.</a:t>
            </a:r>
            <a:r>
              <a:rPr lang="en-US">
                <a:solidFill>
                  <a:srgbClr val="6AA84F"/>
                </a:solidFill>
              </a:rPr>
              <a:t>{Completed}</a:t>
            </a: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The chatroom can be interactive where the user can chat or raise a question and the broadcaster can respond to the user. </a:t>
            </a:r>
            <a:r>
              <a:rPr sz="1100" lang="en-US">
                <a:solidFill>
                  <a:schemeClr val="dk1"/>
                </a:solidFill>
              </a:rPr>
              <a:t>{</a:t>
            </a:r>
            <a:r>
              <a:rPr sz="1100" lang="en-US">
                <a:solidFill>
                  <a:srgbClr val="FF9900"/>
                </a:solidFill>
              </a:rPr>
              <a:t>Chat is implemented but no button provided “Raise Hand”</a:t>
            </a:r>
            <a:r>
              <a:rPr sz="1100" lang="en-US">
                <a:solidFill>
                  <a:schemeClr val="dk1"/>
                </a:solidFill>
              </a:rPr>
              <a:t>}</a:t>
            </a: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The signed in user has the option of sending out invites to his/her friends from either facebook or google plus.</a:t>
            </a:r>
            <a:r>
              <a:rPr strike="noStrike" u="none" b="0" cap="none" baseline="0" sz="1400" lang="en-US" i="0">
                <a:solidFill>
                  <a:srgbClr val="FF0000"/>
                </a:solidFill>
                <a:latin typeface="Arial"/>
                <a:ea typeface="Arial"/>
                <a:cs typeface="Arial"/>
                <a:sym typeface="Arial"/>
              </a:rPr>
              <a:t>{not </a:t>
            </a:r>
            <a:r>
              <a:rPr lang="en-US">
                <a:solidFill>
                  <a:srgbClr val="FF0000"/>
                </a:solidFill>
              </a:rPr>
              <a:t>done</a:t>
            </a:r>
            <a:r>
              <a:rPr strike="noStrike" u="none" b="0" cap="none" baseline="0" sz="1400" lang="en-US" i="0">
                <a:solidFill>
                  <a:srgbClr val="FF0000"/>
                </a:solidFill>
                <a:latin typeface="Arial"/>
                <a:ea typeface="Arial"/>
                <a:cs typeface="Arial"/>
                <a:sym typeface="Arial"/>
              </a:rPr>
              <a:t>}</a:t>
            </a:r>
          </a:p>
          <a:p>
            <a:pPr algn="l" rtl="0" lvl="1" marR="0" indent="-317500" marL="914400">
              <a:lnSpc>
                <a:spcPct val="115000"/>
              </a:lnSpc>
              <a:spcBef>
                <a:spcPts val="0"/>
              </a:spcBef>
              <a:buClr>
                <a:srgbClr val="000000"/>
              </a:buClr>
              <a:buSzPct val="100000"/>
              <a:buFont typeface="Arial"/>
              <a:buAutoNum type="alphaLcPeriod"/>
            </a:pPr>
            <a:r>
              <a:rPr strike="noStrike" u="none" b="0" cap="none" baseline="0" sz="1400" lang="en-US" i="0">
                <a:latin typeface="Arial"/>
                <a:ea typeface="Arial"/>
                <a:cs typeface="Arial"/>
                <a:sym typeface="Arial"/>
              </a:rPr>
              <a:t>The signed in user will have his/her own dashboard and profile page where the interests of the user will be listed and they would get notifications depending on those interests.</a:t>
            </a:r>
            <a:r>
              <a:rPr lang="en-US">
                <a:solidFill>
                  <a:srgbClr val="FF0000"/>
                </a:solidFill>
              </a:rPr>
              <a:t>{Not done}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0" x="457200"/>
            <a:ext cy="1063228" cx="8229600"/>
          </a:xfrm>
          <a:prstGeom prst="rect">
            <a:avLst/>
          </a:prstGeom>
          <a:noFill/>
          <a:ln>
            <a:noFill/>
          </a:ln>
        </p:spPr>
        <p:txBody>
          <a:bodyPr bIns="91400" rIns="91400" lIns="91400" tIns="91400" anchor="b" anchorCtr="0">
            <a:noAutofit/>
          </a:bodyPr>
          <a:lstStyle/>
          <a:p>
            <a:pPr algn="ctr" rtl="0" lvl="0" marR="0" indent="0" marL="0">
              <a:spcBef>
                <a:spcPts val="0"/>
              </a:spcBef>
              <a:buSzPct val="25000"/>
              <a:buNone/>
            </a:pPr>
            <a:r>
              <a:rPr strike="noStrike" u="none" b="0" cap="none" baseline="0" sz="2800" lang="en-US" i="0">
                <a:solidFill>
                  <a:srgbClr val="E69138"/>
                </a:solidFill>
                <a:latin typeface="Arial"/>
                <a:ea typeface="Arial"/>
                <a:cs typeface="Arial"/>
                <a:sym typeface="Arial"/>
              </a:rPr>
              <a:t>Tasks Completed</a:t>
            </a:r>
          </a:p>
        </p:txBody>
      </p:sp>
      <p:sp>
        <p:nvSpPr>
          <p:cNvPr id="60" name="Shape 60"/>
          <p:cNvSpPr txBox="1"/>
          <p:nvPr>
            <p:ph idx="1" type="body"/>
          </p:nvPr>
        </p:nvSpPr>
        <p:spPr>
          <a:xfrm>
            <a:off y="1200150" x="457200"/>
            <a:ext cy="3943350" cx="8229600"/>
          </a:xfrm>
          <a:prstGeom prst="rect">
            <a:avLst/>
          </a:prstGeom>
          <a:noFill/>
          <a:ln>
            <a:noFill/>
          </a:ln>
        </p:spPr>
        <p:txBody>
          <a:bodyPr bIns="91400" rIns="91400" lIns="91400" tIns="91400" anchor="t" anchorCtr="0">
            <a:noAutofit/>
          </a:bodyPr>
          <a:lstStyle/>
          <a:p>
            <a:pPr rtl="0" lvl="0">
              <a:lnSpc>
                <a:spcPct val="115000"/>
              </a:lnSpc>
              <a:spcBef>
                <a:spcPts val="0"/>
              </a:spcBef>
              <a:buClr>
                <a:schemeClr val="dk1"/>
              </a:buClr>
              <a:buSzPct val="78571"/>
              <a:buFont typeface="Arial"/>
              <a:buNone/>
            </a:pPr>
            <a:r>
              <a:rPr lang="en-US">
                <a:solidFill>
                  <a:schemeClr val="dk1"/>
                </a:solidFill>
              </a:rPr>
              <a:t>•Home Screen where the user is able to watch pre recorded videos and is given an option to login to the web application where he can join any chat room.</a:t>
            </a:r>
          </a:p>
          <a:p>
            <a:pPr rtl="0" lvl="0">
              <a:lnSpc>
                <a:spcPct val="115000"/>
              </a:lnSpc>
              <a:spcBef>
                <a:spcPts val="0"/>
              </a:spcBef>
              <a:buClr>
                <a:schemeClr val="dk1"/>
              </a:buClr>
              <a:buSzPct val="78571"/>
              <a:buFont typeface="Arial"/>
              <a:buNone/>
            </a:pPr>
            <a:r>
              <a:rPr lang="en-US">
                <a:solidFill>
                  <a:schemeClr val="dk1"/>
                </a:solidFill>
              </a:rPr>
              <a:t>•Sign up screen where user is able to login or register to our web application.</a:t>
            </a:r>
          </a:p>
          <a:p>
            <a:pPr rtl="0" lvl="0">
              <a:lnSpc>
                <a:spcPct val="115000"/>
              </a:lnSpc>
              <a:spcBef>
                <a:spcPts val="0"/>
              </a:spcBef>
              <a:buClr>
                <a:schemeClr val="dk1"/>
              </a:buClr>
              <a:buSzPct val="78571"/>
              <a:buFont typeface="Arial"/>
              <a:buNone/>
            </a:pPr>
            <a:r>
              <a:rPr lang="en-US">
                <a:solidFill>
                  <a:schemeClr val="dk1"/>
                </a:solidFill>
              </a:rPr>
              <a:t>•webRTC video conferencing where the initiator would be able to see all the participants.</a:t>
            </a:r>
          </a:p>
          <a:p>
            <a:pPr rtl="0" lvl="0">
              <a:lnSpc>
                <a:spcPct val="115000"/>
              </a:lnSpc>
              <a:spcBef>
                <a:spcPts val="0"/>
              </a:spcBef>
              <a:buClr>
                <a:schemeClr val="dk1"/>
              </a:buClr>
              <a:buSzPct val="78571"/>
              <a:buFont typeface="Arial"/>
              <a:buNone/>
            </a:pPr>
            <a:r>
              <a:rPr lang="en-US">
                <a:solidFill>
                  <a:schemeClr val="dk1"/>
                </a:solidFill>
              </a:rPr>
              <a:t>•Disable Audio/Disable Video button works by setting the audio stream/video stream to false. Disable video won’t switch off the webcam.</a:t>
            </a:r>
          </a:p>
          <a:p>
            <a:pPr rtl="0" lvl="0">
              <a:lnSpc>
                <a:spcPct val="115000"/>
              </a:lnSpc>
              <a:spcBef>
                <a:spcPts val="0"/>
              </a:spcBef>
              <a:buClr>
                <a:schemeClr val="dk1"/>
              </a:buClr>
              <a:buSzPct val="78571"/>
              <a:buFont typeface="Arial"/>
              <a:buNone/>
            </a:pPr>
            <a:r>
              <a:rPr lang="en-US">
                <a:solidFill>
                  <a:schemeClr val="dk1"/>
                </a:solidFill>
              </a:rPr>
              <a:t>•Snapshot will capture the current frame in the person’s video tag and give the user an option to download the image.</a:t>
            </a:r>
          </a:p>
          <a:p>
            <a:pPr rtl="0" lvl="0">
              <a:lnSpc>
                <a:spcPct val="115000"/>
              </a:lnSpc>
              <a:spcBef>
                <a:spcPts val="0"/>
              </a:spcBef>
              <a:buClr>
                <a:schemeClr val="dk1"/>
              </a:buClr>
              <a:buSzPct val="78571"/>
              <a:buFont typeface="Arial"/>
              <a:buNone/>
            </a:pPr>
            <a:r>
              <a:rPr lang="en-US">
                <a:solidFill>
                  <a:schemeClr val="dk1"/>
                </a:solidFill>
              </a:rPr>
              <a:t>•Record video button provided records audio and video simultaneously but separately. As MediaStreamRecorder API has not been implemented in chrome natively we are using RecordRTC.js  which is free open source implementation based on w3c MediaRecorder API (which is still in draft). </a:t>
            </a:r>
          </a:p>
          <a:p>
            <a:pPr algn="l" rtl="0" lvl="0" marR="0" indent="0" marL="0">
              <a:spcBef>
                <a:spcPts val="0"/>
              </a:spcBef>
              <a:buNone/>
            </a:pPr>
            <a:r>
              <a:t/>
            </a:r>
            <a:endParaRPr/>
          </a:p>
          <a:p>
            <a:pPr algn="l" rtl="0" lvl="0" marR="0" indent="0" marL="0">
              <a:spcBef>
                <a:spcPts val="0"/>
              </a:spcBef>
              <a:buNone/>
            </a:pPr>
            <a:r>
              <a:t/>
            </a:r>
            <a:endParaRPr strike="noStrike" u="none" b="0" cap="none" baseline="0" sz="1400" i="0">
              <a:latin typeface="Arial"/>
              <a:ea typeface="Arial"/>
              <a:cs typeface="Arial"/>
              <a:sym typeface="Arial"/>
            </a:endParaRPr>
          </a:p>
          <a:p>
            <a:pPr algn="l" rtl="0" lvl="0" marR="0" indent="0" marL="0">
              <a:spcBef>
                <a:spcPts val="0"/>
              </a:spcBef>
              <a:buNone/>
            </a:pPr>
            <a:r>
              <a:t/>
            </a:r>
            <a:endParaRPr strike="noStrike" u="none" b="0" cap="none" baseline="0" sz="1400" i="0">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0" x="457200"/>
            <a:ext cy="1063228" cx="8229600"/>
          </a:xfrm>
          <a:prstGeom prst="rect">
            <a:avLst/>
          </a:prstGeom>
          <a:noFill/>
          <a:ln>
            <a:noFill/>
          </a:ln>
        </p:spPr>
        <p:txBody>
          <a:bodyPr bIns="91400" rIns="91400" lIns="91400" tIns="91400" anchor="b" anchorCtr="0">
            <a:noAutofit/>
          </a:bodyPr>
          <a:lstStyle/>
          <a:p>
            <a:pPr algn="ctr" rtl="0" lvl="0" marR="0" indent="0" marL="0">
              <a:spcBef>
                <a:spcPts val="0"/>
              </a:spcBef>
              <a:buSzPct val="25000"/>
              <a:buNone/>
            </a:pPr>
            <a:r>
              <a:rPr strike="noStrike" u="none" b="0" cap="none" baseline="0" sz="3000" lang="en-US" i="0">
                <a:solidFill>
                  <a:srgbClr val="E69138"/>
                </a:solidFill>
                <a:latin typeface="Arial"/>
                <a:ea typeface="Arial"/>
                <a:cs typeface="Arial"/>
                <a:sym typeface="Arial"/>
              </a:rPr>
              <a:t>Tasks to be Completed</a:t>
            </a:r>
          </a:p>
        </p:txBody>
      </p:sp>
      <p:sp>
        <p:nvSpPr>
          <p:cNvPr id="66" name="Shape 66"/>
          <p:cNvSpPr txBox="1"/>
          <p:nvPr>
            <p:ph idx="1" type="body"/>
          </p:nvPr>
        </p:nvSpPr>
        <p:spPr>
          <a:xfrm>
            <a:off y="1200150" x="457200"/>
            <a:ext cy="3943350" cx="8229600"/>
          </a:xfrm>
          <a:prstGeom prst="rect">
            <a:avLst/>
          </a:prstGeom>
          <a:noFill/>
          <a:ln>
            <a:noFill/>
          </a:ln>
        </p:spPr>
        <p:txBody>
          <a:bodyPr bIns="91400" rIns="91400" lIns="91400" tIns="91400" anchor="t" anchorCtr="0">
            <a:noAutofit/>
          </a:bodyPr>
          <a:lstStyle/>
          <a:p>
            <a:pPr algn="just" rtl="0" lvl="0" marR="0" indent="-285750" marL="285750">
              <a:spcBef>
                <a:spcPts val="0"/>
              </a:spcBef>
              <a:buClr>
                <a:srgbClr val="000000"/>
              </a:buClr>
              <a:buSzPct val="100000"/>
              <a:buFont typeface="Arial"/>
              <a:buChar char="•"/>
            </a:pPr>
            <a:r>
              <a:rPr strike="noStrike" u="none" b="0" cap="none" baseline="0" sz="1400" lang="en-US" i="0">
                <a:latin typeface="Arial"/>
                <a:ea typeface="Arial"/>
                <a:cs typeface="Arial"/>
                <a:sym typeface="Arial"/>
              </a:rPr>
              <a:t>Dashboard home page: This page would enable the user to create an event by providing a description of the video and the time/date the event would start. Along with this the user would be given the provision to view pre-recorded videos, and make changes to his profile settings such as email, first name last name etc.</a:t>
            </a:r>
          </a:p>
          <a:p>
            <a:pPr algn="just" rtl="0" lvl="0" marR="0" indent="-285750" marL="285750">
              <a:spcBef>
                <a:spcPts val="0"/>
              </a:spcBef>
              <a:buClr>
                <a:srgbClr val="000000"/>
              </a:buClr>
              <a:buSzPct val="100000"/>
              <a:buFont typeface="Arial"/>
              <a:buChar char="•"/>
            </a:pPr>
            <a:r>
              <a:rPr strike="noStrike" u="none" b="0" cap="none" baseline="0" sz="1400" lang="en-US" i="0">
                <a:latin typeface="Arial"/>
                <a:ea typeface="Arial"/>
                <a:cs typeface="Arial"/>
                <a:sym typeface="Arial"/>
              </a:rPr>
              <a:t>The video tag’s need to be styled. Every participant should see the initiator in a big window whereas themselves in small window much like skype. As for the initiator, he should see every participant in an equally big window and himself in a small window. </a:t>
            </a:r>
          </a:p>
          <a:p>
            <a:pPr algn="just" rtl="0" lvl="0" marR="0" indent="-285750" marL="285750">
              <a:spcBef>
                <a:spcPts val="0"/>
              </a:spcBef>
              <a:buClr>
                <a:srgbClr val="000000"/>
              </a:buClr>
              <a:buSzPct val="100000"/>
              <a:buFont typeface="Arial"/>
              <a:buChar char="•"/>
            </a:pPr>
            <a:r>
              <a:rPr strike="noStrike" u="none" b="0" cap="none" baseline="0" sz="1400" lang="en-US" i="0">
                <a:latin typeface="Arial"/>
                <a:ea typeface="Arial"/>
                <a:cs typeface="Arial"/>
                <a:sym typeface="Arial"/>
              </a:rPr>
              <a:t>The pre-recorded will have a poster image from the videos frames instead of common poster image for all the videos.</a:t>
            </a:r>
          </a:p>
          <a:p>
            <a:pPr algn="just" rtl="0" lvl="0" marR="0" indent="-285750" marL="285750">
              <a:spcBef>
                <a:spcPts val="0"/>
              </a:spcBef>
              <a:buClr>
                <a:srgbClr val="000000"/>
              </a:buClr>
              <a:buSzPct val="100000"/>
              <a:buFont typeface="Arial"/>
              <a:buChar char="•"/>
            </a:pPr>
            <a:r>
              <a:rPr strike="noStrike" u="none" b="0" cap="none" baseline="0" sz="1400" lang="en-US" i="0">
                <a:latin typeface="Arial"/>
                <a:ea typeface="Arial"/>
                <a:cs typeface="Arial"/>
                <a:sym typeface="Arial"/>
              </a:rPr>
              <a:t>Since the app is in progress, we could give the user the provision to login through facebook or google.</a:t>
            </a:r>
          </a:p>
          <a:p>
            <a:pPr algn="just" rtl="0" lvl="0" marR="0" indent="-285750" marL="285750">
              <a:spcBef>
                <a:spcPts val="0"/>
              </a:spcBef>
              <a:buClr>
                <a:srgbClr val="000000"/>
              </a:buClr>
              <a:buSzPct val="100000"/>
              <a:buFont typeface="Arial"/>
              <a:buChar char="•"/>
            </a:pPr>
            <a:r>
              <a:rPr strike="noStrike" u="none" b="0" cap="none" baseline="0" sz="1400" lang="en-US" i="0">
                <a:latin typeface="Arial"/>
                <a:ea typeface="Arial"/>
                <a:cs typeface="Arial"/>
                <a:sym typeface="Arial"/>
              </a:rPr>
              <a:t>Record video button provided records audio and video simultaneously but separately. As MediaRecorder API has not been implemented in chrome natively we are using RecordRTC.</a:t>
            </a:r>
          </a:p>
          <a:p>
            <a:pPr algn="l" rtl="0" lvl="0" marR="0" indent="0" marL="0">
              <a:spcBef>
                <a:spcPts val="0"/>
              </a:spcBef>
              <a:buNone/>
            </a:pPr>
            <a:r>
              <a:t/>
            </a:r>
            <a:endParaRPr strike="noStrike" u="none" b="0" cap="none" baseline="0" sz="1400" i="0">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3000" lang="en-US" i="0">
                <a:latin typeface="Arial"/>
                <a:ea typeface="Arial"/>
                <a:cs typeface="Arial"/>
                <a:sym typeface="Arial"/>
              </a:rPr>
              <a:t>Risks Involved</a:t>
            </a:r>
          </a:p>
        </p:txBody>
      </p:sp>
      <p:sp>
        <p:nvSpPr>
          <p:cNvPr id="72" name="Shape 72"/>
          <p:cNvSpPr txBox="1"/>
          <p:nvPr>
            <p:ph idx="1" type="body"/>
          </p:nvPr>
        </p:nvSpPr>
        <p:spPr>
          <a:xfrm>
            <a:off y="1200150" x="457200"/>
            <a:ext cy="3725698" cx="8229600"/>
          </a:xfrm>
          <a:prstGeom prst="rect">
            <a:avLst/>
          </a:prstGeom>
          <a:noFill/>
          <a:ln>
            <a:noFill/>
          </a:ln>
        </p:spPr>
        <p:txBody>
          <a:bodyPr bIns="0" rIns="0" lIns="0" tIns="0" anchor="t" anchorCtr="0">
            <a:noAutofit/>
          </a:bodyPr>
          <a:lstStyle/>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WebRTC doesn’t enforce a maximum limit on the number of connections which we can establish. So as a result we cannot accurately predict the number of connections before which the system might start to hang. It totally depends on the bandwidth of the users in that session.</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WebRTC is a new technology and as it is with any new technology it is not that widely supported as of August 2014. It is supported on Chrome </a:t>
            </a:r>
            <a:r>
              <a:rPr strike="noStrike" u="none" b="0" cap="none" baseline="0" sz="1400" lang="en-US" i="0">
                <a:solidFill>
                  <a:srgbClr val="252525"/>
                </a:solidFill>
                <a:latin typeface="Arial"/>
                <a:ea typeface="Arial"/>
                <a:cs typeface="Arial"/>
                <a:sym typeface="Arial"/>
              </a:rPr>
              <a:t> 23</a:t>
            </a:r>
            <a:r>
              <a:rPr strike="noStrike" u="none" b="0" cap="none" baseline="0" sz="1400" lang="en-US" i="0">
                <a:latin typeface="Arial"/>
                <a:ea typeface="Arial"/>
                <a:cs typeface="Arial"/>
                <a:sym typeface="Arial"/>
              </a:rPr>
              <a:t>, Firefox </a:t>
            </a:r>
            <a:r>
              <a:rPr strike="noStrike" u="none" b="0" cap="none" baseline="0" sz="1400" lang="en-US" i="0">
                <a:solidFill>
                  <a:srgbClr val="252525"/>
                </a:solidFill>
                <a:latin typeface="Arial"/>
                <a:ea typeface="Arial"/>
                <a:cs typeface="Arial"/>
                <a:sym typeface="Arial"/>
              </a:rPr>
              <a:t>22 </a:t>
            </a:r>
            <a:r>
              <a:rPr strike="noStrike" u="none" b="0" cap="none" baseline="0" sz="1400" lang="en-US" i="0">
                <a:latin typeface="Arial"/>
                <a:ea typeface="Arial"/>
                <a:cs typeface="Arial"/>
                <a:sym typeface="Arial"/>
              </a:rPr>
              <a:t>and Opera </a:t>
            </a:r>
            <a:r>
              <a:rPr strike="noStrike" u="none" b="0" cap="none" baseline="0" sz="1400" lang="en-US" i="0">
                <a:solidFill>
                  <a:srgbClr val="252525"/>
                </a:solidFill>
                <a:latin typeface="Arial"/>
                <a:ea typeface="Arial"/>
                <a:cs typeface="Arial"/>
                <a:sym typeface="Arial"/>
              </a:rPr>
              <a:t>18 </a:t>
            </a:r>
            <a:r>
              <a:rPr strike="noStrike" u="none" b="0" cap="none" baseline="0" sz="1400" lang="en-US" i="0">
                <a:latin typeface="Arial"/>
                <a:ea typeface="Arial"/>
                <a:cs typeface="Arial"/>
                <a:sym typeface="Arial"/>
              </a:rPr>
              <a:t>browsers for desktop but not Safari and IE. </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As of August 2014, it is not yet fully supported across all mobile devices. The mobile browsers  Chrome </a:t>
            </a:r>
            <a:r>
              <a:rPr strike="noStrike" u="none" b="0" cap="none" baseline="0" sz="1400" lang="en-US" i="0">
                <a:solidFill>
                  <a:srgbClr val="252525"/>
                </a:solidFill>
                <a:latin typeface="Arial"/>
                <a:ea typeface="Arial"/>
                <a:cs typeface="Arial"/>
                <a:sym typeface="Arial"/>
              </a:rPr>
              <a:t>28</a:t>
            </a:r>
            <a:r>
              <a:rPr strike="noStrike" u="none" b="0" cap="none" baseline="0" sz="1400" lang="en-US" i="0">
                <a:latin typeface="Arial"/>
                <a:ea typeface="Arial"/>
                <a:cs typeface="Arial"/>
                <a:sym typeface="Arial"/>
              </a:rPr>
              <a:t>, Firefox </a:t>
            </a:r>
            <a:r>
              <a:rPr strike="noStrike" u="none" b="0" cap="none" baseline="0" sz="1400" lang="en-US" i="0">
                <a:solidFill>
                  <a:srgbClr val="252525"/>
                </a:solidFill>
                <a:latin typeface="Arial"/>
                <a:ea typeface="Arial"/>
                <a:cs typeface="Arial"/>
                <a:sym typeface="Arial"/>
              </a:rPr>
              <a:t>24 </a:t>
            </a:r>
            <a:r>
              <a:rPr strike="noStrike" u="none" b="0" cap="none" baseline="0" sz="1400" lang="en-US" i="0">
                <a:latin typeface="Arial"/>
                <a:ea typeface="Arial"/>
                <a:cs typeface="Arial"/>
                <a:sym typeface="Arial"/>
              </a:rPr>
              <a:t>and Opera Mobile </a:t>
            </a:r>
            <a:r>
              <a:rPr strike="noStrike" u="none" b="0" cap="none" baseline="0" sz="1400" lang="en-US" i="0">
                <a:solidFill>
                  <a:srgbClr val="252525"/>
                </a:solidFill>
                <a:latin typeface="Arial"/>
                <a:ea typeface="Arial"/>
                <a:cs typeface="Arial"/>
                <a:sym typeface="Arial"/>
              </a:rPr>
              <a:t>12 </a:t>
            </a:r>
            <a:r>
              <a:rPr strike="noStrike" u="none" b="0" cap="none" baseline="0" sz="1400" lang="en-US" i="0">
                <a:latin typeface="Arial"/>
                <a:ea typeface="Arial"/>
                <a:cs typeface="Arial"/>
                <a:sym typeface="Arial"/>
              </a:rPr>
              <a:t>supports webRTC for all android. There isn’t much support for other mobile platforms. </a:t>
            </a:r>
          </a:p>
          <a:p>
            <a:pPr algn="l" rtl="0" lvl="0" marR="0" indent="-317500" marL="457200">
              <a:lnSpc>
                <a:spcPct val="115000"/>
              </a:lnSpc>
              <a:spcBef>
                <a:spcPts val="0"/>
              </a:spcBef>
              <a:buClr>
                <a:srgbClr val="000000"/>
              </a:buClr>
              <a:buSzPct val="100000"/>
              <a:buFont typeface="Arial"/>
              <a:buChar char="●"/>
            </a:pPr>
            <a:r>
              <a:rPr strike="noStrike" u="none" b="0" cap="none" baseline="0" sz="1400" lang="en-US" i="0">
                <a:latin typeface="Arial"/>
                <a:ea typeface="Arial"/>
                <a:cs typeface="Arial"/>
                <a:sym typeface="Arial"/>
              </a:rPr>
              <a:t>As of August 2014, it is not yet a complete nor stable, and as such is not yet suitable for commercial implementation.[3]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