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1137" r:id="rId5"/>
    <p:sldId id="1152" r:id="rId6"/>
    <p:sldId id="1153" r:id="rId7"/>
    <p:sldId id="1155" r:id="rId8"/>
    <p:sldId id="1156" r:id="rId9"/>
    <p:sldId id="1157" r:id="rId10"/>
    <p:sldId id="1154" r:id="rId11"/>
    <p:sldId id="1159" r:id="rId12"/>
    <p:sldId id="1160" r:id="rId13"/>
    <p:sldId id="7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2C0FA-400A-40F5-AE07-DBFC0FF2B79F}" v="15" dt="2022-06-09T16:45:36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9BC-D83E-4246-A8D5-2250C3D1892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A4A2F-52A4-4E86-AB6D-C5F4B2F3D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4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A9E52-3E8A-43C2-B114-604B482580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41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231F0D3-247A-4CF8-AFE6-504FEE4A5DD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15F80-3722-40A8-A13B-913CAEEA0A9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52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B837-D1FB-4FE5-8227-E731D0138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9887E-9E23-4033-A371-7AFBE2485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F1FA-5BB6-4CAD-839C-05C2BB45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A802-9CC6-46F6-BE52-3FA8809F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68E1-A4FD-41AC-A76B-D631EDE1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9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6DCC-7CF0-4D81-89DC-25417A58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46F6D-5D4C-426C-8467-EB0BF228A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C030-B8E8-4BA7-B724-17AB85EA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1976-FAFD-4D0F-8E73-E09A8F85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539B-C2C8-4FE5-A1DC-324CB52A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937B3-1E24-4C75-B579-6EC36E1AB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79934-84C7-4D3B-A8DB-D3A05F57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1F4C4-A0F5-4A09-B8F8-41CD7BA7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575D-D04E-4AD1-8A5F-D9003A99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A6C8-070C-4A8A-ACD9-926CC24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52F2-C157-4740-BCF4-367F6401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8733-7961-4228-929B-9AC2D378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F31BB-C263-45BA-A86C-B2BA0655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A12B-26CD-4583-B69D-408FE3CD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35B0-A2BC-45EB-88B9-F65971FE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BD87-E099-4089-B7B5-29823CC5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9B56-1352-4675-BCC3-461C20D3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7B5F-6C08-41FD-8569-E020289D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D806-2602-4FAC-B33E-1B0A3696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8D4C-6AB0-4C50-A046-1C25EC4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3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47E9-7A54-4B2C-B094-077E1EA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4B60-9F0F-4185-A188-31C46EAA0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BF758-1C33-44B0-B910-12F299876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9333-115E-404D-A30D-70AF1FF6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AED9-CD3C-43A8-AE52-ABF9C4A1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06628-7AF8-4065-8578-461D0B23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7F27-C388-4A92-B325-8D89D790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6E02-20B8-4E2D-8517-1BCC933CB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63EB0-288C-440F-82CD-8234EF59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79E5C-70ED-477D-B017-4885B9DDD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B5924-21BB-4CE1-96AE-B18748935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E016B-5674-46C4-8C0A-7B5D66EB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9A3CD-C90E-4D70-80BC-F209EAF6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BD1B-10C2-4C21-A6A5-9607B1EA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7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16CE-3B4A-4E93-A066-C0B0D304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19738-77B1-40A0-8049-B5207BED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29DF1-A684-4B61-B14B-B12EB899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AF57-8F34-4D4A-9FBB-E5846E98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4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EA4E8-12C3-4A67-BA60-527B9663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4BD0F-64D5-489B-ACB6-F1B0CEF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30B47-2DB4-4952-AD03-493C6B78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3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23DF-2FB1-4C31-9961-CFBB0F7E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836F-C903-4E30-91C9-AC95CA7E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529D4-F3CB-45B4-BDBC-A9AEF722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06F8-B979-4342-899F-ABB55674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2104E-EDD6-4152-8109-304CCF32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ADC48-C48E-46EF-99E2-F9401387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147F-11AC-461C-AD8B-E4EED75D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A8464-FF51-47B8-BD3E-C0C55A6FB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360B1-F98D-4D3F-81DB-FCB0471F5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9106-7D8A-47F0-995D-B26D2A09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F965-B5AC-407D-91CC-4D9AFC0F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D35E-EB06-49B0-82D2-AF7B7380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3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5FE9D-66AF-46B1-A529-402BEC62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5DB7-4E33-4D75-92B8-7416A825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0213-C528-48BC-9A11-4C2B1F9E0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331B-0D9B-4378-BE48-B104C3B9840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4528A-7925-48A8-961F-4278BE32D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F3A4-686E-4C7E-96E7-B62ECB3BF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789F-2D4B-4D34-809A-8845AE1BC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9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pyspark-tutoria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3679F94-5950-4300-8143-B49217888976}"/>
              </a:ext>
            </a:extLst>
          </p:cNvPr>
          <p:cNvSpPr/>
          <p:nvPr/>
        </p:nvSpPr>
        <p:spPr>
          <a:xfrm>
            <a:off x="8924442" y="1476304"/>
            <a:ext cx="1467728" cy="603653"/>
          </a:xfrm>
          <a:custGeom>
            <a:avLst/>
            <a:gdLst>
              <a:gd name="connsiteX0" fmla="*/ 0 w 1688124"/>
              <a:gd name="connsiteY0" fmla="*/ 534573 h 534573"/>
              <a:gd name="connsiteX1" fmla="*/ 844062 w 1688124"/>
              <a:gd name="connsiteY1" fmla="*/ 0 h 534573"/>
              <a:gd name="connsiteX2" fmla="*/ 1688124 w 1688124"/>
              <a:gd name="connsiteY2" fmla="*/ 534573 h 534573"/>
              <a:gd name="connsiteX3" fmla="*/ 0 w 1688124"/>
              <a:gd name="connsiteY3" fmla="*/ 534573 h 534573"/>
              <a:gd name="connsiteX0" fmla="*/ 0 w 1688124"/>
              <a:gd name="connsiteY0" fmla="*/ 618979 h 618979"/>
              <a:gd name="connsiteX1" fmla="*/ 801859 w 1688124"/>
              <a:gd name="connsiteY1" fmla="*/ 0 h 618979"/>
              <a:gd name="connsiteX2" fmla="*/ 1688124 w 1688124"/>
              <a:gd name="connsiteY2" fmla="*/ 618979 h 618979"/>
              <a:gd name="connsiteX3" fmla="*/ 0 w 1688124"/>
              <a:gd name="connsiteY3" fmla="*/ 618979 h 618979"/>
              <a:gd name="connsiteX0" fmla="*/ 0 w 1308296"/>
              <a:gd name="connsiteY0" fmla="*/ 618979 h 618979"/>
              <a:gd name="connsiteX1" fmla="*/ 801859 w 1308296"/>
              <a:gd name="connsiteY1" fmla="*/ 0 h 618979"/>
              <a:gd name="connsiteX2" fmla="*/ 1308296 w 1308296"/>
              <a:gd name="connsiteY2" fmla="*/ 618979 h 618979"/>
              <a:gd name="connsiteX3" fmla="*/ 0 w 1308296"/>
              <a:gd name="connsiteY3" fmla="*/ 618979 h 618979"/>
              <a:gd name="connsiteX0" fmla="*/ 0 w 1237957"/>
              <a:gd name="connsiteY0" fmla="*/ 618979 h 618979"/>
              <a:gd name="connsiteX1" fmla="*/ 801859 w 1237957"/>
              <a:gd name="connsiteY1" fmla="*/ 0 h 618979"/>
              <a:gd name="connsiteX2" fmla="*/ 1237957 w 1237957"/>
              <a:gd name="connsiteY2" fmla="*/ 618979 h 618979"/>
              <a:gd name="connsiteX3" fmla="*/ 0 w 1237957"/>
              <a:gd name="connsiteY3" fmla="*/ 618979 h 618979"/>
              <a:gd name="connsiteX0" fmla="*/ 0 w 1237957"/>
              <a:gd name="connsiteY0" fmla="*/ 633046 h 633046"/>
              <a:gd name="connsiteX1" fmla="*/ 787791 w 1237957"/>
              <a:gd name="connsiteY1" fmla="*/ 0 h 633046"/>
              <a:gd name="connsiteX2" fmla="*/ 1237957 w 1237957"/>
              <a:gd name="connsiteY2" fmla="*/ 633046 h 633046"/>
              <a:gd name="connsiteX3" fmla="*/ 0 w 1237957"/>
              <a:gd name="connsiteY3" fmla="*/ 633046 h 633046"/>
              <a:gd name="connsiteX0" fmla="*/ 0 w 1252024"/>
              <a:gd name="connsiteY0" fmla="*/ 633046 h 633046"/>
              <a:gd name="connsiteX1" fmla="*/ 787791 w 1252024"/>
              <a:gd name="connsiteY1" fmla="*/ 0 h 633046"/>
              <a:gd name="connsiteX2" fmla="*/ 1252024 w 1252024"/>
              <a:gd name="connsiteY2" fmla="*/ 618978 h 633046"/>
              <a:gd name="connsiteX3" fmla="*/ 0 w 1252024"/>
              <a:gd name="connsiteY3" fmla="*/ 633046 h 633046"/>
              <a:gd name="connsiteX0" fmla="*/ 0 w 1294227"/>
              <a:gd name="connsiteY0" fmla="*/ 633046 h 633046"/>
              <a:gd name="connsiteX1" fmla="*/ 787791 w 1294227"/>
              <a:gd name="connsiteY1" fmla="*/ 0 h 633046"/>
              <a:gd name="connsiteX2" fmla="*/ 1294227 w 1294227"/>
              <a:gd name="connsiteY2" fmla="*/ 618978 h 633046"/>
              <a:gd name="connsiteX3" fmla="*/ 0 w 1294227"/>
              <a:gd name="connsiteY3" fmla="*/ 633046 h 633046"/>
              <a:gd name="connsiteX0" fmla="*/ 0 w 1322362"/>
              <a:gd name="connsiteY0" fmla="*/ 633046 h 633046"/>
              <a:gd name="connsiteX1" fmla="*/ 815926 w 1322362"/>
              <a:gd name="connsiteY1" fmla="*/ 0 h 633046"/>
              <a:gd name="connsiteX2" fmla="*/ 1322362 w 1322362"/>
              <a:gd name="connsiteY2" fmla="*/ 618978 h 633046"/>
              <a:gd name="connsiteX3" fmla="*/ 0 w 1322362"/>
              <a:gd name="connsiteY3" fmla="*/ 633046 h 633046"/>
              <a:gd name="connsiteX0" fmla="*/ 0 w 1322362"/>
              <a:gd name="connsiteY0" fmla="*/ 661182 h 661182"/>
              <a:gd name="connsiteX1" fmla="*/ 745588 w 1322362"/>
              <a:gd name="connsiteY1" fmla="*/ 0 h 661182"/>
              <a:gd name="connsiteX2" fmla="*/ 1322362 w 1322362"/>
              <a:gd name="connsiteY2" fmla="*/ 647114 h 661182"/>
              <a:gd name="connsiteX3" fmla="*/ 0 w 1322362"/>
              <a:gd name="connsiteY3" fmla="*/ 661182 h 66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362" h="661182">
                <a:moveTo>
                  <a:pt x="0" y="661182"/>
                </a:moveTo>
                <a:lnTo>
                  <a:pt x="745588" y="0"/>
                </a:lnTo>
                <a:lnTo>
                  <a:pt x="1322362" y="647114"/>
                </a:lnTo>
                <a:lnTo>
                  <a:pt x="0" y="661182"/>
                </a:lnTo>
                <a:close/>
              </a:path>
            </a:pathLst>
          </a:custGeom>
          <a:solidFill>
            <a:srgbClr val="0071A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86CD59A1-C631-4B69-AB0B-1FAA096359E5}"/>
              </a:ext>
            </a:extLst>
          </p:cNvPr>
          <p:cNvSpPr/>
          <p:nvPr/>
        </p:nvSpPr>
        <p:spPr>
          <a:xfrm rot="10800000">
            <a:off x="-4" y="0"/>
            <a:ext cx="12192003" cy="6858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7878 w 10000"/>
              <a:gd name="connsiteY0" fmla="*/ 9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7878 w 10000"/>
              <a:gd name="connsiteY4" fmla="*/ 90 h 10000"/>
              <a:gd name="connsiteX0" fmla="*/ 7878 w 10000"/>
              <a:gd name="connsiteY0" fmla="*/ 0 h 10013"/>
              <a:gd name="connsiteX1" fmla="*/ 10000 w 10000"/>
              <a:gd name="connsiteY1" fmla="*/ 13 h 10013"/>
              <a:gd name="connsiteX2" fmla="*/ 10000 w 10000"/>
              <a:gd name="connsiteY2" fmla="*/ 10013 h 10013"/>
              <a:gd name="connsiteX3" fmla="*/ 0 w 10000"/>
              <a:gd name="connsiteY3" fmla="*/ 10013 h 10013"/>
              <a:gd name="connsiteX4" fmla="*/ 7878 w 10000"/>
              <a:gd name="connsiteY4" fmla="*/ 0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13">
                <a:moveTo>
                  <a:pt x="7878" y="0"/>
                </a:moveTo>
                <a:lnTo>
                  <a:pt x="10000" y="13"/>
                </a:lnTo>
                <a:lnTo>
                  <a:pt x="10000" y="10013"/>
                </a:lnTo>
                <a:lnTo>
                  <a:pt x="0" y="10013"/>
                </a:lnTo>
                <a:lnTo>
                  <a:pt x="7878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8AFCB254-10DB-4EDF-9399-6C9F32126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8" t="21986" r="-1068" b="21987"/>
          <a:stretch/>
        </p:blipFill>
        <p:spPr>
          <a:xfrm>
            <a:off x="-24243" y="0"/>
            <a:ext cx="12240487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9DDD43-95D4-47B4-B666-B73AD8141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26" y="5709685"/>
            <a:ext cx="3375111" cy="8599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1A6CCE-0F6D-4530-8D7A-17234EF91C77}"/>
              </a:ext>
            </a:extLst>
          </p:cNvPr>
          <p:cNvSpPr/>
          <p:nvPr/>
        </p:nvSpPr>
        <p:spPr>
          <a:xfrm>
            <a:off x="-3" y="2077791"/>
            <a:ext cx="10389816" cy="2720056"/>
          </a:xfrm>
          <a:custGeom>
            <a:avLst/>
            <a:gdLst>
              <a:gd name="connsiteX0" fmla="*/ 0 w 10846190"/>
              <a:gd name="connsiteY0" fmla="*/ 0 h 2954215"/>
              <a:gd name="connsiteX1" fmla="*/ 10846190 w 10846190"/>
              <a:gd name="connsiteY1" fmla="*/ 0 h 2954215"/>
              <a:gd name="connsiteX2" fmla="*/ 10846190 w 10846190"/>
              <a:gd name="connsiteY2" fmla="*/ 2954215 h 2954215"/>
              <a:gd name="connsiteX3" fmla="*/ 0 w 10846190"/>
              <a:gd name="connsiteY3" fmla="*/ 2954215 h 2954215"/>
              <a:gd name="connsiteX4" fmla="*/ 0 w 10846190"/>
              <a:gd name="connsiteY4" fmla="*/ 0 h 2954215"/>
              <a:gd name="connsiteX0" fmla="*/ 0 w 10846190"/>
              <a:gd name="connsiteY0" fmla="*/ 0 h 2982350"/>
              <a:gd name="connsiteX1" fmla="*/ 10846190 w 10846190"/>
              <a:gd name="connsiteY1" fmla="*/ 0 h 2982350"/>
              <a:gd name="connsiteX2" fmla="*/ 7554350 w 10846190"/>
              <a:gd name="connsiteY2" fmla="*/ 2982350 h 2982350"/>
              <a:gd name="connsiteX3" fmla="*/ 0 w 10846190"/>
              <a:gd name="connsiteY3" fmla="*/ 2954215 h 2982350"/>
              <a:gd name="connsiteX4" fmla="*/ 0 w 10846190"/>
              <a:gd name="connsiteY4" fmla="*/ 0 h 2982350"/>
              <a:gd name="connsiteX0" fmla="*/ 0 w 10846190"/>
              <a:gd name="connsiteY0" fmla="*/ 0 h 2996418"/>
              <a:gd name="connsiteX1" fmla="*/ 10846190 w 10846190"/>
              <a:gd name="connsiteY1" fmla="*/ 0 h 2996418"/>
              <a:gd name="connsiteX2" fmla="*/ 6774159 w 10846190"/>
              <a:gd name="connsiteY2" fmla="*/ 2996418 h 2996418"/>
              <a:gd name="connsiteX3" fmla="*/ 0 w 10846190"/>
              <a:gd name="connsiteY3" fmla="*/ 2954215 h 2996418"/>
              <a:gd name="connsiteX4" fmla="*/ 0 w 10846190"/>
              <a:gd name="connsiteY4" fmla="*/ 0 h 299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6190" h="2996418">
                <a:moveTo>
                  <a:pt x="0" y="0"/>
                </a:moveTo>
                <a:lnTo>
                  <a:pt x="10846190" y="0"/>
                </a:lnTo>
                <a:lnTo>
                  <a:pt x="6774159" y="2996418"/>
                </a:lnTo>
                <a:lnTo>
                  <a:pt x="0" y="2954215"/>
                </a:lnTo>
                <a:lnTo>
                  <a:pt x="0" y="0"/>
                </a:lnTo>
                <a:close/>
              </a:path>
            </a:pathLst>
          </a:custGeom>
          <a:solidFill>
            <a:srgbClr val="429EA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EF523-1924-48DA-9A0A-36E17C80A183}"/>
              </a:ext>
            </a:extLst>
          </p:cNvPr>
          <p:cNvSpPr txBox="1"/>
          <p:nvPr/>
        </p:nvSpPr>
        <p:spPr>
          <a:xfrm>
            <a:off x="317146" y="2255666"/>
            <a:ext cx="7754624" cy="1446550"/>
          </a:xfrm>
          <a:prstGeom prst="rect">
            <a:avLst/>
          </a:prstGeom>
          <a:solidFill>
            <a:srgbClr val="459CA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Tech Stack for QTX Projects</a:t>
            </a:r>
            <a:endParaRPr kumimoji="0" lang="en-US" sz="4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498F8-3328-4C2A-ADF8-A81A21FE65A3}"/>
              </a:ext>
            </a:extLst>
          </p:cNvPr>
          <p:cNvSpPr txBox="1"/>
          <p:nvPr/>
        </p:nvSpPr>
        <p:spPr>
          <a:xfrm>
            <a:off x="680063" y="3730272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June 2022                                          By:- BVSS Ravikanth       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74F99F-E06D-4771-B11E-C21EB08609AC}"/>
              </a:ext>
            </a:extLst>
          </p:cNvPr>
          <p:cNvCxnSpPr>
            <a:cxnSpLocks/>
          </p:cNvCxnSpPr>
          <p:nvPr/>
        </p:nvCxnSpPr>
        <p:spPr>
          <a:xfrm flipV="1">
            <a:off x="781249" y="3656536"/>
            <a:ext cx="7214014" cy="176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595D2FC8-0500-444B-853F-4678AFC0159C}"/>
              </a:ext>
            </a:extLst>
          </p:cNvPr>
          <p:cNvSpPr/>
          <p:nvPr/>
        </p:nvSpPr>
        <p:spPr>
          <a:xfrm>
            <a:off x="0" y="204603"/>
            <a:ext cx="1344088" cy="778504"/>
          </a:xfrm>
          <a:custGeom>
            <a:avLst/>
            <a:gdLst>
              <a:gd name="connsiteX0" fmla="*/ 0 w 1203158"/>
              <a:gd name="connsiteY0" fmla="*/ 0 h 657726"/>
              <a:gd name="connsiteX1" fmla="*/ 1203158 w 1203158"/>
              <a:gd name="connsiteY1" fmla="*/ 0 h 657726"/>
              <a:gd name="connsiteX2" fmla="*/ 1203158 w 1203158"/>
              <a:gd name="connsiteY2" fmla="*/ 657726 h 657726"/>
              <a:gd name="connsiteX3" fmla="*/ 0 w 1203158"/>
              <a:gd name="connsiteY3" fmla="*/ 657726 h 657726"/>
              <a:gd name="connsiteX4" fmla="*/ 0 w 1203158"/>
              <a:gd name="connsiteY4" fmla="*/ 0 h 657726"/>
              <a:gd name="connsiteX0" fmla="*/ 0 w 1203158"/>
              <a:gd name="connsiteY0" fmla="*/ 0 h 657726"/>
              <a:gd name="connsiteX1" fmla="*/ 834189 w 1203158"/>
              <a:gd name="connsiteY1" fmla="*/ 0 h 657726"/>
              <a:gd name="connsiteX2" fmla="*/ 1203158 w 1203158"/>
              <a:gd name="connsiteY2" fmla="*/ 657726 h 657726"/>
              <a:gd name="connsiteX3" fmla="*/ 0 w 1203158"/>
              <a:gd name="connsiteY3" fmla="*/ 657726 h 657726"/>
              <a:gd name="connsiteX4" fmla="*/ 0 w 1203158"/>
              <a:gd name="connsiteY4" fmla="*/ 0 h 657726"/>
              <a:gd name="connsiteX0" fmla="*/ 0 w 1203158"/>
              <a:gd name="connsiteY0" fmla="*/ 0 h 657726"/>
              <a:gd name="connsiteX1" fmla="*/ 786063 w 1203158"/>
              <a:gd name="connsiteY1" fmla="*/ 0 h 657726"/>
              <a:gd name="connsiteX2" fmla="*/ 1203158 w 1203158"/>
              <a:gd name="connsiteY2" fmla="*/ 657726 h 657726"/>
              <a:gd name="connsiteX3" fmla="*/ 0 w 1203158"/>
              <a:gd name="connsiteY3" fmla="*/ 657726 h 657726"/>
              <a:gd name="connsiteX4" fmla="*/ 0 w 1203158"/>
              <a:gd name="connsiteY4" fmla="*/ 0 h 65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158" h="657726">
                <a:moveTo>
                  <a:pt x="0" y="0"/>
                </a:moveTo>
                <a:lnTo>
                  <a:pt x="786063" y="0"/>
                </a:lnTo>
                <a:lnTo>
                  <a:pt x="1203158" y="657726"/>
                </a:lnTo>
                <a:lnTo>
                  <a:pt x="0" y="657726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3E6F4-BCCA-4391-82EF-EC82F44B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D10F8-42E5-4667-8100-57045C6B6E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A2E934BC-C4B6-4A9A-BE51-11EB94C0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2022 www.quadratyx.com. All Rights Reserved.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76E13D5-CEF7-4A07-9CAA-017E1637CBE9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491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9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3BFC32D-D328-4901-8C30-57E1D50EB457}"/>
              </a:ext>
            </a:extLst>
          </p:cNvPr>
          <p:cNvSpPr/>
          <p:nvPr/>
        </p:nvSpPr>
        <p:spPr>
          <a:xfrm>
            <a:off x="1152452" y="487036"/>
            <a:ext cx="1344088" cy="778504"/>
          </a:xfrm>
          <a:custGeom>
            <a:avLst/>
            <a:gdLst>
              <a:gd name="connsiteX0" fmla="*/ 0 w 1203158"/>
              <a:gd name="connsiteY0" fmla="*/ 0 h 657726"/>
              <a:gd name="connsiteX1" fmla="*/ 1203158 w 1203158"/>
              <a:gd name="connsiteY1" fmla="*/ 0 h 657726"/>
              <a:gd name="connsiteX2" fmla="*/ 1203158 w 1203158"/>
              <a:gd name="connsiteY2" fmla="*/ 657726 h 657726"/>
              <a:gd name="connsiteX3" fmla="*/ 0 w 1203158"/>
              <a:gd name="connsiteY3" fmla="*/ 657726 h 657726"/>
              <a:gd name="connsiteX4" fmla="*/ 0 w 1203158"/>
              <a:gd name="connsiteY4" fmla="*/ 0 h 657726"/>
              <a:gd name="connsiteX0" fmla="*/ 0 w 1203158"/>
              <a:gd name="connsiteY0" fmla="*/ 0 h 657726"/>
              <a:gd name="connsiteX1" fmla="*/ 834189 w 1203158"/>
              <a:gd name="connsiteY1" fmla="*/ 0 h 657726"/>
              <a:gd name="connsiteX2" fmla="*/ 1203158 w 1203158"/>
              <a:gd name="connsiteY2" fmla="*/ 657726 h 657726"/>
              <a:gd name="connsiteX3" fmla="*/ 0 w 1203158"/>
              <a:gd name="connsiteY3" fmla="*/ 657726 h 657726"/>
              <a:gd name="connsiteX4" fmla="*/ 0 w 1203158"/>
              <a:gd name="connsiteY4" fmla="*/ 0 h 657726"/>
              <a:gd name="connsiteX0" fmla="*/ 0 w 1203158"/>
              <a:gd name="connsiteY0" fmla="*/ 0 h 657726"/>
              <a:gd name="connsiteX1" fmla="*/ 786063 w 1203158"/>
              <a:gd name="connsiteY1" fmla="*/ 0 h 657726"/>
              <a:gd name="connsiteX2" fmla="*/ 1203158 w 1203158"/>
              <a:gd name="connsiteY2" fmla="*/ 657726 h 657726"/>
              <a:gd name="connsiteX3" fmla="*/ 0 w 1203158"/>
              <a:gd name="connsiteY3" fmla="*/ 657726 h 657726"/>
              <a:gd name="connsiteX4" fmla="*/ 0 w 1203158"/>
              <a:gd name="connsiteY4" fmla="*/ 0 h 65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158" h="657726">
                <a:moveTo>
                  <a:pt x="0" y="0"/>
                </a:moveTo>
                <a:lnTo>
                  <a:pt x="786063" y="0"/>
                </a:lnTo>
                <a:lnTo>
                  <a:pt x="1203158" y="657726"/>
                </a:lnTo>
                <a:lnTo>
                  <a:pt x="0" y="657726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04C6BCD9-777B-4373-9CF9-B2B4A4560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8" t="21986" r="-1068" b="21987"/>
          <a:stretch/>
        </p:blipFill>
        <p:spPr>
          <a:xfrm>
            <a:off x="-24244" y="-9507"/>
            <a:ext cx="12240487" cy="67941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83F265-1626-4840-B999-AFCD94570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337056" cy="850232"/>
          </a:xfrm>
          <a:prstGeom prst="rect">
            <a:avLst/>
          </a:prstGeom>
        </p:spPr>
      </p:pic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DE774AD1-000B-48F8-B357-C8E2F1C5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© 2022 www.quadratyx.com. All Rights Reserved.</a:t>
            </a:r>
          </a:p>
        </p:txBody>
      </p:sp>
      <p:sp>
        <p:nvSpPr>
          <p:cNvPr id="304" name="CustomShape 12"/>
          <p:cNvSpPr/>
          <p:nvPr/>
        </p:nvSpPr>
        <p:spPr>
          <a:xfrm>
            <a:off x="4431788" y="2764548"/>
            <a:ext cx="3640140" cy="8904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/>
          <a:lstStyle/>
          <a:p>
            <a:pPr algn="ctr">
              <a:lnSpc>
                <a:spcPct val="100000"/>
              </a:lnSpc>
            </a:pPr>
            <a:r>
              <a:rPr lang="en-IN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Thank You</a:t>
            </a:r>
            <a:endParaRPr lang="en-IN" sz="105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307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07551-AD1F-4501-A674-3C9E9EBCFC8E}"/>
              </a:ext>
            </a:extLst>
          </p:cNvPr>
          <p:cNvGrpSpPr/>
          <p:nvPr/>
        </p:nvGrpSpPr>
        <p:grpSpPr>
          <a:xfrm>
            <a:off x="10069" y="0"/>
            <a:ext cx="12192000" cy="794897"/>
            <a:chOff x="0" y="188210"/>
            <a:chExt cx="12192000" cy="794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04C8BD-3BD6-44FF-80FE-0C87A4438BB8}"/>
                </a:ext>
              </a:extLst>
            </p:cNvPr>
            <p:cNvSpPr/>
            <p:nvPr/>
          </p:nvSpPr>
          <p:spPr>
            <a:xfrm>
              <a:off x="0" y="188210"/>
              <a:ext cx="12192000" cy="779907"/>
            </a:xfrm>
            <a:prstGeom prst="rect">
              <a:avLst/>
            </a:prstGeom>
            <a:solidFill>
              <a:srgbClr val="459C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u="none" strike="noStrike" kern="1200" cap="all" spc="120" normalizeH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kumimoji="0" lang="en-US" sz="3200" b="0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</a:t>
              </a:r>
              <a:r>
                <a:rPr kumimoji="0" lang="en-US" sz="3200" b="1" i="0" u="none" strike="noStrike" kern="1200" cap="all" spc="12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MLOps</a:t>
              </a:r>
              <a:endParaRPr kumimoji="0" lang="en-IN" sz="2800" b="1" i="0" u="none" strike="noStrike" kern="1200" cap="all" spc="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75D572D-B4C9-45D9-8241-16A2258D40FA}"/>
                </a:ext>
              </a:extLst>
            </p:cNvPr>
            <p:cNvSpPr/>
            <p:nvPr/>
          </p:nvSpPr>
          <p:spPr>
            <a:xfrm>
              <a:off x="0" y="204603"/>
              <a:ext cx="1344088" cy="778504"/>
            </a:xfrm>
            <a:custGeom>
              <a:avLst/>
              <a:gdLst>
                <a:gd name="connsiteX0" fmla="*/ 0 w 1203158"/>
                <a:gd name="connsiteY0" fmla="*/ 0 h 657726"/>
                <a:gd name="connsiteX1" fmla="*/ 1203158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834189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786063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58" h="657726">
                  <a:moveTo>
                    <a:pt x="0" y="0"/>
                  </a:moveTo>
                  <a:lnTo>
                    <a:pt x="786063" y="0"/>
                  </a:lnTo>
                  <a:lnTo>
                    <a:pt x="1203158" y="657726"/>
                  </a:lnTo>
                  <a:lnTo>
                    <a:pt x="0" y="657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BC158-08DF-4796-BE8C-5B717177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20" y="267658"/>
              <a:ext cx="637376" cy="650990"/>
            </a:xfrm>
            <a:prstGeom prst="rect">
              <a:avLst/>
            </a:prstGeom>
          </p:spPr>
        </p:pic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9A627D4-60B7-42F4-951A-D7C0463C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38" y="631031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D10F8-42E5-4667-8100-57045C6B6E7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761412A-4F10-4DD7-968B-FFFE61B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2022 www.quadratyx.com. All Rights Reserved.</a:t>
            </a: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A4E0FDF-3E28-55BC-7017-045F5B129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730439"/>
            <a:ext cx="11017188" cy="5944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1AD514-FF64-1D00-6FDE-CC9136E4B377}"/>
              </a:ext>
            </a:extLst>
          </p:cNvPr>
          <p:cNvSpPr txBox="1"/>
          <p:nvPr/>
        </p:nvSpPr>
        <p:spPr>
          <a:xfrm>
            <a:off x="288813" y="6461686"/>
            <a:ext cx="390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 : https://algorithmia.com/mlops</a:t>
            </a:r>
          </a:p>
        </p:txBody>
      </p:sp>
    </p:spTree>
    <p:extLst>
      <p:ext uri="{BB962C8B-B14F-4D97-AF65-F5344CB8AC3E}">
        <p14:creationId xmlns:p14="http://schemas.microsoft.com/office/powerpoint/2010/main" val="35331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07551-AD1F-4501-A674-3C9E9EBCFC8E}"/>
              </a:ext>
            </a:extLst>
          </p:cNvPr>
          <p:cNvGrpSpPr/>
          <p:nvPr/>
        </p:nvGrpSpPr>
        <p:grpSpPr>
          <a:xfrm>
            <a:off x="10069" y="0"/>
            <a:ext cx="12192000" cy="794897"/>
            <a:chOff x="0" y="188210"/>
            <a:chExt cx="12192000" cy="794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04C8BD-3BD6-44FF-80FE-0C87A4438BB8}"/>
                </a:ext>
              </a:extLst>
            </p:cNvPr>
            <p:cNvSpPr/>
            <p:nvPr/>
          </p:nvSpPr>
          <p:spPr>
            <a:xfrm>
              <a:off x="0" y="188210"/>
              <a:ext cx="12192000" cy="779907"/>
            </a:xfrm>
            <a:prstGeom prst="rect">
              <a:avLst/>
            </a:prstGeom>
            <a:solidFill>
              <a:srgbClr val="459C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u="none" strike="noStrike" kern="1200" cap="all" spc="120" normalizeH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kumimoji="0" lang="en-US" sz="3200" b="0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</a:t>
              </a:r>
              <a:r>
                <a:rPr kumimoji="0" lang="en-US" sz="3200" b="1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MLOPS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75D572D-B4C9-45D9-8241-16A2258D40FA}"/>
                </a:ext>
              </a:extLst>
            </p:cNvPr>
            <p:cNvSpPr/>
            <p:nvPr/>
          </p:nvSpPr>
          <p:spPr>
            <a:xfrm>
              <a:off x="0" y="204603"/>
              <a:ext cx="1344088" cy="778504"/>
            </a:xfrm>
            <a:custGeom>
              <a:avLst/>
              <a:gdLst>
                <a:gd name="connsiteX0" fmla="*/ 0 w 1203158"/>
                <a:gd name="connsiteY0" fmla="*/ 0 h 657726"/>
                <a:gd name="connsiteX1" fmla="*/ 1203158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834189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786063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58" h="657726">
                  <a:moveTo>
                    <a:pt x="0" y="0"/>
                  </a:moveTo>
                  <a:lnTo>
                    <a:pt x="786063" y="0"/>
                  </a:lnTo>
                  <a:lnTo>
                    <a:pt x="1203158" y="657726"/>
                  </a:lnTo>
                  <a:lnTo>
                    <a:pt x="0" y="657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BC158-08DF-4796-BE8C-5B717177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20" y="267658"/>
              <a:ext cx="637376" cy="650990"/>
            </a:xfrm>
            <a:prstGeom prst="rect">
              <a:avLst/>
            </a:prstGeom>
          </p:spPr>
        </p:pic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9A627D4-60B7-42F4-951A-D7C0463C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38" y="631031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D10F8-42E5-4667-8100-57045C6B6E7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761412A-4F10-4DD7-968B-FFFE61B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2022 www.quadratyx.com.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AD514-FF64-1D00-6FDE-CC9136E4B377}"/>
              </a:ext>
            </a:extLst>
          </p:cNvPr>
          <p:cNvSpPr txBox="1"/>
          <p:nvPr/>
        </p:nvSpPr>
        <p:spPr>
          <a:xfrm>
            <a:off x="288813" y="6461686"/>
            <a:ext cx="961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 : https://medium.com/analytics-vidhya/azure-machine-learning-services-mlops-c0fde346a8ff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A22D9A-5415-195E-FB6F-5492A615A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4" y="890948"/>
            <a:ext cx="10848513" cy="55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07551-AD1F-4501-A674-3C9E9EBCFC8E}"/>
              </a:ext>
            </a:extLst>
          </p:cNvPr>
          <p:cNvGrpSpPr/>
          <p:nvPr/>
        </p:nvGrpSpPr>
        <p:grpSpPr>
          <a:xfrm>
            <a:off x="10069" y="0"/>
            <a:ext cx="12192000" cy="794897"/>
            <a:chOff x="0" y="188210"/>
            <a:chExt cx="12192000" cy="794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04C8BD-3BD6-44FF-80FE-0C87A4438BB8}"/>
                </a:ext>
              </a:extLst>
            </p:cNvPr>
            <p:cNvSpPr/>
            <p:nvPr/>
          </p:nvSpPr>
          <p:spPr>
            <a:xfrm>
              <a:off x="0" y="188210"/>
              <a:ext cx="12192000" cy="779907"/>
            </a:xfrm>
            <a:prstGeom prst="rect">
              <a:avLst/>
            </a:prstGeom>
            <a:solidFill>
              <a:srgbClr val="459C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u="none" strike="noStrike" kern="1200" cap="all" spc="120" normalizeH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kumimoji="0" lang="en-US" sz="3200" b="0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</a:t>
              </a:r>
              <a:r>
                <a:rPr kumimoji="0" lang="en-US" sz="3200" b="1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MICROSERVICES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75D572D-B4C9-45D9-8241-16A2258D40FA}"/>
                </a:ext>
              </a:extLst>
            </p:cNvPr>
            <p:cNvSpPr/>
            <p:nvPr/>
          </p:nvSpPr>
          <p:spPr>
            <a:xfrm>
              <a:off x="0" y="204603"/>
              <a:ext cx="1344088" cy="778504"/>
            </a:xfrm>
            <a:custGeom>
              <a:avLst/>
              <a:gdLst>
                <a:gd name="connsiteX0" fmla="*/ 0 w 1203158"/>
                <a:gd name="connsiteY0" fmla="*/ 0 h 657726"/>
                <a:gd name="connsiteX1" fmla="*/ 1203158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834189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786063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58" h="657726">
                  <a:moveTo>
                    <a:pt x="0" y="0"/>
                  </a:moveTo>
                  <a:lnTo>
                    <a:pt x="786063" y="0"/>
                  </a:lnTo>
                  <a:lnTo>
                    <a:pt x="1203158" y="657726"/>
                  </a:lnTo>
                  <a:lnTo>
                    <a:pt x="0" y="657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BC158-08DF-4796-BE8C-5B717177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20" y="267658"/>
              <a:ext cx="637376" cy="650990"/>
            </a:xfrm>
            <a:prstGeom prst="rect">
              <a:avLst/>
            </a:prstGeom>
          </p:spPr>
        </p:pic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9A627D4-60B7-42F4-951A-D7C0463C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38" y="631031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D10F8-42E5-4667-8100-57045C6B6E7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761412A-4F10-4DD7-968B-FFFE61B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2022 www.quadratyx.com.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AD514-FF64-1D00-6FDE-CC9136E4B377}"/>
              </a:ext>
            </a:extLst>
          </p:cNvPr>
          <p:cNvSpPr txBox="1"/>
          <p:nvPr/>
        </p:nvSpPr>
        <p:spPr>
          <a:xfrm>
            <a:off x="288813" y="6461686"/>
            <a:ext cx="961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 : https://medium.com/analytics-vidhya/azure-machine-learning-services-mlops-c0fde346a8ff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B2682-EA5C-3C20-0EEA-6532DE38D759}"/>
              </a:ext>
            </a:extLst>
          </p:cNvPr>
          <p:cNvSpPr txBox="1"/>
          <p:nvPr/>
        </p:nvSpPr>
        <p:spPr>
          <a:xfrm>
            <a:off x="682113" y="1313895"/>
            <a:ext cx="98288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none" strike="noStrike" dirty="0">
                <a:solidFill>
                  <a:srgbClr val="E47911"/>
                </a:solidFill>
                <a:effectLst/>
                <a:latin typeface="AmazonEmberLight"/>
              </a:rPr>
              <a:t>What are Microservices?</a:t>
            </a:r>
          </a:p>
          <a:p>
            <a:endParaRPr lang="en-IN" dirty="0">
              <a:solidFill>
                <a:srgbClr val="E47911"/>
              </a:solidFill>
              <a:latin typeface="AmazonEmberLight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Microservices are an architectural and organizational approach to software development where software is composed of small independent services that communicate over well-defined APIs.</a:t>
            </a:r>
          </a:p>
          <a:p>
            <a:endParaRPr lang="en-US" dirty="0">
              <a:solidFill>
                <a:srgbClr val="333333"/>
              </a:solidFill>
              <a:latin typeface="AmazonEmberLight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These services are owned by small, self-contained teams.</a:t>
            </a:r>
          </a:p>
          <a:p>
            <a:endParaRPr lang="en-US" dirty="0">
              <a:solidFill>
                <a:srgbClr val="333333"/>
              </a:solidFill>
              <a:latin typeface="AmazonEmberLight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Microservices architectures make applications easier to scale and faster to develop, enabling innovation and accelerating time-to-market for new features.</a:t>
            </a:r>
            <a:endParaRPr lang="en-IN" dirty="0">
              <a:solidFill>
                <a:srgbClr val="E47911"/>
              </a:solidFill>
              <a:latin typeface="AmazonEmberLight"/>
            </a:endParaRPr>
          </a:p>
          <a:p>
            <a:endParaRPr lang="en-IN" b="0" i="0" dirty="0">
              <a:solidFill>
                <a:srgbClr val="E47911"/>
              </a:solidFill>
              <a:effectLst/>
              <a:latin typeface="AmazonEmberLigh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18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07551-AD1F-4501-A674-3C9E9EBCFC8E}"/>
              </a:ext>
            </a:extLst>
          </p:cNvPr>
          <p:cNvGrpSpPr/>
          <p:nvPr/>
        </p:nvGrpSpPr>
        <p:grpSpPr>
          <a:xfrm>
            <a:off x="10069" y="0"/>
            <a:ext cx="12192000" cy="794897"/>
            <a:chOff x="0" y="188210"/>
            <a:chExt cx="12192000" cy="794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04C8BD-3BD6-44FF-80FE-0C87A4438BB8}"/>
                </a:ext>
              </a:extLst>
            </p:cNvPr>
            <p:cNvSpPr/>
            <p:nvPr/>
          </p:nvSpPr>
          <p:spPr>
            <a:xfrm>
              <a:off x="0" y="188210"/>
              <a:ext cx="12192000" cy="779907"/>
            </a:xfrm>
            <a:prstGeom prst="rect">
              <a:avLst/>
            </a:prstGeom>
            <a:solidFill>
              <a:srgbClr val="459C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u="none" strike="noStrike" kern="1200" cap="all" spc="120" normalizeH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kumimoji="0" lang="en-US" sz="3200" b="0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</a:t>
              </a:r>
              <a:r>
                <a:rPr kumimoji="0" lang="en-US" sz="3200" b="1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MICROSERVICES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75D572D-B4C9-45D9-8241-16A2258D40FA}"/>
                </a:ext>
              </a:extLst>
            </p:cNvPr>
            <p:cNvSpPr/>
            <p:nvPr/>
          </p:nvSpPr>
          <p:spPr>
            <a:xfrm>
              <a:off x="0" y="204603"/>
              <a:ext cx="1344088" cy="778504"/>
            </a:xfrm>
            <a:custGeom>
              <a:avLst/>
              <a:gdLst>
                <a:gd name="connsiteX0" fmla="*/ 0 w 1203158"/>
                <a:gd name="connsiteY0" fmla="*/ 0 h 657726"/>
                <a:gd name="connsiteX1" fmla="*/ 1203158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834189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786063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58" h="657726">
                  <a:moveTo>
                    <a:pt x="0" y="0"/>
                  </a:moveTo>
                  <a:lnTo>
                    <a:pt x="786063" y="0"/>
                  </a:lnTo>
                  <a:lnTo>
                    <a:pt x="1203158" y="657726"/>
                  </a:lnTo>
                  <a:lnTo>
                    <a:pt x="0" y="657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BC158-08DF-4796-BE8C-5B717177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20" y="267658"/>
              <a:ext cx="637376" cy="650990"/>
            </a:xfrm>
            <a:prstGeom prst="rect">
              <a:avLst/>
            </a:prstGeom>
          </p:spPr>
        </p:pic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9A627D4-60B7-42F4-951A-D7C0463C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38" y="631031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D10F8-42E5-4667-8100-57045C6B6E7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761412A-4F10-4DD7-968B-FFFE61B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2022 www.quadratyx.com.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AD514-FF64-1D00-6FDE-CC9136E4B377}"/>
              </a:ext>
            </a:extLst>
          </p:cNvPr>
          <p:cNvSpPr txBox="1"/>
          <p:nvPr/>
        </p:nvSpPr>
        <p:spPr>
          <a:xfrm>
            <a:off x="288813" y="6461686"/>
            <a:ext cx="961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 : https://medium.com/analytics-vidhya/azure-machine-learning-services-mlops-c0fde346a8ff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B2682-EA5C-3C20-0EEA-6532DE38D759}"/>
              </a:ext>
            </a:extLst>
          </p:cNvPr>
          <p:cNvSpPr txBox="1"/>
          <p:nvPr/>
        </p:nvSpPr>
        <p:spPr>
          <a:xfrm>
            <a:off x="682113" y="1313895"/>
            <a:ext cx="9828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none" strike="noStrike" dirty="0">
                <a:solidFill>
                  <a:srgbClr val="E47911"/>
                </a:solidFill>
                <a:effectLst/>
                <a:latin typeface="AmazonEmberLight"/>
              </a:rPr>
              <a:t>What are Microservices?</a:t>
            </a:r>
          </a:p>
          <a:p>
            <a:endParaRPr lang="en-IN" dirty="0">
              <a:solidFill>
                <a:srgbClr val="E47911"/>
              </a:solidFill>
              <a:latin typeface="AmazonEmberLight"/>
            </a:endParaRPr>
          </a:p>
          <a:p>
            <a:endParaRPr lang="en-IN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6523691-4AEC-E817-53BD-E6185B7F5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54" y="1979811"/>
            <a:ext cx="6237121" cy="38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5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07551-AD1F-4501-A674-3C9E9EBCFC8E}"/>
              </a:ext>
            </a:extLst>
          </p:cNvPr>
          <p:cNvGrpSpPr/>
          <p:nvPr/>
        </p:nvGrpSpPr>
        <p:grpSpPr>
          <a:xfrm>
            <a:off x="10069" y="0"/>
            <a:ext cx="12192000" cy="794897"/>
            <a:chOff x="0" y="188210"/>
            <a:chExt cx="12192000" cy="794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04C8BD-3BD6-44FF-80FE-0C87A4438BB8}"/>
                </a:ext>
              </a:extLst>
            </p:cNvPr>
            <p:cNvSpPr/>
            <p:nvPr/>
          </p:nvSpPr>
          <p:spPr>
            <a:xfrm>
              <a:off x="0" y="188210"/>
              <a:ext cx="12192000" cy="779907"/>
            </a:xfrm>
            <a:prstGeom prst="rect">
              <a:avLst/>
            </a:prstGeom>
            <a:solidFill>
              <a:srgbClr val="459C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u="none" strike="noStrike" kern="1200" cap="all" spc="120" normalizeH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kumimoji="0" lang="en-US" sz="3200" b="0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</a:t>
              </a:r>
              <a:r>
                <a:rPr kumimoji="0" lang="en-US" sz="3200" b="1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MICROSERVICES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75D572D-B4C9-45D9-8241-16A2258D40FA}"/>
                </a:ext>
              </a:extLst>
            </p:cNvPr>
            <p:cNvSpPr/>
            <p:nvPr/>
          </p:nvSpPr>
          <p:spPr>
            <a:xfrm>
              <a:off x="0" y="204603"/>
              <a:ext cx="1344088" cy="778504"/>
            </a:xfrm>
            <a:custGeom>
              <a:avLst/>
              <a:gdLst>
                <a:gd name="connsiteX0" fmla="*/ 0 w 1203158"/>
                <a:gd name="connsiteY0" fmla="*/ 0 h 657726"/>
                <a:gd name="connsiteX1" fmla="*/ 1203158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834189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786063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58" h="657726">
                  <a:moveTo>
                    <a:pt x="0" y="0"/>
                  </a:moveTo>
                  <a:lnTo>
                    <a:pt x="786063" y="0"/>
                  </a:lnTo>
                  <a:lnTo>
                    <a:pt x="1203158" y="657726"/>
                  </a:lnTo>
                  <a:lnTo>
                    <a:pt x="0" y="657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BC158-08DF-4796-BE8C-5B717177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20" y="267658"/>
              <a:ext cx="637376" cy="650990"/>
            </a:xfrm>
            <a:prstGeom prst="rect">
              <a:avLst/>
            </a:prstGeom>
          </p:spPr>
        </p:pic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9A627D4-60B7-42F4-951A-D7C0463C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38" y="631031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D10F8-42E5-4667-8100-57045C6B6E7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761412A-4F10-4DD7-968B-FFFE61B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2022 www.quadratyx.com.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AD514-FF64-1D00-6FDE-CC9136E4B377}"/>
              </a:ext>
            </a:extLst>
          </p:cNvPr>
          <p:cNvSpPr txBox="1"/>
          <p:nvPr/>
        </p:nvSpPr>
        <p:spPr>
          <a:xfrm>
            <a:off x="288813" y="6461686"/>
            <a:ext cx="961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 : https://medium.com/analytics-vidhya/azure-machine-learning-services-mlops-c0fde346a8ff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B2682-EA5C-3C20-0EEA-6532DE38D759}"/>
              </a:ext>
            </a:extLst>
          </p:cNvPr>
          <p:cNvSpPr txBox="1"/>
          <p:nvPr/>
        </p:nvSpPr>
        <p:spPr>
          <a:xfrm>
            <a:off x="682113" y="1313895"/>
            <a:ext cx="9828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none" strike="noStrike" dirty="0">
                <a:solidFill>
                  <a:srgbClr val="E47911"/>
                </a:solidFill>
                <a:effectLst/>
                <a:latin typeface="AmazonEmberLight"/>
              </a:rPr>
              <a:t>Tech Stack for microservices?</a:t>
            </a:r>
          </a:p>
          <a:p>
            <a:endParaRPr lang="en-IN" sz="2400" dirty="0">
              <a:solidFill>
                <a:srgbClr val="E47911"/>
              </a:solidFill>
              <a:latin typeface="AmazonEmberLight"/>
            </a:endParaRPr>
          </a:p>
          <a:p>
            <a:r>
              <a:rPr lang="en-IN" sz="2400" b="0" i="0" u="none" strike="noStrike" dirty="0">
                <a:solidFill>
                  <a:srgbClr val="E47911"/>
                </a:solidFill>
                <a:effectLst/>
                <a:latin typeface="AmazonEmberLight"/>
              </a:rPr>
              <a:t>Python : </a:t>
            </a:r>
          </a:p>
          <a:p>
            <a:endParaRPr lang="en-IN" sz="2400" dirty="0">
              <a:solidFill>
                <a:srgbClr val="E47911"/>
              </a:solidFill>
              <a:latin typeface="AmazonEmberLight"/>
            </a:endParaRPr>
          </a:p>
          <a:p>
            <a:r>
              <a:rPr lang="en-IN" sz="2400" i="0" u="none" strike="noStrike" dirty="0">
                <a:effectLst/>
                <a:latin typeface="AmazonEmberLight"/>
              </a:rPr>
              <a:t>Django , Flask </a:t>
            </a:r>
          </a:p>
          <a:p>
            <a:endParaRPr lang="en-IN" sz="2400" dirty="0">
              <a:solidFill>
                <a:srgbClr val="E47911"/>
              </a:solidFill>
              <a:latin typeface="AmazonEmberLight"/>
            </a:endParaRPr>
          </a:p>
          <a:p>
            <a:r>
              <a:rPr lang="en-IN" sz="2400" b="0" i="0" u="none" strike="noStrike" dirty="0">
                <a:solidFill>
                  <a:srgbClr val="E47911"/>
                </a:solidFill>
                <a:effectLst/>
                <a:latin typeface="AmazonEmberLight"/>
              </a:rPr>
              <a:t>Java : </a:t>
            </a:r>
          </a:p>
          <a:p>
            <a:endParaRPr lang="en-IN" sz="2400" dirty="0">
              <a:solidFill>
                <a:srgbClr val="E47911"/>
              </a:solidFill>
              <a:latin typeface="AmazonEmberLight"/>
            </a:endParaRPr>
          </a:p>
          <a:p>
            <a:r>
              <a:rPr lang="en-IN" sz="2400" b="0" i="0" u="none" strike="noStrike" dirty="0">
                <a:effectLst/>
                <a:latin typeface="AmazonEmberLight"/>
              </a:rPr>
              <a:t>Spring boot </a:t>
            </a:r>
          </a:p>
          <a:p>
            <a:endParaRPr lang="en-IN" dirty="0">
              <a:solidFill>
                <a:srgbClr val="E47911"/>
              </a:solidFill>
              <a:latin typeface="AmazonEmberLigh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2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07551-AD1F-4501-A674-3C9E9EBCFC8E}"/>
              </a:ext>
            </a:extLst>
          </p:cNvPr>
          <p:cNvGrpSpPr/>
          <p:nvPr/>
        </p:nvGrpSpPr>
        <p:grpSpPr>
          <a:xfrm>
            <a:off x="10069" y="0"/>
            <a:ext cx="12192000" cy="794897"/>
            <a:chOff x="0" y="188210"/>
            <a:chExt cx="12192000" cy="794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04C8BD-3BD6-44FF-80FE-0C87A4438BB8}"/>
                </a:ext>
              </a:extLst>
            </p:cNvPr>
            <p:cNvSpPr/>
            <p:nvPr/>
          </p:nvSpPr>
          <p:spPr>
            <a:xfrm>
              <a:off x="0" y="188210"/>
              <a:ext cx="12192000" cy="779907"/>
            </a:xfrm>
            <a:prstGeom prst="rect">
              <a:avLst/>
            </a:prstGeom>
            <a:solidFill>
              <a:srgbClr val="459C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u="none" strike="noStrike" kern="1200" cap="all" spc="120" normalizeH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kumimoji="0" lang="en-US" sz="3200" b="0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</a:t>
              </a:r>
              <a:r>
                <a:rPr kumimoji="0" lang="en-US" sz="3200" b="1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WORKFLOW Manager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75D572D-B4C9-45D9-8241-16A2258D40FA}"/>
                </a:ext>
              </a:extLst>
            </p:cNvPr>
            <p:cNvSpPr/>
            <p:nvPr/>
          </p:nvSpPr>
          <p:spPr>
            <a:xfrm>
              <a:off x="0" y="204603"/>
              <a:ext cx="1344088" cy="778504"/>
            </a:xfrm>
            <a:custGeom>
              <a:avLst/>
              <a:gdLst>
                <a:gd name="connsiteX0" fmla="*/ 0 w 1203158"/>
                <a:gd name="connsiteY0" fmla="*/ 0 h 657726"/>
                <a:gd name="connsiteX1" fmla="*/ 1203158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834189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786063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58" h="657726">
                  <a:moveTo>
                    <a:pt x="0" y="0"/>
                  </a:moveTo>
                  <a:lnTo>
                    <a:pt x="786063" y="0"/>
                  </a:lnTo>
                  <a:lnTo>
                    <a:pt x="1203158" y="657726"/>
                  </a:lnTo>
                  <a:lnTo>
                    <a:pt x="0" y="657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BC158-08DF-4796-BE8C-5B717177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20" y="267658"/>
              <a:ext cx="637376" cy="650990"/>
            </a:xfrm>
            <a:prstGeom prst="rect">
              <a:avLst/>
            </a:prstGeom>
          </p:spPr>
        </p:pic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9A627D4-60B7-42F4-951A-D7C0463C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38" y="631031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D10F8-42E5-4667-8100-57045C6B6E7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761412A-4F10-4DD7-968B-FFFE61B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2022 www.quadratyx.com. All Rights Reserved.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A69AEC3-D80C-8EF5-52C5-34E3DC17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63" y="846164"/>
            <a:ext cx="7171350" cy="5479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9E93D-5F7C-CC3F-5782-8E29D12814A4}"/>
              </a:ext>
            </a:extLst>
          </p:cNvPr>
          <p:cNvSpPr txBox="1"/>
          <p:nvPr/>
        </p:nvSpPr>
        <p:spPr>
          <a:xfrm>
            <a:off x="1198485" y="1731144"/>
            <a:ext cx="3329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Cron Jobs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Airflow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Nifi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047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07551-AD1F-4501-A674-3C9E9EBCFC8E}"/>
              </a:ext>
            </a:extLst>
          </p:cNvPr>
          <p:cNvGrpSpPr/>
          <p:nvPr/>
        </p:nvGrpSpPr>
        <p:grpSpPr>
          <a:xfrm>
            <a:off x="10069" y="0"/>
            <a:ext cx="12192000" cy="794897"/>
            <a:chOff x="0" y="188210"/>
            <a:chExt cx="12192000" cy="794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04C8BD-3BD6-44FF-80FE-0C87A4438BB8}"/>
                </a:ext>
              </a:extLst>
            </p:cNvPr>
            <p:cNvSpPr/>
            <p:nvPr/>
          </p:nvSpPr>
          <p:spPr>
            <a:xfrm>
              <a:off x="0" y="188210"/>
              <a:ext cx="12192000" cy="779907"/>
            </a:xfrm>
            <a:prstGeom prst="rect">
              <a:avLst/>
            </a:prstGeom>
            <a:solidFill>
              <a:srgbClr val="459C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u="none" strike="noStrike" kern="1200" cap="all" spc="120" normalizeH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kumimoji="0" lang="en-US" sz="3200" b="0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</a:t>
              </a:r>
              <a:r>
                <a:rPr kumimoji="0" lang="en-US" sz="3200" b="1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BIG DATA PROCESSING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75D572D-B4C9-45D9-8241-16A2258D40FA}"/>
                </a:ext>
              </a:extLst>
            </p:cNvPr>
            <p:cNvSpPr/>
            <p:nvPr/>
          </p:nvSpPr>
          <p:spPr>
            <a:xfrm>
              <a:off x="0" y="204603"/>
              <a:ext cx="1344088" cy="778504"/>
            </a:xfrm>
            <a:custGeom>
              <a:avLst/>
              <a:gdLst>
                <a:gd name="connsiteX0" fmla="*/ 0 w 1203158"/>
                <a:gd name="connsiteY0" fmla="*/ 0 h 657726"/>
                <a:gd name="connsiteX1" fmla="*/ 1203158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834189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786063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58" h="657726">
                  <a:moveTo>
                    <a:pt x="0" y="0"/>
                  </a:moveTo>
                  <a:lnTo>
                    <a:pt x="786063" y="0"/>
                  </a:lnTo>
                  <a:lnTo>
                    <a:pt x="1203158" y="657726"/>
                  </a:lnTo>
                  <a:lnTo>
                    <a:pt x="0" y="657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BC158-08DF-4796-BE8C-5B717177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20" y="267658"/>
              <a:ext cx="637376" cy="650990"/>
            </a:xfrm>
            <a:prstGeom prst="rect">
              <a:avLst/>
            </a:prstGeom>
          </p:spPr>
        </p:pic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9A627D4-60B7-42F4-951A-D7C0463C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38" y="631031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D10F8-42E5-4667-8100-57045C6B6E7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761412A-4F10-4DD7-968B-FFFE61B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2022 www.quadratyx.com.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AD514-FF64-1D00-6FDE-CC9136E4B377}"/>
              </a:ext>
            </a:extLst>
          </p:cNvPr>
          <p:cNvSpPr txBox="1"/>
          <p:nvPr/>
        </p:nvSpPr>
        <p:spPr>
          <a:xfrm>
            <a:off x="430855" y="6053650"/>
            <a:ext cx="806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 :https://dzone.com/articles/why-lambda-architecture-in-big-data-processing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79C2D53-1265-54D4-7EA6-D7FB64E40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9" y="1327338"/>
            <a:ext cx="11007393" cy="47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07551-AD1F-4501-A674-3C9E9EBCFC8E}"/>
              </a:ext>
            </a:extLst>
          </p:cNvPr>
          <p:cNvGrpSpPr/>
          <p:nvPr/>
        </p:nvGrpSpPr>
        <p:grpSpPr>
          <a:xfrm>
            <a:off x="10069" y="0"/>
            <a:ext cx="12192000" cy="794897"/>
            <a:chOff x="0" y="188210"/>
            <a:chExt cx="12192000" cy="794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04C8BD-3BD6-44FF-80FE-0C87A4438BB8}"/>
                </a:ext>
              </a:extLst>
            </p:cNvPr>
            <p:cNvSpPr/>
            <p:nvPr/>
          </p:nvSpPr>
          <p:spPr>
            <a:xfrm>
              <a:off x="0" y="188210"/>
              <a:ext cx="12192000" cy="779907"/>
            </a:xfrm>
            <a:prstGeom prst="rect">
              <a:avLst/>
            </a:prstGeom>
            <a:solidFill>
              <a:srgbClr val="459C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u="none" strike="noStrike" kern="1200" cap="all" spc="120" normalizeH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kumimoji="0" lang="en-US" sz="3200" b="0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</a:t>
              </a:r>
              <a:r>
                <a:rPr kumimoji="0" lang="en-US" sz="3200" b="1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BIGDATA </a:t>
              </a:r>
              <a:r>
                <a:rPr kumimoji="0" lang="en-US" sz="3200" b="1" i="0" u="none" strike="noStrike" kern="1200" cap="all" spc="12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TecH</a:t>
              </a:r>
              <a:r>
                <a:rPr kumimoji="0" lang="en-US" sz="3200" b="1" i="0" u="none" strike="noStrike" kern="1200" cap="all" spc="12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 STACK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75D572D-B4C9-45D9-8241-16A2258D40FA}"/>
                </a:ext>
              </a:extLst>
            </p:cNvPr>
            <p:cNvSpPr/>
            <p:nvPr/>
          </p:nvSpPr>
          <p:spPr>
            <a:xfrm>
              <a:off x="0" y="204603"/>
              <a:ext cx="1344088" cy="778504"/>
            </a:xfrm>
            <a:custGeom>
              <a:avLst/>
              <a:gdLst>
                <a:gd name="connsiteX0" fmla="*/ 0 w 1203158"/>
                <a:gd name="connsiteY0" fmla="*/ 0 h 657726"/>
                <a:gd name="connsiteX1" fmla="*/ 1203158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834189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  <a:gd name="connsiteX0" fmla="*/ 0 w 1203158"/>
                <a:gd name="connsiteY0" fmla="*/ 0 h 657726"/>
                <a:gd name="connsiteX1" fmla="*/ 786063 w 1203158"/>
                <a:gd name="connsiteY1" fmla="*/ 0 h 657726"/>
                <a:gd name="connsiteX2" fmla="*/ 1203158 w 1203158"/>
                <a:gd name="connsiteY2" fmla="*/ 657726 h 657726"/>
                <a:gd name="connsiteX3" fmla="*/ 0 w 1203158"/>
                <a:gd name="connsiteY3" fmla="*/ 657726 h 657726"/>
                <a:gd name="connsiteX4" fmla="*/ 0 w 1203158"/>
                <a:gd name="connsiteY4" fmla="*/ 0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58" h="657726">
                  <a:moveTo>
                    <a:pt x="0" y="0"/>
                  </a:moveTo>
                  <a:lnTo>
                    <a:pt x="786063" y="0"/>
                  </a:lnTo>
                  <a:lnTo>
                    <a:pt x="1203158" y="657726"/>
                  </a:lnTo>
                  <a:lnTo>
                    <a:pt x="0" y="657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4BC158-08DF-4796-BE8C-5B717177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20" y="267658"/>
              <a:ext cx="637376" cy="650990"/>
            </a:xfrm>
            <a:prstGeom prst="rect">
              <a:avLst/>
            </a:prstGeom>
          </p:spPr>
        </p:pic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9A627D4-60B7-42F4-951A-D7C0463C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38" y="631031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D10F8-42E5-4667-8100-57045C6B6E7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761412A-4F10-4DD7-968B-FFFE61B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4458" y="641955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© 2022 www.quadratyx.com.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AD514-FF64-1D00-6FDE-CC9136E4B377}"/>
              </a:ext>
            </a:extLst>
          </p:cNvPr>
          <p:cNvSpPr txBox="1"/>
          <p:nvPr/>
        </p:nvSpPr>
        <p:spPr>
          <a:xfrm>
            <a:off x="288813" y="6461686"/>
            <a:ext cx="961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 : https://medium.com/analytics-vidhya/azure-machine-learning-services-mlops-c0fde346a8ff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17A6E-DB5C-05AE-8D0F-99164243B75F}"/>
              </a:ext>
            </a:extLst>
          </p:cNvPr>
          <p:cNvSpPr txBox="1"/>
          <p:nvPr/>
        </p:nvSpPr>
        <p:spPr>
          <a:xfrm>
            <a:off x="1260629" y="1509203"/>
            <a:ext cx="4492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HDFS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YARN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Sqoop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Hive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9A8BF-4C7D-6860-5D07-6EF4B164CBF6}"/>
              </a:ext>
            </a:extLst>
          </p:cNvPr>
          <p:cNvSpPr txBox="1"/>
          <p:nvPr/>
        </p:nvSpPr>
        <p:spPr>
          <a:xfrm>
            <a:off x="5094904" y="2991111"/>
            <a:ext cx="616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https://sparkbyexamples.com/pyspark-tutorial/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2820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DC45E2BEC87498B8EEEAF480672C8" ma:contentTypeVersion="14" ma:contentTypeDescription="Create a new document." ma:contentTypeScope="" ma:versionID="49b2f9b5db323e76440787ab30b7775e">
  <xsd:schema xmlns:xsd="http://www.w3.org/2001/XMLSchema" xmlns:xs="http://www.w3.org/2001/XMLSchema" xmlns:p="http://schemas.microsoft.com/office/2006/metadata/properties" xmlns:ns3="5657e54f-80fb-4420-9437-b7d0d883f362" xmlns:ns4="1a85b00e-ff87-4af9-a37b-7dfe7adb27d3" targetNamespace="http://schemas.microsoft.com/office/2006/metadata/properties" ma:root="true" ma:fieldsID="544e12cffabf8f3d7fe2d35329ea1442" ns3:_="" ns4:_="">
    <xsd:import namespace="5657e54f-80fb-4420-9437-b7d0d883f362"/>
    <xsd:import namespace="1a85b00e-ff87-4af9-a37b-7dfe7adb27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7e54f-80fb-4420-9437-b7d0d883f36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5b00e-ff87-4af9-a37b-7dfe7adb27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077E51-6AB5-4AFB-9F25-63806D2793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11AB0-737F-4BEA-B733-86883A5315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57e54f-80fb-4420-9437-b7d0d883f362"/>
    <ds:schemaRef ds:uri="1a85b00e-ff87-4af9-a37b-7dfe7adb27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8D0E8-B0F4-4DA0-B421-EE8E0B7352F7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5657e54f-80fb-4420-9437-b7d0d883f362"/>
    <ds:schemaRef ds:uri="http://purl.org/dc/elements/1.1/"/>
    <ds:schemaRef ds:uri="http://purl.org/dc/dcmitype/"/>
    <ds:schemaRef ds:uri="http://www.w3.org/XML/1998/namespace"/>
    <ds:schemaRef ds:uri="1a85b00e-ff87-4af9-a37b-7dfe7adb27d3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352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Amasis MT Pro Black</vt:lpstr>
      <vt:lpstr>AmazonEmberLight</vt:lpstr>
      <vt:lpstr>Arial</vt:lpstr>
      <vt:lpstr>Calibri</vt:lpstr>
      <vt:lpstr>Calibri Light</vt:lpstr>
      <vt:lpstr>Century Gothic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Ravikanth BVSS</dc:creator>
  <cp:lastModifiedBy>Ravikanth BVSS</cp:lastModifiedBy>
  <cp:revision>2</cp:revision>
  <dcterms:created xsi:type="dcterms:W3CDTF">2022-06-09T15:53:46Z</dcterms:created>
  <dcterms:modified xsi:type="dcterms:W3CDTF">2022-06-10T09:36:49Z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0x01010010CDC45E2BEC87498B8EEEAF480672C8</vt:lpwstr>
  </property>
</Properties>
</file>