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5"/>
  </p:notesMasterIdLst>
  <p:handoutMasterIdLst>
    <p:handoutMasterId r:id="rId26"/>
  </p:handoutMasterIdLst>
  <p:sldIdLst>
    <p:sldId id="256" r:id="rId5"/>
    <p:sldId id="264" r:id="rId6"/>
    <p:sldId id="257" r:id="rId7"/>
    <p:sldId id="258" r:id="rId8"/>
    <p:sldId id="265" r:id="rId9"/>
    <p:sldId id="259" r:id="rId10"/>
    <p:sldId id="260" r:id="rId11"/>
    <p:sldId id="266" r:id="rId12"/>
    <p:sldId id="270" r:id="rId13"/>
    <p:sldId id="271" r:id="rId14"/>
    <p:sldId id="272" r:id="rId15"/>
    <p:sldId id="279" r:id="rId16"/>
    <p:sldId id="268" r:id="rId17"/>
    <p:sldId id="273" r:id="rId18"/>
    <p:sldId id="274" r:id="rId19"/>
    <p:sldId id="276" r:id="rId20"/>
    <p:sldId id="277" r:id="rId21"/>
    <p:sldId id="278" r:id="rId22"/>
    <p:sldId id="280"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ana reddy" initials="cr" lastIdx="1" clrIdx="0">
    <p:extLst>
      <p:ext uri="{19B8F6BF-5375-455C-9EA6-DF929625EA0E}">
        <p15:presenceInfo xmlns:p15="http://schemas.microsoft.com/office/powerpoint/2012/main" userId="a4e037d891f0bd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reddy" userId="a4e037d891f0bd51" providerId="LiveId" clId="{BD0097DD-1339-4D51-BE68-1BD57FB3E451}"/>
    <pc:docChg chg="undo custSel addSld delSld modSld">
      <pc:chgData name="chandana reddy" userId="a4e037d891f0bd51" providerId="LiveId" clId="{BD0097DD-1339-4D51-BE68-1BD57FB3E451}" dt="2023-09-01T07:11:32.245" v="259" actId="255"/>
      <pc:docMkLst>
        <pc:docMk/>
      </pc:docMkLst>
      <pc:sldChg chg="modSp mod">
        <pc:chgData name="chandana reddy" userId="a4e037d891f0bd51" providerId="LiveId" clId="{BD0097DD-1339-4D51-BE68-1BD57FB3E451}" dt="2023-08-31T15:31:15.943" v="103" actId="2711"/>
        <pc:sldMkLst>
          <pc:docMk/>
          <pc:sldMk cId="2172179498" sldId="258"/>
        </pc:sldMkLst>
        <pc:spChg chg="mod">
          <ac:chgData name="chandana reddy" userId="a4e037d891f0bd51" providerId="LiveId" clId="{BD0097DD-1339-4D51-BE68-1BD57FB3E451}" dt="2023-08-31T15:31:15.943" v="103" actId="2711"/>
          <ac:spMkLst>
            <pc:docMk/>
            <pc:sldMk cId="2172179498" sldId="258"/>
            <ac:spMk id="2" creationId="{34DB6CE4-2B13-4715-B5B2-615A55922CA1}"/>
          </ac:spMkLst>
        </pc:spChg>
        <pc:spChg chg="mod">
          <ac:chgData name="chandana reddy" userId="a4e037d891f0bd51" providerId="LiveId" clId="{BD0097DD-1339-4D51-BE68-1BD57FB3E451}" dt="2023-08-31T15:26:12.102" v="62" actId="27636"/>
          <ac:spMkLst>
            <pc:docMk/>
            <pc:sldMk cId="2172179498" sldId="258"/>
            <ac:spMk id="3" creationId="{143F5361-68C0-4BF5-80C8-F1E7BF92B2DB}"/>
          </ac:spMkLst>
        </pc:spChg>
      </pc:sldChg>
      <pc:sldChg chg="modSp mod">
        <pc:chgData name="chandana reddy" userId="a4e037d891f0bd51" providerId="LiveId" clId="{BD0097DD-1339-4D51-BE68-1BD57FB3E451}" dt="2023-08-31T15:32:35.985" v="115" actId="123"/>
        <pc:sldMkLst>
          <pc:docMk/>
          <pc:sldMk cId="1193417028" sldId="259"/>
        </pc:sldMkLst>
        <pc:spChg chg="mod">
          <ac:chgData name="chandana reddy" userId="a4e037d891f0bd51" providerId="LiveId" clId="{BD0097DD-1339-4D51-BE68-1BD57FB3E451}" dt="2023-08-31T15:32:14.443" v="111" actId="14100"/>
          <ac:spMkLst>
            <pc:docMk/>
            <pc:sldMk cId="1193417028" sldId="259"/>
            <ac:spMk id="2" creationId="{34DB6CE4-2B13-4715-B5B2-615A55922CA1}"/>
          </ac:spMkLst>
        </pc:spChg>
        <pc:spChg chg="mod">
          <ac:chgData name="chandana reddy" userId="a4e037d891f0bd51" providerId="LiveId" clId="{BD0097DD-1339-4D51-BE68-1BD57FB3E451}" dt="2023-08-31T15:32:35.985" v="115" actId="123"/>
          <ac:spMkLst>
            <pc:docMk/>
            <pc:sldMk cId="1193417028" sldId="259"/>
            <ac:spMk id="14" creationId="{BB77BF11-E6A6-59C2-5566-66F93117E74D}"/>
          </ac:spMkLst>
        </pc:spChg>
      </pc:sldChg>
      <pc:sldChg chg="modSp mod">
        <pc:chgData name="chandana reddy" userId="a4e037d891f0bd51" providerId="LiveId" clId="{BD0097DD-1339-4D51-BE68-1BD57FB3E451}" dt="2023-08-31T15:33:36.104" v="125" actId="2711"/>
        <pc:sldMkLst>
          <pc:docMk/>
          <pc:sldMk cId="1398410914" sldId="260"/>
        </pc:sldMkLst>
        <pc:spChg chg="mod">
          <ac:chgData name="chandana reddy" userId="a4e037d891f0bd51" providerId="LiveId" clId="{BD0097DD-1339-4D51-BE68-1BD57FB3E451}" dt="2023-08-31T15:33:36.104" v="125" actId="2711"/>
          <ac:spMkLst>
            <pc:docMk/>
            <pc:sldMk cId="1398410914" sldId="260"/>
            <ac:spMk id="2" creationId="{34DB6CE4-2B13-4715-B5B2-615A55922CA1}"/>
          </ac:spMkLst>
        </pc:spChg>
      </pc:sldChg>
      <pc:sldChg chg="modSp mod">
        <pc:chgData name="chandana reddy" userId="a4e037d891f0bd51" providerId="LiveId" clId="{BD0097DD-1339-4D51-BE68-1BD57FB3E451}" dt="2023-08-31T15:30:58.853" v="102" actId="1035"/>
        <pc:sldMkLst>
          <pc:docMk/>
          <pc:sldMk cId="435096465" sldId="265"/>
        </pc:sldMkLst>
        <pc:spChg chg="mod">
          <ac:chgData name="chandana reddy" userId="a4e037d891f0bd51" providerId="LiveId" clId="{BD0097DD-1339-4D51-BE68-1BD57FB3E451}" dt="2023-08-31T15:30:52.340" v="100" actId="2711"/>
          <ac:spMkLst>
            <pc:docMk/>
            <pc:sldMk cId="435096465" sldId="265"/>
            <ac:spMk id="2" creationId="{2D4D8D2B-A8C4-632B-6C58-B4FB499C3614}"/>
          </ac:spMkLst>
        </pc:spChg>
        <pc:spChg chg="mod">
          <ac:chgData name="chandana reddy" userId="a4e037d891f0bd51" providerId="LiveId" clId="{BD0097DD-1339-4D51-BE68-1BD57FB3E451}" dt="2023-08-31T15:30:58.853" v="102" actId="1035"/>
          <ac:spMkLst>
            <pc:docMk/>
            <pc:sldMk cId="435096465" sldId="265"/>
            <ac:spMk id="5" creationId="{08328536-6D03-DCA3-2073-8CA6496EFBF9}"/>
          </ac:spMkLst>
        </pc:spChg>
      </pc:sldChg>
      <pc:sldChg chg="modSp mod">
        <pc:chgData name="chandana reddy" userId="a4e037d891f0bd51" providerId="LiveId" clId="{BD0097DD-1339-4D51-BE68-1BD57FB3E451}" dt="2023-09-01T05:19:17.256" v="206" actId="5793"/>
        <pc:sldMkLst>
          <pc:docMk/>
          <pc:sldMk cId="717349423" sldId="266"/>
        </pc:sldMkLst>
        <pc:spChg chg="mod">
          <ac:chgData name="chandana reddy" userId="a4e037d891f0bd51" providerId="LiveId" clId="{BD0097DD-1339-4D51-BE68-1BD57FB3E451}" dt="2023-09-01T05:18:50.574" v="205" actId="20577"/>
          <ac:spMkLst>
            <pc:docMk/>
            <pc:sldMk cId="717349423" sldId="266"/>
            <ac:spMk id="3" creationId="{15933AAE-C4EC-11E1-A681-BD8F78DAE3E0}"/>
          </ac:spMkLst>
        </pc:spChg>
        <pc:spChg chg="mod">
          <ac:chgData name="chandana reddy" userId="a4e037d891f0bd51" providerId="LiveId" clId="{BD0097DD-1339-4D51-BE68-1BD57FB3E451}" dt="2023-09-01T05:19:17.256" v="206" actId="5793"/>
          <ac:spMkLst>
            <pc:docMk/>
            <pc:sldMk cId="717349423" sldId="266"/>
            <ac:spMk id="4" creationId="{01F79CDD-C1EB-8E53-5B7A-87099F57E400}"/>
          </ac:spMkLst>
        </pc:spChg>
      </pc:sldChg>
      <pc:sldChg chg="modSp mod">
        <pc:chgData name="chandana reddy" userId="a4e037d891f0bd51" providerId="LiveId" clId="{BD0097DD-1339-4D51-BE68-1BD57FB3E451}" dt="2023-09-01T06:03:29.110" v="212" actId="20577"/>
        <pc:sldMkLst>
          <pc:docMk/>
          <pc:sldMk cId="1675712324" sldId="268"/>
        </pc:sldMkLst>
        <pc:spChg chg="mod">
          <ac:chgData name="chandana reddy" userId="a4e037d891f0bd51" providerId="LiveId" clId="{BD0097DD-1339-4D51-BE68-1BD57FB3E451}" dt="2023-09-01T06:03:29.110" v="212" actId="20577"/>
          <ac:spMkLst>
            <pc:docMk/>
            <pc:sldMk cId="1675712324" sldId="268"/>
            <ac:spMk id="7" creationId="{32073012-AB6F-0FFE-A702-40DF85EEE04A}"/>
          </ac:spMkLst>
        </pc:spChg>
      </pc:sldChg>
      <pc:sldChg chg="modSp mod">
        <pc:chgData name="chandana reddy" userId="a4e037d891f0bd51" providerId="LiveId" clId="{BD0097DD-1339-4D51-BE68-1BD57FB3E451}" dt="2023-09-01T07:11:32.245" v="259" actId="255"/>
        <pc:sldMkLst>
          <pc:docMk/>
          <pc:sldMk cId="994185143" sldId="270"/>
        </pc:sldMkLst>
        <pc:spChg chg="mod">
          <ac:chgData name="chandana reddy" userId="a4e037d891f0bd51" providerId="LiveId" clId="{BD0097DD-1339-4D51-BE68-1BD57FB3E451}" dt="2023-09-01T07:11:32.245" v="259" actId="255"/>
          <ac:spMkLst>
            <pc:docMk/>
            <pc:sldMk cId="994185143" sldId="270"/>
            <ac:spMk id="3" creationId="{C54232F2-BDEE-390D-A987-B5C609347ADD}"/>
          </ac:spMkLst>
        </pc:spChg>
      </pc:sldChg>
      <pc:sldChg chg="modSp mod">
        <pc:chgData name="chandana reddy" userId="a4e037d891f0bd51" providerId="LiveId" clId="{BD0097DD-1339-4D51-BE68-1BD57FB3E451}" dt="2023-09-01T06:03:42.537" v="214" actId="20577"/>
        <pc:sldMkLst>
          <pc:docMk/>
          <pc:sldMk cId="4279767045" sldId="274"/>
        </pc:sldMkLst>
        <pc:spChg chg="mod">
          <ac:chgData name="chandana reddy" userId="a4e037d891f0bd51" providerId="LiveId" clId="{BD0097DD-1339-4D51-BE68-1BD57FB3E451}" dt="2023-09-01T06:03:42.537" v="214" actId="20577"/>
          <ac:spMkLst>
            <pc:docMk/>
            <pc:sldMk cId="4279767045" sldId="274"/>
            <ac:spMk id="2" creationId="{E6F9460E-2D67-A2D6-2D5C-A1EB6935FEFD}"/>
          </ac:spMkLst>
        </pc:spChg>
      </pc:sldChg>
      <pc:sldChg chg="modSp mod">
        <pc:chgData name="chandana reddy" userId="a4e037d891f0bd51" providerId="LiveId" clId="{BD0097DD-1339-4D51-BE68-1BD57FB3E451}" dt="2023-09-01T06:03:50.634" v="216" actId="20577"/>
        <pc:sldMkLst>
          <pc:docMk/>
          <pc:sldMk cId="1095904149" sldId="276"/>
        </pc:sldMkLst>
        <pc:spChg chg="mod">
          <ac:chgData name="chandana reddy" userId="a4e037d891f0bd51" providerId="LiveId" clId="{BD0097DD-1339-4D51-BE68-1BD57FB3E451}" dt="2023-09-01T06:03:50.634" v="216" actId="20577"/>
          <ac:spMkLst>
            <pc:docMk/>
            <pc:sldMk cId="1095904149" sldId="276"/>
            <ac:spMk id="2" creationId="{BF8C1F2B-5707-4B0A-4462-9AB2F26D91B0}"/>
          </ac:spMkLst>
        </pc:spChg>
      </pc:sldChg>
      <pc:sldChg chg="modSp mod">
        <pc:chgData name="chandana reddy" userId="a4e037d891f0bd51" providerId="LiveId" clId="{BD0097DD-1339-4D51-BE68-1BD57FB3E451}" dt="2023-09-01T06:03:57.127" v="218" actId="20577"/>
        <pc:sldMkLst>
          <pc:docMk/>
          <pc:sldMk cId="2830880666" sldId="277"/>
        </pc:sldMkLst>
        <pc:spChg chg="mod">
          <ac:chgData name="chandana reddy" userId="a4e037d891f0bd51" providerId="LiveId" clId="{BD0097DD-1339-4D51-BE68-1BD57FB3E451}" dt="2023-09-01T06:03:57.127" v="218" actId="20577"/>
          <ac:spMkLst>
            <pc:docMk/>
            <pc:sldMk cId="2830880666" sldId="277"/>
            <ac:spMk id="2" creationId="{1079D853-F255-D659-C875-2396B9EA9271}"/>
          </ac:spMkLst>
        </pc:spChg>
      </pc:sldChg>
      <pc:sldChg chg="modSp mod">
        <pc:chgData name="chandana reddy" userId="a4e037d891f0bd51" providerId="LiveId" clId="{BD0097DD-1339-4D51-BE68-1BD57FB3E451}" dt="2023-09-01T06:04:02.116" v="220" actId="20577"/>
        <pc:sldMkLst>
          <pc:docMk/>
          <pc:sldMk cId="3250478656" sldId="278"/>
        </pc:sldMkLst>
        <pc:spChg chg="mod">
          <ac:chgData name="chandana reddy" userId="a4e037d891f0bd51" providerId="LiveId" clId="{BD0097DD-1339-4D51-BE68-1BD57FB3E451}" dt="2023-09-01T06:04:02.116" v="220" actId="20577"/>
          <ac:spMkLst>
            <pc:docMk/>
            <pc:sldMk cId="3250478656" sldId="278"/>
            <ac:spMk id="2" creationId="{A301C647-B40E-558A-A80D-61E3662EAE10}"/>
          </ac:spMkLst>
        </pc:spChg>
      </pc:sldChg>
      <pc:sldChg chg="modSp mod">
        <pc:chgData name="chandana reddy" userId="a4e037d891f0bd51" providerId="LiveId" clId="{BD0097DD-1339-4D51-BE68-1BD57FB3E451}" dt="2023-09-01T06:03:20.243" v="210" actId="20577"/>
        <pc:sldMkLst>
          <pc:docMk/>
          <pc:sldMk cId="4048328340" sldId="279"/>
        </pc:sldMkLst>
        <pc:spChg chg="mod">
          <ac:chgData name="chandana reddy" userId="a4e037d891f0bd51" providerId="LiveId" clId="{BD0097DD-1339-4D51-BE68-1BD57FB3E451}" dt="2023-09-01T06:03:20.243" v="210" actId="20577"/>
          <ac:spMkLst>
            <pc:docMk/>
            <pc:sldMk cId="4048328340" sldId="279"/>
            <ac:spMk id="2" creationId="{7CCACBA3-757F-73F2-41F9-29BF02B54835}"/>
          </ac:spMkLst>
        </pc:spChg>
      </pc:sldChg>
      <pc:sldChg chg="addSp delSp modSp new del mod">
        <pc:chgData name="chandana reddy" userId="a4e037d891f0bd51" providerId="LiveId" clId="{BD0097DD-1339-4D51-BE68-1BD57FB3E451}" dt="2023-09-01T05:48:20.721" v="207" actId="2696"/>
        <pc:sldMkLst>
          <pc:docMk/>
          <pc:sldMk cId="695219907" sldId="280"/>
        </pc:sldMkLst>
        <pc:spChg chg="mod">
          <ac:chgData name="chandana reddy" userId="a4e037d891f0bd51" providerId="LiveId" clId="{BD0097DD-1339-4D51-BE68-1BD57FB3E451}" dt="2023-09-01T05:13:12.908" v="148" actId="1076"/>
          <ac:spMkLst>
            <pc:docMk/>
            <pc:sldMk cId="695219907" sldId="280"/>
            <ac:spMk id="2" creationId="{51543C0E-D4D4-787D-4AD7-0EE64F0F187C}"/>
          </ac:spMkLst>
        </pc:spChg>
        <pc:spChg chg="del mod">
          <ac:chgData name="chandana reddy" userId="a4e037d891f0bd51" providerId="LiveId" clId="{BD0097DD-1339-4D51-BE68-1BD57FB3E451}" dt="2023-09-01T05:13:34.765" v="152" actId="931"/>
          <ac:spMkLst>
            <pc:docMk/>
            <pc:sldMk cId="695219907" sldId="280"/>
            <ac:spMk id="3" creationId="{E7252E16-4B4A-C9FA-75B5-1A24223A5976}"/>
          </ac:spMkLst>
        </pc:spChg>
        <pc:picChg chg="add mod">
          <ac:chgData name="chandana reddy" userId="a4e037d891f0bd51" providerId="LiveId" clId="{BD0097DD-1339-4D51-BE68-1BD57FB3E451}" dt="2023-09-01T05:14:00.592" v="159" actId="1076"/>
          <ac:picMkLst>
            <pc:docMk/>
            <pc:sldMk cId="695219907" sldId="280"/>
            <ac:picMk id="5" creationId="{30294F47-29BD-440B-4A8F-6A17C44CB196}"/>
          </ac:picMkLst>
        </pc:picChg>
      </pc:sldChg>
      <pc:sldChg chg="modSp add mod">
        <pc:chgData name="chandana reddy" userId="a4e037d891f0bd51" providerId="LiveId" clId="{BD0097DD-1339-4D51-BE68-1BD57FB3E451}" dt="2023-09-01T06:04:07.455" v="222" actId="20577"/>
        <pc:sldMkLst>
          <pc:docMk/>
          <pc:sldMk cId="3186218805" sldId="280"/>
        </pc:sldMkLst>
        <pc:spChg chg="mod">
          <ac:chgData name="chandana reddy" userId="a4e037d891f0bd51" providerId="LiveId" clId="{BD0097DD-1339-4D51-BE68-1BD57FB3E451}" dt="2023-09-01T06:04:07.455" v="222" actId="20577"/>
          <ac:spMkLst>
            <pc:docMk/>
            <pc:sldMk cId="3186218805" sldId="280"/>
            <ac:spMk id="2" creationId="{51543C0E-D4D4-787D-4AD7-0EE64F0F18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Advanced Encryption Standard (AES)</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
In present day cryptography, AES is widely adopted and supported in both hardware and software.
AES uses symmetric key encryption. It takes plaintext in blocks of 128,192, and 256 bits.
Stronger and faster than Triple-DES</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Triple Data Encryption Standard (3DES)</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
Triple DES is used to increase the complexity and reduce the weakness of DES.
3DES is based on the DES algorithm. It works by taking three 64-bit keys.
It has two-key and three-key versions.
In the two-key version, the same algorithm runs three times, but uses k1 for the first and last step.</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custLinFactNeighborX="-7253" custLinFactNeighborY="1549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custLinFactNeighborX="-1627" custLinFactNeighborY="15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custLinFactNeighborX="-1303" custLinFactNeighborY="-515">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0" y="125164"/>
          <a:ext cx="2753832" cy="46529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ahoma" panose="020B0604030504040204" pitchFamily="34" charset="0"/>
              <a:ea typeface="Tahoma" panose="020B0604030504040204" pitchFamily="34" charset="0"/>
              <a:cs typeface="Tahoma" panose="020B0604030504040204" pitchFamily="34" charset="0"/>
            </a:rPr>
            <a:t>Advanced Encryption Standard (AES)</a:t>
          </a:r>
          <a:endParaRPr lang="en-US" sz="13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125164"/>
        <a:ext cx="2753832" cy="465291"/>
      </dsp:txXfrm>
    </dsp:sp>
    <dsp:sp modelId="{17CA1487-CDD9-4364-92F6-A11DBDAFE16C}">
      <dsp:nvSpPr>
        <dsp:cNvPr id="0" name=""/>
        <dsp:cNvSpPr/>
      </dsp:nvSpPr>
      <dsp:spPr>
        <a:xfrm>
          <a:off x="28" y="518368"/>
          <a:ext cx="2753832" cy="307783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Font typeface="Wingdings" panose="05000000000000000000" pitchFamily="2" charset="2"/>
            <a:buNone/>
          </a:pPr>
          <a:r>
            <a:rPr lang="en-US" sz="1300" kern="1200" dirty="0">
              <a:latin typeface="Tahoma" panose="020B0604030504040204" pitchFamily="34" charset="0"/>
              <a:ea typeface="Tahoma" panose="020B0604030504040204" pitchFamily="34" charset="0"/>
              <a:cs typeface="Tahoma" panose="020B0604030504040204" pitchFamily="34" charset="0"/>
            </a:rPr>
            <a:t>
In present day cryptography, AES is widely adopted and supported in both hardware and software.
AES uses symmetric key encryption. It takes plaintext in blocks of 128,192, and 256 bits.
Stronger and faster than Triple-DES</a:t>
          </a:r>
        </a:p>
      </dsp:txBody>
      <dsp:txXfrm>
        <a:off x="28" y="518368"/>
        <a:ext cx="2753832" cy="3077831"/>
      </dsp:txXfrm>
    </dsp:sp>
    <dsp:sp modelId="{055A5EAB-EAE0-4501-8649-31F112FF9AD5}">
      <dsp:nvSpPr>
        <dsp:cNvPr id="0" name=""/>
        <dsp:cNvSpPr/>
      </dsp:nvSpPr>
      <dsp:spPr>
        <a:xfrm>
          <a:off x="3094592" y="53784"/>
          <a:ext cx="2753832" cy="46529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ahoma" panose="020B0604030504040204" pitchFamily="34" charset="0"/>
              <a:ea typeface="Tahoma" panose="020B0604030504040204" pitchFamily="34" charset="0"/>
              <a:cs typeface="Tahoma" panose="020B0604030504040204" pitchFamily="34" charset="0"/>
            </a:rPr>
            <a:t>Triple Data Encryption Standard (3DES)</a:t>
          </a:r>
          <a:endParaRPr lang="en-US" sz="13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094592" y="53784"/>
        <a:ext cx="2753832" cy="465291"/>
      </dsp:txXfrm>
    </dsp:sp>
    <dsp:sp modelId="{E4FD5043-5612-43C5-B6AE-CCD431549399}">
      <dsp:nvSpPr>
        <dsp:cNvPr id="0" name=""/>
        <dsp:cNvSpPr/>
      </dsp:nvSpPr>
      <dsp:spPr>
        <a:xfrm>
          <a:off x="3103515" y="502517"/>
          <a:ext cx="2753832" cy="307783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Font typeface="Wingdings" panose="05000000000000000000" pitchFamily="2" charset="2"/>
            <a:buNone/>
          </a:pPr>
          <a:r>
            <a:rPr lang="en-US" sz="1300" kern="1200" dirty="0">
              <a:latin typeface="Tahoma" panose="020B0604030504040204" pitchFamily="34" charset="0"/>
              <a:ea typeface="Tahoma" panose="020B0604030504040204" pitchFamily="34" charset="0"/>
              <a:cs typeface="Tahoma" panose="020B0604030504040204" pitchFamily="34" charset="0"/>
            </a:rPr>
            <a:t>
Triple DES is used to increase the complexity and reduce the weakness of DES.
3DES is based on the DES algorithm. It works by taking three 64-bit keys.
It has two-key and three-key versions.
In the two-key version, the same algorithm runs three times, but uses k1 for the first and last step.</a:t>
          </a:r>
        </a:p>
      </dsp:txBody>
      <dsp:txXfrm>
        <a:off x="3103515" y="502517"/>
        <a:ext cx="2753832" cy="307783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9/1/2023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088777" y="1606342"/>
            <a:ext cx="8570259" cy="2096082"/>
          </a:xfrm>
        </p:spPr>
        <p:txBody>
          <a:bodyPr>
            <a:normAutofit fontScale="90000"/>
          </a:bodyPr>
          <a:lstStyle/>
          <a:p>
            <a:pPr algn="ctr"/>
            <a:r>
              <a:rPr lang="en-US" sz="5400" dirty="0">
                <a:solidFill>
                  <a:schemeClr val="bg2">
                    <a:lumMod val="75000"/>
                  </a:schemeClr>
                </a:solidFill>
                <a:latin typeface="Rockwell" panose="02060603020205020403" pitchFamily="18" charset="0"/>
              </a:rPr>
              <a:t>Secure file storage on cloud using hybrid cryptography</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7A480-C8E6-7CB3-F1E0-A1D3A46DE223}"/>
              </a:ext>
            </a:extLst>
          </p:cNvPr>
          <p:cNvSpPr>
            <a:spLocks noGrp="1"/>
          </p:cNvSpPr>
          <p:nvPr>
            <p:ph idx="1"/>
          </p:nvPr>
        </p:nvSpPr>
        <p:spPr>
          <a:xfrm>
            <a:off x="1141412" y="680720"/>
            <a:ext cx="9905999" cy="5110481"/>
          </a:xfrm>
        </p:spPr>
        <p:txBody>
          <a:bodyPr>
            <a:normAutofit fontScale="92500" lnSpcReduction="20000"/>
          </a:bodyPr>
          <a:lstStyle/>
          <a:p>
            <a:pPr marL="0" indent="0" algn="just">
              <a:buNone/>
            </a:pPr>
            <a:r>
              <a:rPr lang="en-IN" dirty="0">
                <a:solidFill>
                  <a:schemeClr val="accent2">
                    <a:lumMod val="50000"/>
                  </a:schemeClr>
                </a:solidFill>
              </a:rPr>
              <a:t>6.2 </a:t>
            </a:r>
            <a:r>
              <a:rPr lang="en-US" dirty="0">
                <a:solidFill>
                  <a:schemeClr val="accent2">
                    <a:lumMod val="50000"/>
                  </a:schemeClr>
                </a:solidFill>
              </a:rPr>
              <a:t>Cloud Server</a:t>
            </a:r>
          </a:p>
          <a:p>
            <a:pPr marL="0" indent="0" algn="just">
              <a:buNone/>
            </a:pPr>
            <a:r>
              <a:rPr lang="en-US" dirty="0"/>
              <a:t>The Cloud server manages which is to provides data storage service for the</a:t>
            </a:r>
          </a:p>
          <a:p>
            <a:pPr marL="0" indent="0" algn="just">
              <a:buNone/>
            </a:pPr>
            <a:r>
              <a:rPr lang="en-US" dirty="0"/>
              <a:t>Data Owners. Data owners encrypt their data files and store them in the</a:t>
            </a:r>
          </a:p>
          <a:p>
            <a:pPr marL="0" indent="0" algn="just">
              <a:buNone/>
            </a:pPr>
            <a:r>
              <a:rPr lang="en-US" dirty="0"/>
              <a:t>Server for sharing with data consumers. To access the shared data files, data</a:t>
            </a:r>
          </a:p>
          <a:p>
            <a:pPr marL="0" indent="0" algn="just">
              <a:buNone/>
            </a:pPr>
            <a:r>
              <a:rPr lang="en-US" dirty="0"/>
              <a:t>Consumers download encrypted data files of their interest from the Server</a:t>
            </a:r>
          </a:p>
          <a:p>
            <a:pPr marL="0" indent="0" algn="just">
              <a:buNone/>
            </a:pPr>
            <a:r>
              <a:rPr lang="en-US" dirty="0"/>
              <a:t>and then the Server will decrypt them. The server will generate the aggregate</a:t>
            </a:r>
          </a:p>
          <a:p>
            <a:pPr marL="0" indent="0" algn="just">
              <a:buNone/>
            </a:pPr>
            <a:r>
              <a:rPr lang="en-US" dirty="0"/>
              <a:t>key if the end-user requests for file authorization to access and performs the</a:t>
            </a:r>
          </a:p>
          <a:p>
            <a:pPr marL="0" indent="0" algn="just">
              <a:buNone/>
            </a:pPr>
            <a:r>
              <a:rPr lang="en-US" dirty="0"/>
              <a:t>following operations such as View all User Files, Give privileges to user</a:t>
            </a:r>
          </a:p>
          <a:p>
            <a:pPr marL="0" indent="0" algn="just">
              <a:buNone/>
            </a:pPr>
            <a:r>
              <a:rPr lang="en-US" dirty="0"/>
              <a:t>, View Search Transaction, View all attackers, View all End Users, View all</a:t>
            </a:r>
          </a:p>
          <a:p>
            <a:pPr marL="0" indent="0" algn="just">
              <a:buNone/>
            </a:pPr>
            <a:r>
              <a:rPr lang="en-US" dirty="0"/>
              <a:t>Data Owners, Create an Index on searched data and provide all related data</a:t>
            </a:r>
          </a:p>
          <a:p>
            <a:pPr marL="0" indent="0" algn="just">
              <a:buNone/>
            </a:pPr>
            <a:r>
              <a:rPr lang="en-US" dirty="0"/>
              <a:t>related to the corresponding keyword, View all Android users.</a:t>
            </a:r>
            <a:endParaRPr lang="en-IN" dirty="0"/>
          </a:p>
        </p:txBody>
      </p:sp>
    </p:spTree>
    <p:extLst>
      <p:ext uri="{BB962C8B-B14F-4D97-AF65-F5344CB8AC3E}">
        <p14:creationId xmlns:p14="http://schemas.microsoft.com/office/powerpoint/2010/main" val="27981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EBEDF-7DD0-68E3-724D-D8689A7A4484}"/>
              </a:ext>
            </a:extLst>
          </p:cNvPr>
          <p:cNvSpPr>
            <a:spLocks noGrp="1"/>
          </p:cNvSpPr>
          <p:nvPr>
            <p:ph idx="1"/>
          </p:nvPr>
        </p:nvSpPr>
        <p:spPr>
          <a:xfrm>
            <a:off x="1141412" y="518160"/>
            <a:ext cx="9905999" cy="5273041"/>
          </a:xfrm>
        </p:spPr>
        <p:txBody>
          <a:bodyPr>
            <a:normAutofit fontScale="85000" lnSpcReduction="20000"/>
          </a:bodyPr>
          <a:lstStyle/>
          <a:p>
            <a:pPr marL="0" indent="0">
              <a:buNone/>
            </a:pPr>
            <a:r>
              <a:rPr lang="en-US" sz="2800" dirty="0">
                <a:solidFill>
                  <a:schemeClr val="accent2">
                    <a:lumMod val="50000"/>
                  </a:schemeClr>
                </a:solidFill>
              </a:rPr>
              <a:t>6.3 END User</a:t>
            </a:r>
          </a:p>
          <a:p>
            <a:pPr marL="0" indent="0">
              <a:buNone/>
            </a:pPr>
            <a:r>
              <a:rPr lang="en-US" dirty="0"/>
              <a:t>In this module, the user can only access the data file with the secret key. The</a:t>
            </a:r>
          </a:p>
          <a:p>
            <a:pPr marL="0" indent="0">
              <a:buNone/>
            </a:pPr>
            <a:r>
              <a:rPr lang="en-US" dirty="0"/>
              <a:t>user can search the file for a specified keyword. The data that matches a</a:t>
            </a:r>
          </a:p>
          <a:p>
            <a:pPr marL="0" indent="0">
              <a:buNone/>
            </a:pPr>
            <a:r>
              <a:rPr lang="en-US" dirty="0"/>
              <a:t>particular keyword will be indexed in the cloud server and then respond to the</a:t>
            </a:r>
          </a:p>
          <a:p>
            <a:pPr marL="0" indent="0">
              <a:buNone/>
            </a:pPr>
            <a:r>
              <a:rPr lang="en-US" dirty="0"/>
              <a:t>end user.</a:t>
            </a:r>
          </a:p>
          <a:p>
            <a:pPr marL="0" indent="0">
              <a:buNone/>
            </a:pPr>
            <a:r>
              <a:rPr lang="en-US" sz="2800" dirty="0">
                <a:solidFill>
                  <a:schemeClr val="accent2">
                    <a:lumMod val="50000"/>
                  </a:schemeClr>
                </a:solidFill>
              </a:rPr>
              <a:t>6.4 Android User</a:t>
            </a:r>
          </a:p>
          <a:p>
            <a:pPr marL="0" indent="0">
              <a:buNone/>
            </a:pPr>
            <a:r>
              <a:rPr lang="en-US" dirty="0"/>
              <a:t>We can easily use this application. This application user has to install on a</a:t>
            </a:r>
          </a:p>
          <a:p>
            <a:pPr marL="0" indent="0">
              <a:buNone/>
            </a:pPr>
            <a:r>
              <a:rPr lang="en-US" dirty="0"/>
              <a:t>mobile. Before using this application user should register, after registration,</a:t>
            </a:r>
          </a:p>
          <a:p>
            <a:pPr marL="0" indent="0">
              <a:buNone/>
            </a:pPr>
            <a:r>
              <a:rPr lang="en-US" dirty="0"/>
              <a:t>he should log by using an authorized user name and password. After login</a:t>
            </a:r>
          </a:p>
          <a:p>
            <a:pPr marL="0" indent="0">
              <a:buNone/>
            </a:pPr>
            <a:r>
              <a:rPr lang="en-US" dirty="0"/>
              <a:t>successful he will do some operations such as searching keywords in the</a:t>
            </a:r>
          </a:p>
          <a:p>
            <a:pPr marL="0" indent="0">
              <a:buNone/>
            </a:pPr>
            <a:r>
              <a:rPr lang="en-US" dirty="0"/>
              <a:t>cloud server to find KNN data and viewing cloud attackers in the android</a:t>
            </a:r>
          </a:p>
          <a:p>
            <a:pPr marL="0" indent="0">
              <a:buNone/>
            </a:pPr>
            <a:r>
              <a:rPr lang="en-US" dirty="0"/>
              <a:t>mobiles.</a:t>
            </a:r>
            <a:endParaRPr lang="en-IN" dirty="0"/>
          </a:p>
        </p:txBody>
      </p:sp>
    </p:spTree>
    <p:extLst>
      <p:ext uri="{BB962C8B-B14F-4D97-AF65-F5344CB8AC3E}">
        <p14:creationId xmlns:p14="http://schemas.microsoft.com/office/powerpoint/2010/main" val="101160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CBA3-757F-73F2-41F9-29BF02B54835}"/>
              </a:ext>
            </a:extLst>
          </p:cNvPr>
          <p:cNvSpPr>
            <a:spLocks noGrp="1"/>
          </p:cNvSpPr>
          <p:nvPr>
            <p:ph type="ctrTitle"/>
          </p:nvPr>
        </p:nvSpPr>
        <p:spPr>
          <a:xfrm>
            <a:off x="2190188" y="430305"/>
            <a:ext cx="8791575" cy="787119"/>
          </a:xfrm>
        </p:spPr>
        <p:txBody>
          <a:bodyPr>
            <a:normAutofit/>
          </a:bodyPr>
          <a:lstStyle/>
          <a:p>
            <a:r>
              <a:rPr lang="en-IN" sz="3600" dirty="0">
                <a:solidFill>
                  <a:schemeClr val="accent2">
                    <a:lumMod val="50000"/>
                  </a:schemeClr>
                </a:solidFill>
              </a:rPr>
              <a:t>7. Literature Survey</a:t>
            </a:r>
          </a:p>
        </p:txBody>
      </p:sp>
      <p:sp>
        <p:nvSpPr>
          <p:cNvPr id="3" name="Subtitle 2">
            <a:extLst>
              <a:ext uri="{FF2B5EF4-FFF2-40B4-BE49-F238E27FC236}">
                <a16:creationId xmlns:a16="http://schemas.microsoft.com/office/drawing/2014/main" id="{668F95C4-BEE1-9268-5D4D-9ED420BC74D3}"/>
              </a:ext>
            </a:extLst>
          </p:cNvPr>
          <p:cNvSpPr>
            <a:spLocks noGrp="1"/>
          </p:cNvSpPr>
          <p:nvPr>
            <p:ph type="subTitle" idx="1"/>
          </p:nvPr>
        </p:nvSpPr>
        <p:spPr>
          <a:xfrm>
            <a:off x="2264987" y="1217423"/>
            <a:ext cx="8408893" cy="5210271"/>
          </a:xfrm>
        </p:spPr>
        <p:txBody>
          <a:bodyPr>
            <a:normAutofit lnSpcReduction="10000"/>
          </a:bodyPr>
          <a:lstStyle/>
          <a:p>
            <a:pPr marL="285750" indent="-285750">
              <a:buFont typeface="Arial" panose="020B0604020202020204" pitchFamily="34" charset="0"/>
              <a:buChar char="•"/>
            </a:pPr>
            <a:r>
              <a:rPr lang="en-US" sz="1400" b="1" cap="none" dirty="0">
                <a:solidFill>
                  <a:srgbClr val="333333"/>
                </a:solidFill>
                <a:latin typeface="HelveticaNeue Regular"/>
              </a:rPr>
              <a:t>S</a:t>
            </a:r>
            <a:r>
              <a:rPr lang="en-US" sz="1400" b="1" i="0" cap="none" dirty="0">
                <a:solidFill>
                  <a:srgbClr val="333333"/>
                </a:solidFill>
                <a:effectLst/>
                <a:latin typeface="HelveticaNeue Regular"/>
              </a:rPr>
              <a:t>ecure erasure cloud storage system using </a:t>
            </a:r>
            <a:r>
              <a:rPr lang="en-US" sz="1600" b="1" i="0" cap="none" dirty="0">
                <a:solidFill>
                  <a:srgbClr val="333333"/>
                </a:solidFill>
                <a:effectLst/>
                <a:latin typeface="HelveticaNeue Regular"/>
              </a:rPr>
              <a:t>advanced encryption </a:t>
            </a:r>
            <a:r>
              <a:rPr lang="en-US" sz="1400" b="1" i="0" cap="none" dirty="0">
                <a:solidFill>
                  <a:srgbClr val="333333"/>
                </a:solidFill>
                <a:effectLst/>
                <a:latin typeface="HelveticaNeue Regular"/>
              </a:rPr>
              <a:t>standard algorithm and proxy re-encryption.</a:t>
            </a:r>
          </a:p>
          <a:p>
            <a:pPr marL="285750" indent="-285750">
              <a:buFont typeface="Arial" panose="020B0604020202020204" pitchFamily="34" charset="0"/>
              <a:buChar char="•"/>
            </a:pPr>
            <a:r>
              <a:rPr lang="en-US" sz="1600" cap="none" dirty="0">
                <a:solidFill>
                  <a:srgbClr val="C00000"/>
                </a:solidFill>
                <a:latin typeface="+mj-lt"/>
              </a:rPr>
              <a:t>https://ieeexplore.ieee.org/</a:t>
            </a:r>
          </a:p>
          <a:p>
            <a:pPr marL="285750" indent="-285750" algn="just">
              <a:buFont typeface="Arial" panose="020B0604020202020204" pitchFamily="34" charset="0"/>
              <a:buChar char="•"/>
            </a:pPr>
            <a:r>
              <a:rPr lang="en-US" sz="2400" b="0" i="0" cap="none" dirty="0">
                <a:solidFill>
                  <a:schemeClr val="bg1"/>
                </a:solidFill>
                <a:effectLst/>
                <a:latin typeface="+mj-lt"/>
              </a:rPr>
              <a:t>Abstract: </a:t>
            </a:r>
            <a:r>
              <a:rPr lang="en-US" sz="1800" b="0" i="0" cap="none" dirty="0">
                <a:solidFill>
                  <a:schemeClr val="tx1"/>
                </a:solidFill>
                <a:effectLst/>
                <a:latin typeface="+mj-lt"/>
              </a:rPr>
              <a:t>Cloud storage is an improved way out for those who wish to pay consideration to the security issues of their data. Cloud storage provides enhanced security from the occurrence of viruses. It is difficult for the information to be retrieved by any unauthenticated user since the data is encrypted when it is stored on the server. The entire server is very much secured with an innovative encryption system. The central focus of this paper is creating a protected storage system that provisions multiple tasks and this is thought-provoking when the storage system is dispersed and has no central power. Here, a proxy re-encryption scheme is suggested and combined with a distributed erasure code such that secure and strong data storage and retrieval, but also lets a user share his information on the cloud with a different user in the encrypted format itself. This paper facilitates the use of encoding the encrypted files and sharing files in the encrypted format itself. This paper uses the techniques of both encrypting and sharing the data. </a:t>
            </a:r>
            <a:endParaRPr lang="en-IN" sz="1800" cap="none" dirty="0">
              <a:solidFill>
                <a:schemeClr val="tx1"/>
              </a:solidFill>
              <a:latin typeface="+mj-lt"/>
            </a:endParaRPr>
          </a:p>
        </p:txBody>
      </p:sp>
    </p:spTree>
    <p:extLst>
      <p:ext uri="{BB962C8B-B14F-4D97-AF65-F5344CB8AC3E}">
        <p14:creationId xmlns:p14="http://schemas.microsoft.com/office/powerpoint/2010/main" val="404832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omputer screen shot of a diagram&#10;&#10;Description automatically generated with low confidence">
            <a:extLst>
              <a:ext uri="{FF2B5EF4-FFF2-40B4-BE49-F238E27FC236}">
                <a16:creationId xmlns:a16="http://schemas.microsoft.com/office/drawing/2014/main" id="{E7A622CB-BC0E-C680-479B-79312D763E41}"/>
              </a:ext>
            </a:extLst>
          </p:cNvPr>
          <p:cNvPicPr>
            <a:picLocks noGrp="1" noChangeAspect="1"/>
          </p:cNvPicPr>
          <p:nvPr>
            <p:ph type="pic" idx="1"/>
          </p:nvPr>
        </p:nvPicPr>
        <p:blipFill rotWithShape="1">
          <a:blip r:embed="rId2"/>
          <a:srcRect l="9892" t="29375" r="38652" b="25244"/>
          <a:stretch/>
        </p:blipFill>
        <p:spPr>
          <a:xfrm>
            <a:off x="1436744" y="1815650"/>
            <a:ext cx="9168504" cy="3930725"/>
          </a:xfrm>
        </p:spPr>
      </p:pic>
      <p:sp>
        <p:nvSpPr>
          <p:cNvPr id="7" name="TextBox 6">
            <a:extLst>
              <a:ext uri="{FF2B5EF4-FFF2-40B4-BE49-F238E27FC236}">
                <a16:creationId xmlns:a16="http://schemas.microsoft.com/office/drawing/2014/main" id="{32073012-AB6F-0FFE-A702-40DF85EEE04A}"/>
              </a:ext>
            </a:extLst>
          </p:cNvPr>
          <p:cNvSpPr txBox="1"/>
          <p:nvPr/>
        </p:nvSpPr>
        <p:spPr>
          <a:xfrm>
            <a:off x="1685365" y="596153"/>
            <a:ext cx="7243481" cy="707886"/>
          </a:xfrm>
          <a:prstGeom prst="rect">
            <a:avLst/>
          </a:prstGeom>
          <a:noFill/>
        </p:spPr>
        <p:txBody>
          <a:bodyPr wrap="square" rtlCol="0">
            <a:spAutoFit/>
          </a:bodyPr>
          <a:lstStyle/>
          <a:p>
            <a:r>
              <a:rPr lang="en-IN" sz="4000" dirty="0">
                <a:solidFill>
                  <a:schemeClr val="accent2">
                    <a:lumMod val="50000"/>
                  </a:schemeClr>
                </a:solidFill>
              </a:rPr>
              <a:t>8. System Architecture</a:t>
            </a:r>
          </a:p>
        </p:txBody>
      </p:sp>
    </p:spTree>
    <p:extLst>
      <p:ext uri="{BB962C8B-B14F-4D97-AF65-F5344CB8AC3E}">
        <p14:creationId xmlns:p14="http://schemas.microsoft.com/office/powerpoint/2010/main" val="167571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0953B85-91E5-7E4B-4485-BB385115224D}"/>
              </a:ext>
            </a:extLst>
          </p:cNvPr>
          <p:cNvPicPr>
            <a:picLocks noGrp="1" noChangeAspect="1"/>
          </p:cNvPicPr>
          <p:nvPr>
            <p:ph type="pic" idx="1"/>
          </p:nvPr>
        </p:nvPicPr>
        <p:blipFill rotWithShape="1">
          <a:blip r:embed="rId2"/>
          <a:srcRect l="294" t="2800" r="1748" b="-49202"/>
          <a:stretch/>
        </p:blipFill>
        <p:spPr>
          <a:xfrm>
            <a:off x="1605280" y="0"/>
            <a:ext cx="7701280" cy="9855200"/>
          </a:xfrm>
        </p:spPr>
      </p:pic>
    </p:spTree>
    <p:extLst>
      <p:ext uri="{BB962C8B-B14F-4D97-AF65-F5344CB8AC3E}">
        <p14:creationId xmlns:p14="http://schemas.microsoft.com/office/powerpoint/2010/main" val="4277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460E-2D67-A2D6-2D5C-A1EB6935FEFD}"/>
              </a:ext>
            </a:extLst>
          </p:cNvPr>
          <p:cNvSpPr>
            <a:spLocks noGrp="1"/>
          </p:cNvSpPr>
          <p:nvPr>
            <p:ph type="title"/>
          </p:nvPr>
        </p:nvSpPr>
        <p:spPr>
          <a:xfrm>
            <a:off x="3230190" y="2300100"/>
            <a:ext cx="9905998" cy="1128900"/>
          </a:xfrm>
        </p:spPr>
        <p:txBody>
          <a:bodyPr>
            <a:normAutofit/>
          </a:bodyPr>
          <a:lstStyle/>
          <a:p>
            <a:r>
              <a:rPr lang="en-IN" sz="4400" dirty="0">
                <a:solidFill>
                  <a:schemeClr val="accent2">
                    <a:lumMod val="50000"/>
                  </a:schemeClr>
                </a:solidFill>
              </a:rPr>
              <a:t>9. </a:t>
            </a:r>
            <a:r>
              <a:rPr lang="en-IN" sz="4400" dirty="0" err="1">
                <a:solidFill>
                  <a:schemeClr val="accent2">
                    <a:lumMod val="50000"/>
                  </a:schemeClr>
                </a:solidFill>
              </a:rPr>
              <a:t>UmL</a:t>
            </a:r>
            <a:r>
              <a:rPr lang="en-IN" sz="4400" dirty="0">
                <a:solidFill>
                  <a:schemeClr val="accent2">
                    <a:lumMod val="50000"/>
                  </a:schemeClr>
                </a:solidFill>
              </a:rPr>
              <a:t> Diagrams</a:t>
            </a:r>
          </a:p>
        </p:txBody>
      </p:sp>
    </p:spTree>
    <p:extLst>
      <p:ext uri="{BB962C8B-B14F-4D97-AF65-F5344CB8AC3E}">
        <p14:creationId xmlns:p14="http://schemas.microsoft.com/office/powerpoint/2010/main" val="427976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1F2B-5707-4B0A-4462-9AB2F26D91B0}"/>
              </a:ext>
            </a:extLst>
          </p:cNvPr>
          <p:cNvSpPr>
            <a:spLocks noGrp="1"/>
          </p:cNvSpPr>
          <p:nvPr>
            <p:ph type="title"/>
          </p:nvPr>
        </p:nvSpPr>
        <p:spPr>
          <a:xfrm>
            <a:off x="2779057" y="313717"/>
            <a:ext cx="5316072" cy="753082"/>
          </a:xfrm>
        </p:spPr>
        <p:txBody>
          <a:bodyPr>
            <a:normAutofit/>
          </a:bodyPr>
          <a:lstStyle/>
          <a:p>
            <a:r>
              <a:rPr lang="en-IN" dirty="0">
                <a:solidFill>
                  <a:schemeClr val="accent2">
                    <a:lumMod val="50000"/>
                  </a:schemeClr>
                </a:solidFill>
              </a:rPr>
              <a:t>             9.1 Use case </a:t>
            </a:r>
          </a:p>
        </p:txBody>
      </p:sp>
      <p:pic>
        <p:nvPicPr>
          <p:cNvPr id="5" name="Content Placeholder 4">
            <a:extLst>
              <a:ext uri="{FF2B5EF4-FFF2-40B4-BE49-F238E27FC236}">
                <a16:creationId xmlns:a16="http://schemas.microsoft.com/office/drawing/2014/main" id="{8F04BAF2-7422-21F8-DBBA-402A792FFC87}"/>
              </a:ext>
            </a:extLst>
          </p:cNvPr>
          <p:cNvPicPr>
            <a:picLocks noGrp="1" noChangeAspect="1"/>
          </p:cNvPicPr>
          <p:nvPr>
            <p:ph idx="1"/>
          </p:nvPr>
        </p:nvPicPr>
        <p:blipFill>
          <a:blip r:embed="rId2"/>
          <a:srcRect t="4255" b="4255"/>
          <a:stretch/>
        </p:blipFill>
        <p:spPr>
          <a:xfrm>
            <a:off x="2200835" y="1138518"/>
            <a:ext cx="7790329" cy="5343012"/>
          </a:xfrm>
        </p:spPr>
      </p:pic>
    </p:spTree>
    <p:extLst>
      <p:ext uri="{BB962C8B-B14F-4D97-AF65-F5344CB8AC3E}">
        <p14:creationId xmlns:p14="http://schemas.microsoft.com/office/powerpoint/2010/main" val="109590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D853-F255-D659-C875-2396B9EA9271}"/>
              </a:ext>
            </a:extLst>
          </p:cNvPr>
          <p:cNvSpPr>
            <a:spLocks noGrp="1"/>
          </p:cNvSpPr>
          <p:nvPr>
            <p:ph type="title"/>
          </p:nvPr>
        </p:nvSpPr>
        <p:spPr>
          <a:xfrm>
            <a:off x="3487271" y="152353"/>
            <a:ext cx="7300164" cy="833764"/>
          </a:xfrm>
        </p:spPr>
        <p:txBody>
          <a:bodyPr/>
          <a:lstStyle/>
          <a:p>
            <a:r>
              <a:rPr lang="en-IN" dirty="0">
                <a:solidFill>
                  <a:schemeClr val="accent2">
                    <a:lumMod val="50000"/>
                  </a:schemeClr>
                </a:solidFill>
              </a:rPr>
              <a:t>9.2 Sequence diagram</a:t>
            </a:r>
          </a:p>
        </p:txBody>
      </p:sp>
      <p:pic>
        <p:nvPicPr>
          <p:cNvPr id="5" name="Content Placeholder 4">
            <a:extLst>
              <a:ext uri="{FF2B5EF4-FFF2-40B4-BE49-F238E27FC236}">
                <a16:creationId xmlns:a16="http://schemas.microsoft.com/office/drawing/2014/main" id="{558A27E0-C6D1-2A68-2A1E-90095D62B472}"/>
              </a:ext>
            </a:extLst>
          </p:cNvPr>
          <p:cNvPicPr>
            <a:picLocks noGrp="1" noChangeAspect="1"/>
          </p:cNvPicPr>
          <p:nvPr>
            <p:ph idx="1"/>
          </p:nvPr>
        </p:nvPicPr>
        <p:blipFill>
          <a:blip r:embed="rId2"/>
          <a:stretch>
            <a:fillRect/>
          </a:stretch>
        </p:blipFill>
        <p:spPr>
          <a:xfrm>
            <a:off x="2662519" y="986117"/>
            <a:ext cx="7440706" cy="5871883"/>
          </a:xfrm>
        </p:spPr>
      </p:pic>
    </p:spTree>
    <p:extLst>
      <p:ext uri="{BB962C8B-B14F-4D97-AF65-F5344CB8AC3E}">
        <p14:creationId xmlns:p14="http://schemas.microsoft.com/office/powerpoint/2010/main" val="283088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C647-B40E-558A-A80D-61E3662EAE10}"/>
              </a:ext>
            </a:extLst>
          </p:cNvPr>
          <p:cNvSpPr>
            <a:spLocks noGrp="1"/>
          </p:cNvSpPr>
          <p:nvPr>
            <p:ph type="title"/>
          </p:nvPr>
        </p:nvSpPr>
        <p:spPr>
          <a:xfrm>
            <a:off x="3543154" y="457153"/>
            <a:ext cx="8454516" cy="726188"/>
          </a:xfrm>
        </p:spPr>
        <p:txBody>
          <a:bodyPr/>
          <a:lstStyle/>
          <a:p>
            <a:r>
              <a:rPr lang="en-IN" dirty="0">
                <a:solidFill>
                  <a:schemeClr val="accent2">
                    <a:lumMod val="50000"/>
                  </a:schemeClr>
                </a:solidFill>
              </a:rPr>
              <a:t>9.3 Activity Diagram</a:t>
            </a:r>
          </a:p>
        </p:txBody>
      </p:sp>
      <p:pic>
        <p:nvPicPr>
          <p:cNvPr id="5" name="Content Placeholder 4">
            <a:extLst>
              <a:ext uri="{FF2B5EF4-FFF2-40B4-BE49-F238E27FC236}">
                <a16:creationId xmlns:a16="http://schemas.microsoft.com/office/drawing/2014/main" id="{120C9399-C7DB-C6AE-6AA4-D674EE08F472}"/>
              </a:ext>
            </a:extLst>
          </p:cNvPr>
          <p:cNvPicPr>
            <a:picLocks noGrp="1" noChangeAspect="1"/>
          </p:cNvPicPr>
          <p:nvPr>
            <p:ph idx="1"/>
          </p:nvPr>
        </p:nvPicPr>
        <p:blipFill>
          <a:blip r:embed="rId2"/>
          <a:stretch>
            <a:fillRect/>
          </a:stretch>
        </p:blipFill>
        <p:spPr>
          <a:xfrm>
            <a:off x="2870801" y="1416424"/>
            <a:ext cx="6450398" cy="4769223"/>
          </a:xfrm>
        </p:spPr>
      </p:pic>
    </p:spTree>
    <p:extLst>
      <p:ext uri="{BB962C8B-B14F-4D97-AF65-F5344CB8AC3E}">
        <p14:creationId xmlns:p14="http://schemas.microsoft.com/office/powerpoint/2010/main" val="325047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3C0E-D4D4-787D-4AD7-0EE64F0F187C}"/>
              </a:ext>
            </a:extLst>
          </p:cNvPr>
          <p:cNvSpPr>
            <a:spLocks noGrp="1"/>
          </p:cNvSpPr>
          <p:nvPr>
            <p:ph type="title"/>
          </p:nvPr>
        </p:nvSpPr>
        <p:spPr>
          <a:xfrm>
            <a:off x="3209365" y="98564"/>
            <a:ext cx="7380846" cy="771011"/>
          </a:xfrm>
        </p:spPr>
        <p:txBody>
          <a:bodyPr/>
          <a:lstStyle/>
          <a:p>
            <a:r>
              <a:rPr lang="en-IN" dirty="0">
                <a:solidFill>
                  <a:schemeClr val="accent2">
                    <a:lumMod val="50000"/>
                  </a:schemeClr>
                </a:solidFill>
              </a:rPr>
              <a:t>9.4 Class Diagram</a:t>
            </a:r>
          </a:p>
        </p:txBody>
      </p:sp>
      <p:pic>
        <p:nvPicPr>
          <p:cNvPr id="5" name="Content Placeholder 4">
            <a:extLst>
              <a:ext uri="{FF2B5EF4-FFF2-40B4-BE49-F238E27FC236}">
                <a16:creationId xmlns:a16="http://schemas.microsoft.com/office/drawing/2014/main" id="{30294F47-29BD-440B-4A8F-6A17C44CB196}"/>
              </a:ext>
            </a:extLst>
          </p:cNvPr>
          <p:cNvPicPr>
            <a:picLocks noGrp="1" noChangeAspect="1"/>
          </p:cNvPicPr>
          <p:nvPr>
            <p:ph idx="1"/>
          </p:nvPr>
        </p:nvPicPr>
        <p:blipFill>
          <a:blip r:embed="rId2"/>
          <a:stretch>
            <a:fillRect/>
          </a:stretch>
        </p:blipFill>
        <p:spPr>
          <a:xfrm>
            <a:off x="2796987" y="869575"/>
            <a:ext cx="5898777" cy="5764307"/>
          </a:xfrm>
        </p:spPr>
      </p:pic>
    </p:spTree>
    <p:extLst>
      <p:ext uri="{BB962C8B-B14F-4D97-AF65-F5344CB8AC3E}">
        <p14:creationId xmlns:p14="http://schemas.microsoft.com/office/powerpoint/2010/main" val="318621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1282767-ACC3-7630-B5E2-BEAAA2E71CB9}"/>
              </a:ext>
            </a:extLst>
          </p:cNvPr>
          <p:cNvSpPr txBox="1">
            <a:spLocks/>
          </p:cNvSpPr>
          <p:nvPr/>
        </p:nvSpPr>
        <p:spPr>
          <a:xfrm>
            <a:off x="2205318" y="2454886"/>
            <a:ext cx="7045594" cy="2314337"/>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Batch No. – A17</a:t>
            </a:r>
          </a:p>
          <a:p>
            <a:pPr marL="0" indent="0" algn="ctr">
              <a:buNone/>
            </a:pPr>
            <a:endParaRPr lang="en-U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B. Anirudh (20r11a0508)</a:t>
            </a:r>
          </a:p>
          <a:p>
            <a:r>
              <a:rPr lang="en-U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M. Chandana(20r11a0535)</a:t>
            </a:r>
          </a:p>
          <a:p>
            <a:r>
              <a:rPr lang="en-U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K. </a:t>
            </a:r>
            <a:r>
              <a:rPr lang="en-US" dirty="0" err="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Lohit</a:t>
            </a:r>
            <a:r>
              <a:rPr lang="en-U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(20r11a0525)</a:t>
            </a:r>
          </a:p>
        </p:txBody>
      </p:sp>
      <p:sp>
        <p:nvSpPr>
          <p:cNvPr id="3" name="TextBox 2">
            <a:extLst>
              <a:ext uri="{FF2B5EF4-FFF2-40B4-BE49-F238E27FC236}">
                <a16:creationId xmlns:a16="http://schemas.microsoft.com/office/drawing/2014/main" id="{FEAE15F9-035B-12E8-2D9F-E2335D1618E7}"/>
              </a:ext>
            </a:extLst>
          </p:cNvPr>
          <p:cNvSpPr txBox="1"/>
          <p:nvPr/>
        </p:nvSpPr>
        <p:spPr>
          <a:xfrm>
            <a:off x="1255059" y="1591236"/>
            <a:ext cx="7045594" cy="584775"/>
          </a:xfrm>
          <a:prstGeom prst="rect">
            <a:avLst/>
          </a:prstGeom>
          <a:noFill/>
        </p:spPr>
        <p:txBody>
          <a:bodyPr wrap="square" rtlCol="0">
            <a:spAutoFit/>
          </a:bodyPr>
          <a:lstStyle/>
          <a:p>
            <a:r>
              <a:rPr lang="en-IN" sz="3200" dirty="0">
                <a:solidFill>
                  <a:schemeClr val="bg2">
                    <a:lumMod val="50000"/>
                  </a:schemeClr>
                </a:solidFill>
              </a:rPr>
              <a:t>Under the Guidance of : </a:t>
            </a:r>
            <a:r>
              <a:rPr lang="en-IN" sz="3200" dirty="0" err="1">
                <a:solidFill>
                  <a:schemeClr val="bg2">
                    <a:lumMod val="50000"/>
                  </a:schemeClr>
                </a:solidFill>
              </a:rPr>
              <a:t>Dr.</a:t>
            </a:r>
            <a:r>
              <a:rPr lang="en-IN" sz="3200" dirty="0">
                <a:solidFill>
                  <a:schemeClr val="bg2">
                    <a:lumMod val="50000"/>
                  </a:schemeClr>
                </a:solidFill>
              </a:rPr>
              <a:t> G. </a:t>
            </a:r>
            <a:r>
              <a:rPr lang="en-IN" sz="3200" dirty="0" err="1">
                <a:solidFill>
                  <a:schemeClr val="bg2">
                    <a:lumMod val="50000"/>
                  </a:schemeClr>
                </a:solidFill>
              </a:rPr>
              <a:t>Lokeshwari</a:t>
            </a:r>
            <a:r>
              <a:rPr lang="en-IN" sz="3200" dirty="0">
                <a:solidFill>
                  <a:schemeClr val="bg2">
                    <a:lumMod val="50000"/>
                  </a:schemeClr>
                </a:solidFill>
              </a:rPr>
              <a:t> </a:t>
            </a:r>
          </a:p>
        </p:txBody>
      </p:sp>
    </p:spTree>
    <p:extLst>
      <p:ext uri="{BB962C8B-B14F-4D97-AF65-F5344CB8AC3E}">
        <p14:creationId xmlns:p14="http://schemas.microsoft.com/office/powerpoint/2010/main" val="340905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98EA9-6F77-19FA-7152-1CB8140E7A19}"/>
              </a:ext>
            </a:extLst>
          </p:cNvPr>
          <p:cNvSpPr txBox="1"/>
          <p:nvPr/>
        </p:nvSpPr>
        <p:spPr>
          <a:xfrm>
            <a:off x="4404360" y="2598003"/>
            <a:ext cx="4333240"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277291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008094" y="322684"/>
            <a:ext cx="9905998" cy="806869"/>
          </a:xfrm>
        </p:spPr>
        <p:txBody>
          <a:bodyPr>
            <a:normAutofit/>
          </a:bodyPr>
          <a:lstStyle/>
          <a:p>
            <a:r>
              <a:rPr lang="en-US" sz="4000" dirty="0">
                <a:solidFill>
                  <a:schemeClr val="accent2">
                    <a:lumMod val="50000"/>
                  </a:schemeClr>
                </a:solidFill>
                <a:latin typeface="Rockwell" panose="02060603020205020403" pitchFamily="18" charset="0"/>
              </a:rPr>
              <a:t>contents</a:t>
            </a:r>
          </a:p>
        </p:txBody>
      </p:sp>
      <p:sp>
        <p:nvSpPr>
          <p:cNvPr id="5" name="Content Placeholder 4">
            <a:extLst>
              <a:ext uri="{FF2B5EF4-FFF2-40B4-BE49-F238E27FC236}">
                <a16:creationId xmlns:a16="http://schemas.microsoft.com/office/drawing/2014/main" id="{716278B2-2820-2FFD-BD0E-215DDD390D28}"/>
              </a:ext>
            </a:extLst>
          </p:cNvPr>
          <p:cNvSpPr>
            <a:spLocks noGrp="1"/>
          </p:cNvSpPr>
          <p:nvPr>
            <p:ph idx="1"/>
          </p:nvPr>
        </p:nvSpPr>
        <p:spPr>
          <a:xfrm>
            <a:off x="2008094" y="1129553"/>
            <a:ext cx="9451695" cy="4742330"/>
          </a:xfrm>
        </p:spPr>
        <p:txBody>
          <a:bodyPr>
            <a:normAutofit fontScale="92500" lnSpcReduction="10000"/>
          </a:bodyPr>
          <a:lstStyle/>
          <a:p>
            <a:r>
              <a:rPr lang="en-IN" sz="2600" dirty="0"/>
              <a:t>Abstract</a:t>
            </a:r>
          </a:p>
          <a:p>
            <a:r>
              <a:rPr lang="en-IN" sz="2600" dirty="0"/>
              <a:t>Existing System and its disadvantages</a:t>
            </a:r>
          </a:p>
          <a:p>
            <a:r>
              <a:rPr lang="en-IN" sz="2600" dirty="0"/>
              <a:t>Proposed system</a:t>
            </a:r>
          </a:p>
          <a:p>
            <a:r>
              <a:rPr lang="en-IN" sz="2600" dirty="0"/>
              <a:t>Benefits of the proposed system</a:t>
            </a:r>
          </a:p>
          <a:p>
            <a:r>
              <a:rPr lang="en-IN" sz="2600" dirty="0"/>
              <a:t>System Configuration</a:t>
            </a:r>
          </a:p>
          <a:p>
            <a:r>
              <a:rPr lang="en-IN" sz="2600" dirty="0"/>
              <a:t>Modules</a:t>
            </a:r>
          </a:p>
          <a:p>
            <a:r>
              <a:rPr lang="en-IN" sz="2600" dirty="0"/>
              <a:t>Literature Survey</a:t>
            </a:r>
          </a:p>
          <a:p>
            <a:r>
              <a:rPr lang="en-IN" sz="2600" dirty="0"/>
              <a:t>System Architecture</a:t>
            </a:r>
          </a:p>
          <a:p>
            <a:r>
              <a:rPr lang="en-IN" sz="2600" dirty="0"/>
              <a:t>UML Diagrams</a:t>
            </a:r>
          </a:p>
          <a:p>
            <a:endParaRPr lang="en-IN" dirty="0"/>
          </a:p>
        </p:txBody>
      </p:sp>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84480"/>
            <a:ext cx="9905998" cy="1117600"/>
          </a:xfrm>
        </p:spPr>
        <p:txBody>
          <a:bodyPr>
            <a:normAutofit/>
          </a:bodyPr>
          <a:lstStyle/>
          <a:p>
            <a:r>
              <a:rPr lang="en-US" dirty="0">
                <a:solidFill>
                  <a:schemeClr val="accent2">
                    <a:lumMod val="50000"/>
                  </a:schemeClr>
                </a:solidFill>
                <a:latin typeface="Rockwell" panose="02060603020205020403" pitchFamily="18" charset="0"/>
              </a:rPr>
              <a:t>  </a:t>
            </a:r>
            <a:r>
              <a:rPr lang="en-US" sz="3200" dirty="0">
                <a:solidFill>
                  <a:schemeClr val="accent2">
                    <a:lumMod val="50000"/>
                  </a:schemeClr>
                </a:solidFill>
                <a:latin typeface="Rockwell" panose="02060603020205020403" pitchFamily="18" charset="0"/>
              </a:rPr>
              <a:t>1. </a:t>
            </a:r>
            <a:r>
              <a:rPr lang="en-US" sz="3200" dirty="0">
                <a:solidFill>
                  <a:schemeClr val="accent2">
                    <a:lumMod val="50000"/>
                  </a:schemeClr>
                </a:solidFill>
              </a:rPr>
              <a:t>abstract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422399" y="1229360"/>
            <a:ext cx="9235441" cy="4947920"/>
          </a:xfrm>
        </p:spPr>
        <p:txBody>
          <a:bodyPr>
            <a:normAutofit fontScale="85000" lnSpcReduction="20000"/>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Cloud is used in various fields like industry, military, college, etc. for various services and storage of huge amount of data. Data stored in this cloud can be accessed or retrieved on the user’s request without direct access to the server computer. But sometimes a single technique or algorithm alone cannot provide high-level security. So, we have introduced a new security mechanism that uses a combination of multiple cryptographic algorithms of symmetric key and steganography.</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All the algorithms use 128-bit keys. LSB steganography technique is used to securely store the key information. Key information will contain the information regarding the encrypted part of the file, the algorithm, and the key for the algorithm. File during encryption is split into three parts. These individual parts of the file will be encrypted using different encryption algorithms simultaneously with the help of a multithreading technique. The key information is inserted into an image using the LSB technique. Our methodology guarantees better security and protection of customer data by storing encrypted data on a single cloud server, using AES, DES, and RC6 algorithms.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8D2B-A8C4-632B-6C58-B4FB499C3614}"/>
              </a:ext>
            </a:extLst>
          </p:cNvPr>
          <p:cNvSpPr>
            <a:spLocks noGrp="1"/>
          </p:cNvSpPr>
          <p:nvPr>
            <p:ph type="title"/>
          </p:nvPr>
        </p:nvSpPr>
        <p:spPr>
          <a:xfrm>
            <a:off x="1141413" y="304800"/>
            <a:ext cx="9905998" cy="1135645"/>
          </a:xfrm>
        </p:spPr>
        <p:txBody>
          <a:bodyPr>
            <a:normAutofit/>
          </a:bodyPr>
          <a:lstStyle/>
          <a:p>
            <a:r>
              <a:rPr lang="en-IN" sz="3200" dirty="0">
                <a:solidFill>
                  <a:schemeClr val="accent2">
                    <a:lumMod val="50000"/>
                  </a:schemeClr>
                </a:solidFill>
                <a:latin typeface="+mn-lt"/>
              </a:rPr>
              <a:t>2. Existing system</a:t>
            </a:r>
          </a:p>
        </p:txBody>
      </p:sp>
      <p:sp>
        <p:nvSpPr>
          <p:cNvPr id="5" name="TextBox 4">
            <a:extLst>
              <a:ext uri="{FF2B5EF4-FFF2-40B4-BE49-F238E27FC236}">
                <a16:creationId xmlns:a16="http://schemas.microsoft.com/office/drawing/2014/main" id="{08328536-6D03-DCA3-2073-8CA6496EFBF9}"/>
              </a:ext>
            </a:extLst>
          </p:cNvPr>
          <p:cNvSpPr txBox="1"/>
          <p:nvPr/>
        </p:nvSpPr>
        <p:spPr>
          <a:xfrm>
            <a:off x="1141413" y="1420125"/>
            <a:ext cx="1004943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t>  User selects the file from the local storage.</a:t>
            </a:r>
          </a:p>
          <a:p>
            <a:pPr marL="457200" indent="-457200">
              <a:buFont typeface="Arial" panose="020B0604020202020204" pitchFamily="34" charset="0"/>
              <a:buChar char="•"/>
            </a:pPr>
            <a:r>
              <a:rPr lang="en-US" sz="3200" dirty="0"/>
              <a:t>The file will be uploaded to the cloud after getting encrypted.</a:t>
            </a:r>
          </a:p>
          <a:p>
            <a:pPr marL="457200" indent="-457200">
              <a:buFont typeface="Arial" panose="020B0604020202020204" pitchFamily="34" charset="0"/>
              <a:buChar char="•"/>
            </a:pPr>
            <a:r>
              <a:rPr lang="en-US" sz="3200" dirty="0"/>
              <a:t>It uses only AES algorithms.</a:t>
            </a:r>
          </a:p>
          <a:p>
            <a:pPr marL="457200" indent="-457200">
              <a:buFont typeface="Arial" panose="020B0604020202020204" pitchFamily="34" charset="0"/>
              <a:buChar char="•"/>
            </a:pPr>
            <a:r>
              <a:rPr lang="en-US" sz="3200" dirty="0"/>
              <a:t>It needs some more time for encryption and decryption process.2</a:t>
            </a:r>
            <a:endParaRPr lang="en-IN" sz="3200" dirty="0"/>
          </a:p>
        </p:txBody>
      </p:sp>
    </p:spTree>
    <p:extLst>
      <p:ext uri="{BB962C8B-B14F-4D97-AF65-F5344CB8AC3E}">
        <p14:creationId xmlns:p14="http://schemas.microsoft.com/office/powerpoint/2010/main" val="43509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47801" y="341182"/>
            <a:ext cx="9601198" cy="633962"/>
          </a:xfrm>
        </p:spPr>
        <p:txBody>
          <a:bodyPr>
            <a:normAutofit/>
          </a:bodyPr>
          <a:lstStyle/>
          <a:p>
            <a:r>
              <a:rPr lang="en-US" dirty="0">
                <a:solidFill>
                  <a:schemeClr val="accent2">
                    <a:lumMod val="50000"/>
                  </a:schemeClr>
                </a:solidFill>
              </a:rPr>
              <a:t>3. Proposed system</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8597399"/>
              </p:ext>
            </p:extLst>
          </p:nvPr>
        </p:nvGraphicFramePr>
        <p:xfrm>
          <a:off x="5650660" y="1604361"/>
          <a:ext cx="5893259" cy="3649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5BFBA09-7F60-727B-E91F-35FEEAC2C040}"/>
              </a:ext>
            </a:extLst>
          </p:cNvPr>
          <p:cNvSpPr txBox="1"/>
          <p:nvPr/>
        </p:nvSpPr>
        <p:spPr>
          <a:xfrm>
            <a:off x="6042212" y="5271247"/>
            <a:ext cx="53788"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BB77BF11-E6A6-59C2-5566-66F93117E74D}"/>
              </a:ext>
            </a:extLst>
          </p:cNvPr>
          <p:cNvSpPr txBox="1"/>
          <p:nvPr/>
        </p:nvSpPr>
        <p:spPr>
          <a:xfrm>
            <a:off x="1447801" y="1300929"/>
            <a:ext cx="3675529"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major concern regarding storage of data online that is on the cloud is the Security. This Security concern can be solved using various ways, the most used techniques are cryptography and steganography</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proposed system 3DES (Triple Data Encryption Standard), RC6 (Rivest Cipher 6) and AES (Advanced Encryption Standard) algorithms are used to provide security to data.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9341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869623"/>
          </a:xfrm>
        </p:spPr>
        <p:txBody>
          <a:bodyPr>
            <a:normAutofit/>
          </a:bodyPr>
          <a:lstStyle/>
          <a:p>
            <a:r>
              <a:rPr lang="en-US" sz="3200" dirty="0">
                <a:solidFill>
                  <a:schemeClr val="accent2">
                    <a:lumMod val="50000"/>
                  </a:schemeClr>
                </a:solidFill>
              </a:rPr>
              <a:t>4. Benefits of the proposed system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430305" y="1344378"/>
            <a:ext cx="6741459" cy="3290375"/>
          </a:xfrm>
        </p:spPr>
        <p:txBody>
          <a:bodyPr>
            <a:noAutofit/>
          </a:bodyPr>
          <a:lstStyle/>
          <a:p>
            <a:pPr lvl="1"/>
            <a:r>
              <a:rPr lang="en-US" sz="16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The proposed software product is liable to meet the required security needs of the data center of the cloud. Blowfish used for the encryption of file slices takes minimum time and has maximum throughput for encryption and decryption from other symmetric algorithms. </a:t>
            </a:r>
          </a:p>
          <a:p>
            <a:pPr lvl="1"/>
            <a:r>
              <a:rPr lang="en-US" sz="16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The idea of splitting and merging adds on to meet the principle of data security. The hybrid approach when deployed in a cloud environment makes the remote server more secure and thus, helps the cloud providers to fetch more trust of their users. </a:t>
            </a:r>
          </a:p>
          <a:p>
            <a:pPr lvl="1"/>
            <a:r>
              <a:rPr lang="en-US" sz="16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For data security and privacy protection issues, the fundamental challenge of separation of sensitive data and access control is fulfilled. Cryptography technique translates original data into unreadable form. Cryptography technique is divided into symmetric key cryptography and public key cryptography. </a:t>
            </a:r>
          </a:p>
          <a:p>
            <a:pPr lvl="1"/>
            <a:r>
              <a:rPr lang="en-US" sz="16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This technique uses keys for translate data into unreadable form. So only authorized persons can access data from cloud server. Cipher text data is visible to all people.</a:t>
            </a:r>
          </a:p>
        </p:txBody>
      </p:sp>
      <p:pic>
        <p:nvPicPr>
          <p:cNvPr id="6" name="Content Placeholder 5" descr="A close-up of a lock&#10;&#10;Description automatically generated with low confidence">
            <a:extLst>
              <a:ext uri="{FF2B5EF4-FFF2-40B4-BE49-F238E27FC236}">
                <a16:creationId xmlns:a16="http://schemas.microsoft.com/office/drawing/2014/main" id="{32705E84-48B6-024D-6878-F1E13B338FB8}"/>
              </a:ext>
            </a:extLst>
          </p:cNvPr>
          <p:cNvPicPr>
            <a:picLocks noGrp="1" noChangeAspect="1"/>
          </p:cNvPicPr>
          <p:nvPr>
            <p:ph sz="half" idx="2"/>
          </p:nvPr>
        </p:nvPicPr>
        <p:blipFill>
          <a:blip r:embed="rId2"/>
          <a:stretch>
            <a:fillRect/>
          </a:stretch>
        </p:blipFill>
        <p:spPr>
          <a:xfrm>
            <a:off x="7270377" y="1658143"/>
            <a:ext cx="4126658" cy="3541712"/>
          </a:xfrm>
        </p:spPr>
      </p:pic>
    </p:spTree>
    <p:extLst>
      <p:ext uri="{BB962C8B-B14F-4D97-AF65-F5344CB8AC3E}">
        <p14:creationId xmlns:p14="http://schemas.microsoft.com/office/powerpoint/2010/main" val="139841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CAD2-8CE4-2245-3530-E1CC11CAC124}"/>
              </a:ext>
            </a:extLst>
          </p:cNvPr>
          <p:cNvSpPr>
            <a:spLocks noGrp="1"/>
          </p:cNvSpPr>
          <p:nvPr>
            <p:ph type="title"/>
          </p:nvPr>
        </p:nvSpPr>
        <p:spPr>
          <a:xfrm>
            <a:off x="1141413" y="618518"/>
            <a:ext cx="9905998" cy="1326823"/>
          </a:xfrm>
        </p:spPr>
        <p:txBody>
          <a:bodyPr/>
          <a:lstStyle/>
          <a:p>
            <a:r>
              <a:rPr lang="en-IN" dirty="0">
                <a:solidFill>
                  <a:schemeClr val="accent2">
                    <a:lumMod val="50000"/>
                  </a:schemeClr>
                </a:solidFill>
              </a:rPr>
              <a:t> 5. System configuration</a:t>
            </a:r>
          </a:p>
        </p:txBody>
      </p:sp>
      <p:sp>
        <p:nvSpPr>
          <p:cNvPr id="3" name="Content Placeholder 2">
            <a:extLst>
              <a:ext uri="{FF2B5EF4-FFF2-40B4-BE49-F238E27FC236}">
                <a16:creationId xmlns:a16="http://schemas.microsoft.com/office/drawing/2014/main" id="{15933AAE-C4EC-11E1-A681-BD8F78DAE3E0}"/>
              </a:ext>
            </a:extLst>
          </p:cNvPr>
          <p:cNvSpPr>
            <a:spLocks noGrp="1"/>
          </p:cNvSpPr>
          <p:nvPr>
            <p:ph sz="half" idx="1"/>
          </p:nvPr>
        </p:nvSpPr>
        <p:spPr/>
        <p:txBody>
          <a:bodyPr>
            <a:normAutofit fontScale="92500" lnSpcReduction="20000"/>
          </a:bodyPr>
          <a:lstStyle/>
          <a:p>
            <a:r>
              <a:rPr lang="en-IN" sz="3600" dirty="0">
                <a:solidFill>
                  <a:schemeClr val="accent4">
                    <a:lumMod val="60000"/>
                    <a:lumOff val="40000"/>
                  </a:schemeClr>
                </a:solidFill>
              </a:rPr>
              <a:t>Hardware Requirements</a:t>
            </a:r>
          </a:p>
          <a:p>
            <a:pPr marL="857250" indent="-857250">
              <a:buFont typeface="+mj-lt"/>
              <a:buAutoNum type="romanUcPeriod"/>
            </a:pPr>
            <a:r>
              <a:rPr lang="en-IN" sz="2000" dirty="0">
                <a:solidFill>
                  <a:schemeClr val="accent4">
                    <a:lumMod val="60000"/>
                    <a:lumOff val="40000"/>
                  </a:schemeClr>
                </a:solidFill>
              </a:rPr>
              <a:t>System : intel core i3</a:t>
            </a:r>
          </a:p>
          <a:p>
            <a:pPr marL="857250" indent="-857250">
              <a:buFont typeface="+mj-lt"/>
              <a:buAutoNum type="romanUcPeriod"/>
            </a:pPr>
            <a:r>
              <a:rPr lang="en-IN" sz="2000" dirty="0">
                <a:solidFill>
                  <a:schemeClr val="accent4">
                    <a:lumMod val="60000"/>
                    <a:lumOff val="40000"/>
                  </a:schemeClr>
                </a:solidFill>
              </a:rPr>
              <a:t>Hard disk: 40 Gb</a:t>
            </a:r>
          </a:p>
          <a:p>
            <a:pPr marL="857250" indent="-857250">
              <a:buFont typeface="+mj-lt"/>
              <a:buAutoNum type="romanUcPeriod"/>
            </a:pPr>
            <a:r>
              <a:rPr lang="en-IN" sz="2000" dirty="0">
                <a:solidFill>
                  <a:schemeClr val="accent4">
                    <a:lumMod val="60000"/>
                    <a:lumOff val="40000"/>
                  </a:schemeClr>
                </a:solidFill>
              </a:rPr>
              <a:t>RAM: 4 GB</a:t>
            </a:r>
          </a:p>
          <a:p>
            <a:pPr marL="857250" indent="-857250">
              <a:buFont typeface="+mj-lt"/>
              <a:buAutoNum type="romanUcPeriod"/>
            </a:pPr>
            <a:r>
              <a:rPr lang="en-IN" sz="2000" dirty="0">
                <a:solidFill>
                  <a:schemeClr val="accent4">
                    <a:lumMod val="60000"/>
                    <a:lumOff val="40000"/>
                  </a:schemeClr>
                </a:solidFill>
              </a:rPr>
              <a:t>Processor: i3 7</a:t>
            </a:r>
            <a:r>
              <a:rPr lang="en-IN" sz="2000" baseline="30000" dirty="0">
                <a:solidFill>
                  <a:schemeClr val="accent4">
                    <a:lumMod val="60000"/>
                    <a:lumOff val="40000"/>
                  </a:schemeClr>
                </a:solidFill>
              </a:rPr>
              <a:t>th</a:t>
            </a:r>
            <a:r>
              <a:rPr lang="en-IN" sz="2000" dirty="0">
                <a:solidFill>
                  <a:schemeClr val="accent4">
                    <a:lumMod val="60000"/>
                    <a:lumOff val="40000"/>
                  </a:schemeClr>
                </a:solidFill>
              </a:rPr>
              <a:t> generation</a:t>
            </a:r>
          </a:p>
          <a:p>
            <a:pPr marL="0" indent="0">
              <a:buNone/>
            </a:pPr>
            <a:endParaRPr lang="en-IN" dirty="0"/>
          </a:p>
        </p:txBody>
      </p:sp>
      <p:sp>
        <p:nvSpPr>
          <p:cNvPr id="4" name="Content Placeholder 3">
            <a:extLst>
              <a:ext uri="{FF2B5EF4-FFF2-40B4-BE49-F238E27FC236}">
                <a16:creationId xmlns:a16="http://schemas.microsoft.com/office/drawing/2014/main" id="{01F79CDD-C1EB-8E53-5B7A-87099F57E400}"/>
              </a:ext>
            </a:extLst>
          </p:cNvPr>
          <p:cNvSpPr>
            <a:spLocks noGrp="1"/>
          </p:cNvSpPr>
          <p:nvPr>
            <p:ph sz="half" idx="2"/>
          </p:nvPr>
        </p:nvSpPr>
        <p:spPr/>
        <p:txBody>
          <a:bodyPr>
            <a:normAutofit fontScale="92500" lnSpcReduction="20000"/>
          </a:bodyPr>
          <a:lstStyle/>
          <a:p>
            <a:r>
              <a:rPr lang="en-IN" sz="3600" dirty="0">
                <a:solidFill>
                  <a:schemeClr val="accent4">
                    <a:lumMod val="60000"/>
                    <a:lumOff val="40000"/>
                  </a:schemeClr>
                </a:solidFill>
              </a:rPr>
              <a:t>Software Requirements</a:t>
            </a:r>
          </a:p>
          <a:p>
            <a:pPr marL="857250" indent="-857250">
              <a:buFont typeface="+mj-lt"/>
              <a:buAutoNum type="romanUcPeriod"/>
            </a:pPr>
            <a:r>
              <a:rPr lang="en-IN" sz="2000" dirty="0">
                <a:solidFill>
                  <a:schemeClr val="accent4">
                    <a:lumMod val="60000"/>
                    <a:lumOff val="40000"/>
                  </a:schemeClr>
                </a:solidFill>
              </a:rPr>
              <a:t>Coding Language : J2EE (</a:t>
            </a:r>
            <a:r>
              <a:rPr lang="en-IN" sz="2000" dirty="0" err="1">
                <a:solidFill>
                  <a:schemeClr val="accent4">
                    <a:lumMod val="60000"/>
                    <a:lumOff val="40000"/>
                  </a:schemeClr>
                </a:solidFill>
              </a:rPr>
              <a:t>JSP,Servlet,Java</a:t>
            </a:r>
            <a:r>
              <a:rPr lang="en-IN" sz="2000" dirty="0">
                <a:solidFill>
                  <a:schemeClr val="accent4">
                    <a:lumMod val="60000"/>
                    <a:lumOff val="40000"/>
                  </a:schemeClr>
                </a:solidFill>
              </a:rPr>
              <a:t> </a:t>
            </a:r>
            <a:r>
              <a:rPr lang="en-IN" sz="2000" dirty="0" err="1">
                <a:solidFill>
                  <a:schemeClr val="accent4">
                    <a:lumMod val="60000"/>
                    <a:lumOff val="40000"/>
                  </a:schemeClr>
                </a:solidFill>
              </a:rPr>
              <a:t>Bean,python</a:t>
            </a:r>
            <a:r>
              <a:rPr lang="en-IN" sz="2000" dirty="0">
                <a:solidFill>
                  <a:schemeClr val="accent4">
                    <a:lumMod val="60000"/>
                    <a:lumOff val="40000"/>
                  </a:schemeClr>
                </a:solidFill>
              </a:rPr>
              <a:t>)</a:t>
            </a:r>
          </a:p>
          <a:p>
            <a:pPr marL="857250" indent="-857250">
              <a:buFont typeface="+mj-lt"/>
              <a:buAutoNum type="romanUcPeriod"/>
            </a:pPr>
            <a:r>
              <a:rPr lang="en-IN" sz="2000" dirty="0">
                <a:solidFill>
                  <a:schemeClr val="accent4">
                    <a:lumMod val="60000"/>
                    <a:lumOff val="40000"/>
                  </a:schemeClr>
                </a:solidFill>
              </a:rPr>
              <a:t>Front end: HTML, CSS and java script</a:t>
            </a:r>
          </a:p>
          <a:p>
            <a:pPr marL="857250" indent="-857250">
              <a:buFont typeface="+mj-lt"/>
              <a:buAutoNum type="romanUcPeriod"/>
            </a:pPr>
            <a:r>
              <a:rPr lang="en-IN" sz="2000" dirty="0">
                <a:solidFill>
                  <a:schemeClr val="accent4">
                    <a:lumMod val="60000"/>
                    <a:lumOff val="40000"/>
                  </a:schemeClr>
                </a:solidFill>
              </a:rPr>
              <a:t>Back end: SQLite Server</a:t>
            </a:r>
          </a:p>
          <a:p>
            <a:pPr marL="857250" indent="-857250">
              <a:buFont typeface="+mj-lt"/>
              <a:buAutoNum type="romanUcPeriod"/>
            </a:pPr>
            <a:r>
              <a:rPr lang="en-IN" sz="2000" dirty="0">
                <a:solidFill>
                  <a:schemeClr val="accent4">
                    <a:lumMod val="60000"/>
                    <a:lumOff val="40000"/>
                  </a:schemeClr>
                </a:solidFill>
              </a:rPr>
              <a:t>Operating system : Windows Family.</a:t>
            </a:r>
          </a:p>
          <a:p>
            <a:pPr marL="857250" indent="-857250">
              <a:buFont typeface="+mj-lt"/>
              <a:buAutoNum type="romanUcPeriod"/>
            </a:pPr>
            <a:r>
              <a:rPr lang="en-IN" sz="2000" dirty="0">
                <a:solidFill>
                  <a:schemeClr val="accent4">
                    <a:lumMod val="60000"/>
                    <a:lumOff val="40000"/>
                  </a:schemeClr>
                </a:solidFill>
              </a:rPr>
              <a:t>Data Base : MS Access.</a:t>
            </a:r>
          </a:p>
          <a:p>
            <a:pPr marL="857250" indent="-857250">
              <a:buFont typeface="+mj-lt"/>
              <a:buAutoNum type="romanUcPeriod"/>
            </a:pPr>
            <a:r>
              <a:rPr lang="en-IN" sz="2000" dirty="0">
                <a:solidFill>
                  <a:schemeClr val="accent4">
                    <a:lumMod val="60000"/>
                    <a:lumOff val="40000"/>
                  </a:schemeClr>
                </a:solidFill>
              </a:rPr>
              <a:t> Web Server : Tomcat 6.0</a:t>
            </a:r>
          </a:p>
          <a:p>
            <a:pPr marL="0" indent="0">
              <a:buNone/>
            </a:pPr>
            <a:endParaRPr lang="en-IN" sz="3600" dirty="0"/>
          </a:p>
        </p:txBody>
      </p:sp>
    </p:spTree>
    <p:extLst>
      <p:ext uri="{BB962C8B-B14F-4D97-AF65-F5344CB8AC3E}">
        <p14:creationId xmlns:p14="http://schemas.microsoft.com/office/powerpoint/2010/main" val="71734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D5AD-8C48-B050-484D-D3ECD68A8904}"/>
              </a:ext>
            </a:extLst>
          </p:cNvPr>
          <p:cNvSpPr>
            <a:spLocks noGrp="1"/>
          </p:cNvSpPr>
          <p:nvPr>
            <p:ph type="title"/>
          </p:nvPr>
        </p:nvSpPr>
        <p:spPr>
          <a:xfrm>
            <a:off x="1141413" y="618518"/>
            <a:ext cx="9905998" cy="814042"/>
          </a:xfrm>
        </p:spPr>
        <p:txBody>
          <a:bodyPr/>
          <a:lstStyle/>
          <a:p>
            <a:r>
              <a:rPr lang="en-IN" dirty="0">
                <a:solidFill>
                  <a:schemeClr val="accent2">
                    <a:lumMod val="50000"/>
                  </a:schemeClr>
                </a:solidFill>
              </a:rPr>
              <a:t>6.Modules</a:t>
            </a:r>
          </a:p>
        </p:txBody>
      </p:sp>
      <p:sp>
        <p:nvSpPr>
          <p:cNvPr id="3" name="Content Placeholder 2">
            <a:extLst>
              <a:ext uri="{FF2B5EF4-FFF2-40B4-BE49-F238E27FC236}">
                <a16:creationId xmlns:a16="http://schemas.microsoft.com/office/drawing/2014/main" id="{C54232F2-BDEE-390D-A987-B5C609347ADD}"/>
              </a:ext>
            </a:extLst>
          </p:cNvPr>
          <p:cNvSpPr>
            <a:spLocks noGrp="1"/>
          </p:cNvSpPr>
          <p:nvPr>
            <p:ph idx="1"/>
          </p:nvPr>
        </p:nvSpPr>
        <p:spPr>
          <a:xfrm>
            <a:off x="1354773" y="1432561"/>
            <a:ext cx="8988107" cy="3688080"/>
          </a:xfrm>
        </p:spPr>
        <p:txBody>
          <a:bodyPr>
            <a:noAutofit/>
          </a:bodyPr>
          <a:lstStyle/>
          <a:p>
            <a:pPr marL="0" indent="0">
              <a:buNone/>
            </a:pPr>
            <a:r>
              <a:rPr lang="en-US" sz="1800" dirty="0">
                <a:solidFill>
                  <a:schemeClr val="accent2">
                    <a:lumMod val="50000"/>
                  </a:schemeClr>
                </a:solidFill>
              </a:rPr>
              <a:t>6.1 Data Owner</a:t>
            </a:r>
          </a:p>
          <a:p>
            <a:pPr marL="0" indent="0">
              <a:buNone/>
            </a:pPr>
            <a:r>
              <a:rPr lang="en-US" sz="1800" dirty="0"/>
              <a:t>In this module, the data provider uploads their encrypted data to the Cloud</a:t>
            </a:r>
          </a:p>
          <a:p>
            <a:pPr marL="0" indent="0">
              <a:buNone/>
            </a:pPr>
            <a:r>
              <a:rPr lang="en-US" sz="1800" dirty="0"/>
              <a:t>server. For security purpose, the data owner encrypts the data file and</a:t>
            </a:r>
          </a:p>
          <a:p>
            <a:pPr marL="0" indent="0">
              <a:buNone/>
            </a:pPr>
            <a:r>
              <a:rPr lang="en-US" sz="1800" dirty="0"/>
              <a:t>then store it on the server. The Data owner can be capable of manipulating</a:t>
            </a:r>
          </a:p>
          <a:p>
            <a:pPr marL="0" indent="0">
              <a:buNone/>
            </a:pPr>
            <a:r>
              <a:rPr lang="en-US" sz="1800" dirty="0"/>
              <a:t>the encrypted data file and performing the following operations    </a:t>
            </a:r>
          </a:p>
          <a:p>
            <a:r>
              <a:rPr lang="en-US" sz="1800" dirty="0"/>
              <a:t>Browse </a:t>
            </a:r>
          </a:p>
          <a:p>
            <a:r>
              <a:rPr lang="en-US" sz="1800" dirty="0"/>
              <a:t>Encryption</a:t>
            </a:r>
          </a:p>
          <a:p>
            <a:r>
              <a:rPr lang="en-US" sz="1800" dirty="0"/>
              <a:t>upload files</a:t>
            </a:r>
          </a:p>
          <a:p>
            <a:r>
              <a:rPr lang="en-US" sz="1800" dirty="0"/>
              <a:t>grant Permission to the cloud consumer / End user.</a:t>
            </a:r>
            <a:endParaRPr lang="en-IN" sz="1800" dirty="0"/>
          </a:p>
        </p:txBody>
      </p:sp>
    </p:spTree>
    <p:extLst>
      <p:ext uri="{BB962C8B-B14F-4D97-AF65-F5344CB8AC3E}">
        <p14:creationId xmlns:p14="http://schemas.microsoft.com/office/powerpoint/2010/main" val="994185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322</TotalTime>
  <Words>1323</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HelveticaNeue Regular</vt:lpstr>
      <vt:lpstr>Rockwell</vt:lpstr>
      <vt:lpstr>Tahoma</vt:lpstr>
      <vt:lpstr>Tw Cen MT</vt:lpstr>
      <vt:lpstr>Wingdings</vt:lpstr>
      <vt:lpstr>Circuit</vt:lpstr>
      <vt:lpstr>Secure file storage on cloud using hybrid cryptography</vt:lpstr>
      <vt:lpstr>PowerPoint Presentation</vt:lpstr>
      <vt:lpstr>contents</vt:lpstr>
      <vt:lpstr>  1. abstract</vt:lpstr>
      <vt:lpstr>2. Existing system</vt:lpstr>
      <vt:lpstr>3. Proposed system</vt:lpstr>
      <vt:lpstr>4. Benefits of the proposed system</vt:lpstr>
      <vt:lpstr> 5. System configuration</vt:lpstr>
      <vt:lpstr>6.Modules</vt:lpstr>
      <vt:lpstr>PowerPoint Presentation</vt:lpstr>
      <vt:lpstr>PowerPoint Presentation</vt:lpstr>
      <vt:lpstr>7. Literature Survey</vt:lpstr>
      <vt:lpstr>PowerPoint Presentation</vt:lpstr>
      <vt:lpstr>PowerPoint Presentation</vt:lpstr>
      <vt:lpstr>9. UmL Diagrams</vt:lpstr>
      <vt:lpstr>             9.1 Use case </vt:lpstr>
      <vt:lpstr>9.2 Sequence diagram</vt:lpstr>
      <vt:lpstr>9.3 Activity Diagram</vt:lpstr>
      <vt:lpstr>9.4 Class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file storage on cloud using hybrid cryptography</dc:title>
  <dc:creator>chandana reddy</dc:creator>
  <cp:lastModifiedBy>chandana reddy</cp:lastModifiedBy>
  <cp:revision>12</cp:revision>
  <dcterms:created xsi:type="dcterms:W3CDTF">2023-05-13T04:20:31Z</dcterms:created>
  <dcterms:modified xsi:type="dcterms:W3CDTF">2023-09-01T07:11:36Z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