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0" r:id="rId4"/>
    <p:sldId id="261" r:id="rId5"/>
    <p:sldId id="262" r:id="rId6"/>
    <p:sldId id="263" r:id="rId7"/>
    <p:sldId id="264" r:id="rId8"/>
    <p:sldId id="265" r:id="rId9"/>
    <p:sldId id="266" r:id="rId10"/>
    <p:sldId id="267" r:id="rId11"/>
    <p:sldId id="271" r:id="rId12"/>
    <p:sldId id="268" r:id="rId13"/>
    <p:sldId id="269" r:id="rId14"/>
    <p:sldId id="270" r:id="rId15"/>
    <p:sldId id="272"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591BA3-A2D3-4C4A-B1C1-D9787764E8C8}">
  <a:tblStyle styleId="{B9591BA3-A2D3-4C4A-B1C1-D9787764E8C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p:scale>
          <a:sx n="100" d="100"/>
          <a:sy n="100" d="100"/>
        </p:scale>
        <p:origin x="72"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224821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29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626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chemeClr val="dk1"/>
              </a:buClr>
              <a:buSzPts val="3200"/>
              <a:buFont typeface="Arial"/>
              <a:buNone/>
              <a:defRPr/>
            </a:lvl1pPr>
            <a:lvl2pPr lvl="1" algn="ctr" rtl="0">
              <a:spcBef>
                <a:spcPts val="560"/>
              </a:spcBef>
              <a:spcAft>
                <a:spcPts val="0"/>
              </a:spcAft>
              <a:buClr>
                <a:schemeClr val="dk1"/>
              </a:buClr>
              <a:buSzPts val="2800"/>
              <a:buFont typeface="Arial"/>
              <a:buNone/>
              <a:defRPr/>
            </a:lvl2pPr>
            <a:lvl3pPr lvl="2" algn="ctr" rtl="0">
              <a:spcBef>
                <a:spcPts val="480"/>
              </a:spcBef>
              <a:spcAft>
                <a:spcPts val="0"/>
              </a:spcAft>
              <a:buClr>
                <a:schemeClr val="dk1"/>
              </a:buClr>
              <a:buSzPts val="2400"/>
              <a:buFont typeface="Arial"/>
              <a:buNone/>
              <a:defRPr/>
            </a:lvl3pPr>
            <a:lvl4pPr lvl="3" algn="ctr" rtl="0">
              <a:spcBef>
                <a:spcPts val="400"/>
              </a:spcBef>
              <a:spcAft>
                <a:spcPts val="0"/>
              </a:spcAft>
              <a:buClr>
                <a:schemeClr val="dk1"/>
              </a:buClr>
              <a:buSzPts val="2000"/>
              <a:buFont typeface="Arial"/>
              <a:buNone/>
              <a:defRPr/>
            </a:lvl4pPr>
            <a:lvl5pPr lvl="4" algn="ctr" rtl="0">
              <a:spcBef>
                <a:spcPts val="400"/>
              </a:spcBef>
              <a:spcAft>
                <a:spcPts val="0"/>
              </a:spcAft>
              <a:buClr>
                <a:schemeClr val="dk1"/>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4" name="Google Shape;14;p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70" name="Google Shape;70;p11"/>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71" name="Google Shape;71;p1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chemeClr val="dk1"/>
              </a:buClr>
              <a:buSzPts val="2000"/>
              <a:buFont typeface="Arial"/>
              <a:buNone/>
              <a:defRPr sz="2000"/>
            </a:lvl1pPr>
            <a:lvl2pPr marL="914400" lvl="1" indent="-228600" algn="l" rtl="0">
              <a:spcBef>
                <a:spcPts val="360"/>
              </a:spcBef>
              <a:spcAft>
                <a:spcPts val="0"/>
              </a:spcAft>
              <a:buClr>
                <a:schemeClr val="dk1"/>
              </a:buClr>
              <a:buSzPts val="1800"/>
              <a:buFont typeface="Arial"/>
              <a:buNone/>
              <a:defRPr sz="1800"/>
            </a:lvl2pPr>
            <a:lvl3pPr marL="1371600" lvl="2" indent="-228600" algn="l" rtl="0">
              <a:spcBef>
                <a:spcPts val="320"/>
              </a:spcBef>
              <a:spcAft>
                <a:spcPts val="0"/>
              </a:spcAft>
              <a:buClr>
                <a:schemeClr val="dk1"/>
              </a:buClr>
              <a:buSzPts val="1600"/>
              <a:buFont typeface="Arial"/>
              <a:buNone/>
              <a:defRPr sz="1600"/>
            </a:lvl3pPr>
            <a:lvl4pPr marL="1828800" lvl="3" indent="-228600" algn="l" rtl="0">
              <a:spcBef>
                <a:spcPts val="280"/>
              </a:spcBef>
              <a:spcAft>
                <a:spcPts val="0"/>
              </a:spcAft>
              <a:buClr>
                <a:schemeClr val="dk1"/>
              </a:buClr>
              <a:buSzPts val="1400"/>
              <a:buFont typeface="Arial"/>
              <a:buNone/>
              <a:defRPr sz="1400"/>
            </a:lvl4pPr>
            <a:lvl5pPr marL="2286000" lvl="4" indent="-228600" algn="l" rtl="0">
              <a:spcBef>
                <a:spcPts val="280"/>
              </a:spcBef>
              <a:spcAft>
                <a:spcPts val="0"/>
              </a:spcAft>
              <a:buClr>
                <a:schemeClr val="dk1"/>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77" name="Google Shape;77;p1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2" name="Google Shape;32;p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39" name="Google Shape;39;p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Font typeface="Arial"/>
              <a:buChar char="•"/>
              <a:defRPr sz="3200"/>
            </a:lvl1pPr>
            <a:lvl2pPr marL="914400" lvl="1" indent="-406400" algn="l" rtl="0">
              <a:spcBef>
                <a:spcPts val="560"/>
              </a:spcBef>
              <a:spcAft>
                <a:spcPts val="0"/>
              </a:spcAft>
              <a:buClr>
                <a:schemeClr val="dk1"/>
              </a:buClr>
              <a:buSzPts val="2800"/>
              <a:buFont typeface="Arial"/>
              <a:buChar char="–"/>
              <a:defRPr sz="2800"/>
            </a:lvl2pPr>
            <a:lvl3pPr marL="1371600" lvl="2" indent="-381000" algn="l" rtl="0">
              <a:spcBef>
                <a:spcPts val="480"/>
              </a:spcBef>
              <a:spcAft>
                <a:spcPts val="0"/>
              </a:spcAft>
              <a:buClr>
                <a:schemeClr val="dk1"/>
              </a:buClr>
              <a:buSzPts val="2400"/>
              <a:buFont typeface="Arial"/>
              <a:buChar char="•"/>
              <a:defRPr sz="2400"/>
            </a:lvl3pPr>
            <a:lvl4pPr marL="1828800" lvl="3" indent="-355600" algn="l" rtl="0">
              <a:spcBef>
                <a:spcPts val="400"/>
              </a:spcBef>
              <a:spcAft>
                <a:spcPts val="0"/>
              </a:spcAft>
              <a:buClr>
                <a:schemeClr val="dk1"/>
              </a:buClr>
              <a:buSzPts val="2000"/>
              <a:buFont typeface="Arial"/>
              <a:buChar char="–"/>
              <a:defRPr sz="2000"/>
            </a:lvl4pPr>
            <a:lvl5pPr marL="2286000" lvl="4" indent="-355600" algn="l" rtl="0">
              <a:spcBef>
                <a:spcPts val="400"/>
              </a:spcBef>
              <a:spcAft>
                <a:spcPts val="0"/>
              </a:spcAft>
              <a:buClr>
                <a:schemeClr val="dk1"/>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45" name="Google Shape;45;p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46" name="Google Shape;46;p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61" name="Google Shape;61;p1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62" name="Google Shape;62;p1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63" name="Google Shape;63;p1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64" name="Google Shape;64;p1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3"/>
          <p:cNvGraphicFramePr/>
          <p:nvPr/>
        </p:nvGraphicFramePr>
        <p:xfrm>
          <a:off x="1500187" y="1071562"/>
          <a:ext cx="6096000" cy="1020750"/>
        </p:xfrm>
        <a:graphic>
          <a:graphicData uri="http://schemas.openxmlformats.org/drawingml/2006/table">
            <a:tbl>
              <a:tblPr>
                <a:noFill/>
                <a:tableStyleId>{B9591BA3-A2D3-4C4A-B1C1-D9787764E8C8}</a:tableStyleId>
              </a:tblPr>
              <a:tblGrid>
                <a:gridCol w="1181100"/>
                <a:gridCol w="4914900"/>
              </a:tblGrid>
              <a:tr h="1020750">
                <a:tc>
                  <a:txBody>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300"/>
                        <a:buFont typeface="Arial Black"/>
                        <a:buNone/>
                      </a:pPr>
                      <a:r>
                        <a:rPr lang="en-US" sz="1300" b="1" i="0" u="none" dirty="0">
                          <a:solidFill>
                            <a:srgbClr val="000000"/>
                          </a:solidFill>
                          <a:latin typeface="Arial Black"/>
                          <a:ea typeface="Arial Black"/>
                          <a:cs typeface="Arial Black"/>
                          <a:sym typeface="Arial Black"/>
                        </a:rPr>
                        <a:t>MALLA REDDY COLLEGE OF ENGINEERING </a:t>
                      </a:r>
                      <a:endParaRPr sz="1000" b="0" i="0" u="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rgbClr val="002060"/>
                        </a:buClr>
                        <a:buSzPts val="1000"/>
                        <a:buFont typeface="Times New Roman"/>
                        <a:buNone/>
                      </a:pPr>
                      <a:r>
                        <a:rPr lang="en-US" sz="1000" b="0" i="0" u="none" dirty="0">
                          <a:solidFill>
                            <a:srgbClr val="002060"/>
                          </a:solidFill>
                          <a:latin typeface="Times New Roman"/>
                          <a:ea typeface="Times New Roman"/>
                          <a:cs typeface="Times New Roman"/>
                          <a:sym typeface="Times New Roman"/>
                        </a:rPr>
                        <a:t>(Approved by AICTE, Permanently Affiliated to JNTUH)</a:t>
                      </a:r>
                      <a:endParaRPr sz="1000" b="0" i="0" u="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000"/>
                        <a:buFont typeface="Times New Roman"/>
                        <a:buNone/>
                      </a:pPr>
                      <a:r>
                        <a:rPr lang="en-US" sz="1000" b="0" i="0" u="none" dirty="0" err="1">
                          <a:solidFill>
                            <a:schemeClr val="dk1"/>
                          </a:solidFill>
                          <a:latin typeface="Times New Roman"/>
                          <a:ea typeface="Times New Roman"/>
                          <a:cs typeface="Times New Roman"/>
                          <a:sym typeface="Times New Roman"/>
                        </a:rPr>
                        <a:t>Recognised</a:t>
                      </a:r>
                      <a:r>
                        <a:rPr lang="en-US" sz="1000" b="0" i="0" u="none" dirty="0">
                          <a:solidFill>
                            <a:schemeClr val="dk1"/>
                          </a:solidFill>
                          <a:latin typeface="Times New Roman"/>
                          <a:ea typeface="Times New Roman"/>
                          <a:cs typeface="Times New Roman"/>
                          <a:sym typeface="Times New Roman"/>
                        </a:rPr>
                        <a:t> under Section 2(f) &amp; 12(B) of the UGC Act 1956, An ISO 9001:2015 Certified Institution.</a:t>
                      </a:r>
                      <a:endParaRPr sz="1000" b="0" i="0" u="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000"/>
                        <a:buFont typeface="Times New Roman"/>
                        <a:buNone/>
                      </a:pPr>
                      <a:r>
                        <a:rPr lang="en-US" sz="1000" b="0" i="0" u="none" dirty="0" err="1">
                          <a:solidFill>
                            <a:schemeClr val="dk1"/>
                          </a:solidFill>
                          <a:latin typeface="Times New Roman"/>
                          <a:ea typeface="Times New Roman"/>
                          <a:cs typeface="Times New Roman"/>
                          <a:sym typeface="Times New Roman"/>
                        </a:rPr>
                        <a:t>Maisammaguda</a:t>
                      </a:r>
                      <a:r>
                        <a:rPr lang="en-US" sz="1000" b="0" i="0" u="none" dirty="0">
                          <a:solidFill>
                            <a:schemeClr val="dk1"/>
                          </a:solidFill>
                          <a:latin typeface="Times New Roman"/>
                          <a:ea typeface="Times New Roman"/>
                          <a:cs typeface="Times New Roman"/>
                          <a:sym typeface="Times New Roman"/>
                        </a:rPr>
                        <a:t>, </a:t>
                      </a:r>
                      <a:r>
                        <a:rPr lang="en-US" sz="1000" b="0" i="0" u="none" dirty="0" err="1">
                          <a:solidFill>
                            <a:schemeClr val="dk1"/>
                          </a:solidFill>
                          <a:latin typeface="Times New Roman"/>
                          <a:ea typeface="Times New Roman"/>
                          <a:cs typeface="Times New Roman"/>
                          <a:sym typeface="Times New Roman"/>
                        </a:rPr>
                        <a:t>Dhulapally</a:t>
                      </a:r>
                      <a:r>
                        <a:rPr lang="en-US" sz="1000" b="0" i="0" u="none" dirty="0">
                          <a:solidFill>
                            <a:schemeClr val="dk1"/>
                          </a:solidFill>
                          <a:latin typeface="Times New Roman"/>
                          <a:ea typeface="Times New Roman"/>
                          <a:cs typeface="Times New Roman"/>
                          <a:sym typeface="Times New Roman"/>
                        </a:rPr>
                        <a:t>, post via </a:t>
                      </a:r>
                      <a:r>
                        <a:rPr lang="en-US" sz="1000" b="0" i="0" u="none" dirty="0" err="1">
                          <a:solidFill>
                            <a:schemeClr val="dk1"/>
                          </a:solidFill>
                          <a:latin typeface="Times New Roman"/>
                          <a:ea typeface="Times New Roman"/>
                          <a:cs typeface="Times New Roman"/>
                          <a:sym typeface="Times New Roman"/>
                        </a:rPr>
                        <a:t>Kompally</a:t>
                      </a:r>
                      <a:r>
                        <a:rPr lang="en-US" sz="1000" b="0" i="0" u="none" dirty="0">
                          <a:solidFill>
                            <a:schemeClr val="dk1"/>
                          </a:solidFill>
                          <a:latin typeface="Times New Roman"/>
                          <a:ea typeface="Times New Roman"/>
                          <a:cs typeface="Times New Roman"/>
                          <a:sym typeface="Times New Roman"/>
                        </a:rPr>
                        <a:t>, </a:t>
                      </a:r>
                      <a:r>
                        <a:rPr lang="en-US" sz="1000" b="0" i="0" u="none" dirty="0" err="1">
                          <a:solidFill>
                            <a:schemeClr val="dk1"/>
                          </a:solidFill>
                          <a:latin typeface="Times New Roman"/>
                          <a:ea typeface="Times New Roman"/>
                          <a:cs typeface="Times New Roman"/>
                          <a:sym typeface="Times New Roman"/>
                        </a:rPr>
                        <a:t>Secunderabad</a:t>
                      </a:r>
                      <a:r>
                        <a:rPr lang="en-US" sz="1000" b="0" i="0" u="none" dirty="0">
                          <a:solidFill>
                            <a:schemeClr val="dk1"/>
                          </a:solidFill>
                          <a:latin typeface="Times New Roman"/>
                          <a:ea typeface="Times New Roman"/>
                          <a:cs typeface="Times New Roman"/>
                          <a:sym typeface="Times New Roman"/>
                        </a:rPr>
                        <a:t> - 500100</a:t>
                      </a:r>
                      <a:endParaRPr dirty="0"/>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pic>
        <p:nvPicPr>
          <p:cNvPr id="85" name="Google Shape;85;p13"/>
          <p:cNvPicPr preferRelativeResize="0"/>
          <p:nvPr/>
        </p:nvPicPr>
        <p:blipFill rotWithShape="1">
          <a:blip r:embed="rId3">
            <a:alphaModFix/>
          </a:blip>
          <a:srcRect/>
          <a:stretch/>
        </p:blipFill>
        <p:spPr>
          <a:xfrm>
            <a:off x="1571625" y="1143000"/>
            <a:ext cx="1096962" cy="857250"/>
          </a:xfrm>
          <a:prstGeom prst="rect">
            <a:avLst/>
          </a:prstGeom>
          <a:noFill/>
          <a:ln>
            <a:noFill/>
          </a:ln>
        </p:spPr>
      </p:pic>
      <p:sp>
        <p:nvSpPr>
          <p:cNvPr id="86" name="Google Shape;86;p13"/>
          <p:cNvSpPr txBox="1">
            <a:spLocks noGrp="1"/>
          </p:cNvSpPr>
          <p:nvPr>
            <p:ph type="ctrTitle"/>
          </p:nvPr>
        </p:nvSpPr>
        <p:spPr>
          <a:xfrm>
            <a:off x="714375" y="2143125"/>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2000" b="1" i="0" u="sng" dirty="0">
                <a:solidFill>
                  <a:schemeClr val="dk2"/>
                </a:solidFill>
                <a:latin typeface="Bookman Old Style" panose="02050604050505020204" pitchFamily="18" charset="0"/>
                <a:sym typeface="Arial"/>
              </a:rPr>
              <a:t>DEPARTMENT OF CSE-DS</a:t>
            </a:r>
            <a:endParaRPr sz="2000" dirty="0">
              <a:latin typeface="Bookman Old Style" panose="02050604050505020204" pitchFamily="18" charset="0"/>
            </a:endParaRPr>
          </a:p>
        </p:txBody>
      </p:sp>
      <p:sp>
        <p:nvSpPr>
          <p:cNvPr id="87" name="Google Shape;87;p13"/>
          <p:cNvSpPr txBox="1">
            <a:spLocks noGrp="1"/>
          </p:cNvSpPr>
          <p:nvPr>
            <p:ph type="subTitle" idx="1"/>
          </p:nvPr>
        </p:nvSpPr>
        <p:spPr>
          <a:xfrm>
            <a:off x="1371600" y="3886200"/>
            <a:ext cx="6400800" cy="2543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00000"/>
              </a:buClr>
              <a:buSzPts val="2000"/>
              <a:buFont typeface="Arial"/>
              <a:buNone/>
            </a:pPr>
            <a:r>
              <a:rPr lang="en-US" sz="2000" b="0" i="0" u="none" dirty="0">
                <a:solidFill>
                  <a:srgbClr val="C00000"/>
                </a:solidFill>
                <a:sym typeface="Arial"/>
              </a:rPr>
              <a:t>MINI PROJECT REVIEW -0/1/2</a:t>
            </a:r>
            <a:endParaRPr sz="2000" dirty="0"/>
          </a:p>
          <a:p>
            <a:pPr marL="0" lvl="0" indent="0" algn="ctr" rtl="0">
              <a:lnSpc>
                <a:spcPct val="100000"/>
              </a:lnSpc>
              <a:spcBef>
                <a:spcPts val="400"/>
              </a:spcBef>
              <a:spcAft>
                <a:spcPts val="0"/>
              </a:spcAft>
              <a:buClr>
                <a:srgbClr val="C00000"/>
              </a:buClr>
              <a:buSzPts val="2000"/>
              <a:buFont typeface="Arial"/>
              <a:buNone/>
            </a:pPr>
            <a:r>
              <a:rPr lang="en-US" sz="2000" b="0" i="0" u="none" dirty="0">
                <a:solidFill>
                  <a:srgbClr val="C00000"/>
                </a:solidFill>
                <a:latin typeface="Arial"/>
                <a:ea typeface="Arial"/>
                <a:cs typeface="Arial"/>
                <a:sym typeface="Arial"/>
              </a:rPr>
              <a:t> </a:t>
            </a:r>
            <a:endParaRPr dirty="0"/>
          </a:p>
          <a:p>
            <a:pPr marL="0" lvl="0" indent="0" algn="ctr" rtl="0">
              <a:lnSpc>
                <a:spcPct val="100000"/>
              </a:lnSpc>
              <a:spcBef>
                <a:spcPts val="400"/>
              </a:spcBef>
              <a:spcAft>
                <a:spcPts val="0"/>
              </a:spcAft>
              <a:buClr>
                <a:schemeClr val="dk1"/>
              </a:buClr>
              <a:buSzPts val="2000"/>
              <a:buFont typeface="Arial Black"/>
              <a:buNone/>
            </a:pPr>
            <a:r>
              <a:rPr lang="en-US" sz="2000" b="0" i="0" u="none" dirty="0">
                <a:solidFill>
                  <a:schemeClr val="dk1"/>
                </a:solidFill>
                <a:latin typeface="Arial Black"/>
                <a:ea typeface="Arial Black"/>
                <a:cs typeface="Arial Black"/>
                <a:sym typeface="Arial Black"/>
              </a:rPr>
              <a:t>ACADEMIC YEAR: 2023-2024</a:t>
            </a:r>
            <a:endParaRPr sz="2000" dirty="0"/>
          </a:p>
          <a:p>
            <a:pPr marL="0" lvl="0" indent="0">
              <a:spcBef>
                <a:spcPts val="400"/>
              </a:spcBef>
              <a:buSzPts val="2000"/>
            </a:pPr>
            <a:r>
              <a:rPr lang="en-US" sz="2000" b="0" i="0" u="none" dirty="0">
                <a:solidFill>
                  <a:schemeClr val="dk1"/>
                </a:solidFill>
                <a:sym typeface="Arial"/>
              </a:rPr>
              <a:t>YEAR: </a:t>
            </a:r>
            <a:r>
              <a:rPr lang="en-US" sz="2000" dirty="0"/>
              <a:t>II  SEM:I</a:t>
            </a:r>
            <a:endParaRPr sz="2000" dirty="0"/>
          </a:p>
          <a:p>
            <a:pPr marL="0" lvl="0" indent="0" algn="ctr" rtl="0">
              <a:lnSpc>
                <a:spcPct val="100000"/>
              </a:lnSpc>
              <a:spcBef>
                <a:spcPts val="640"/>
              </a:spcBef>
              <a:spcAft>
                <a:spcPts val="0"/>
              </a:spcAft>
              <a:buClr>
                <a:schemeClr val="dk1"/>
              </a:buClr>
              <a:buSzPts val="3200"/>
              <a:buFont typeface="Arial"/>
              <a:buNone/>
            </a:pPr>
            <a:r>
              <a:rPr lang="en-US" sz="2000" b="0" i="0" u="none" dirty="0">
                <a:solidFill>
                  <a:schemeClr val="dk1"/>
                </a:solidFill>
                <a:sym typeface="Arial"/>
              </a:rPr>
              <a:t>DATE </a:t>
            </a:r>
            <a:r>
              <a:rPr lang="en-US" sz="2000" b="0" i="0" u="none" dirty="0" smtClean="0">
                <a:solidFill>
                  <a:schemeClr val="dk1"/>
                </a:solidFill>
                <a:sym typeface="Arial"/>
              </a:rPr>
              <a:t>:27-06-2024</a:t>
            </a:r>
            <a:endParaRP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0095"/>
          </a:xfrm>
        </p:spPr>
        <p:txBody>
          <a:bodyPr/>
          <a:lstStyle/>
          <a:p>
            <a:r>
              <a:rPr lang="en-US" sz="2000" b="1" dirty="0" smtClean="0">
                <a:solidFill>
                  <a:schemeClr val="dk1"/>
                </a:solidFill>
              </a:rPr>
              <a:t>ALGORITHMS</a:t>
            </a:r>
            <a:endParaRPr lang="en-IN" sz="2000" b="1" dirty="0"/>
          </a:p>
        </p:txBody>
      </p:sp>
      <p:sp>
        <p:nvSpPr>
          <p:cNvPr id="4" name="Rectangle 1"/>
          <p:cNvSpPr>
            <a:spLocks noGrp="1" noChangeArrowheads="1"/>
          </p:cNvSpPr>
          <p:nvPr>
            <p:ph type="body" idx="1"/>
          </p:nvPr>
        </p:nvSpPr>
        <p:spPr bwMode="auto">
          <a:xfrm>
            <a:off x="323850" y="770095"/>
            <a:ext cx="836295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LSTM (Long Short-Term Memory)</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smtClean="0">
                <a:solidFill>
                  <a:schemeClr val="tx1"/>
                </a:solidFill>
                <a:latin typeface="Verdana" panose="020B0604030504040204" pitchFamily="34" charset="0"/>
                <a:ea typeface="Verdana" panose="020B0604030504040204" pitchFamily="34" charset="0"/>
              </a:rPr>
              <a:t>    </a:t>
            </a:r>
            <a:r>
              <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 type of neural network good for understanding sequences, like sentences. It helps in learning patterns over long pieces of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CNN (Convolutional Neural Network)</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Verdana" panose="020B0604030504040204" pitchFamily="34" charset="0"/>
                <a:ea typeface="Verdana" panose="020B0604030504040204" pitchFamily="34" charset="0"/>
              </a:rPr>
              <a:t> </a:t>
            </a:r>
            <a:r>
              <a:rPr lang="en-US" altLang="en-US" sz="1800" dirty="0" smtClean="0">
                <a:solidFill>
                  <a:schemeClr val="tx1"/>
                </a:solidFill>
                <a:latin typeface="Verdana" panose="020B0604030504040204" pitchFamily="34" charset="0"/>
                <a:ea typeface="Verdana" panose="020B0604030504040204" pitchFamily="34" charset="0"/>
              </a:rPr>
              <a:t>    </a:t>
            </a:r>
            <a:r>
              <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Often used for images but can also analyze text by treating it like a signal. It helps in picking out important features from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SVM (Support Vector Machine)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smtClean="0">
                <a:solidFill>
                  <a:schemeClr val="tx1"/>
                </a:solidFill>
                <a:latin typeface="Verdana" panose="020B0604030504040204" pitchFamily="34" charset="0"/>
                <a:ea typeface="Verdana" panose="020B0604030504040204" pitchFamily="34" charset="0"/>
              </a:rPr>
              <a:t>     </a:t>
            </a:r>
            <a:r>
              <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 classifier that finds the best line or boundary to separate different classes (like positive or negative texts).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KNN (K-Nearest Neighbors)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Verdana" panose="020B0604030504040204" pitchFamily="34" charset="0"/>
                <a:ea typeface="Verdana" panose="020B0604030504040204" pitchFamily="34" charset="0"/>
              </a:rPr>
              <a:t> </a:t>
            </a:r>
            <a:r>
              <a:rPr lang="en-US" altLang="en-US" sz="1800" dirty="0" smtClean="0">
                <a:solidFill>
                  <a:schemeClr val="tx1"/>
                </a:solidFill>
                <a:latin typeface="Verdana" panose="020B0604030504040204" pitchFamily="34" charset="0"/>
                <a:ea typeface="Verdana" panose="020B0604030504040204" pitchFamily="34" charset="0"/>
              </a:rPr>
              <a:t>    </a:t>
            </a:r>
            <a:r>
              <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Classifies data points based on the closest points to them. It's like saying "you are similar to your neighbors."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Naive Bayes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Verdana" panose="020B0604030504040204" pitchFamily="34" charset="0"/>
                <a:ea typeface="Verdana" panose="020B0604030504040204" pitchFamily="34" charset="0"/>
              </a:rPr>
              <a:t> </a:t>
            </a:r>
            <a:r>
              <a:rPr lang="en-US" altLang="en-US" sz="1800" dirty="0" smtClean="0">
                <a:solidFill>
                  <a:schemeClr val="tx1"/>
                </a:solidFill>
                <a:latin typeface="Verdana" panose="020B0604030504040204" pitchFamily="34" charset="0"/>
                <a:ea typeface="Verdana" panose="020B0604030504040204" pitchFamily="34" charset="0"/>
              </a:rPr>
              <a:t>    </a:t>
            </a:r>
            <a:r>
              <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 simple probabilistic classifier that assumes all features are independent. It's fast and works well for text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Decision Tree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Verdana" panose="020B0604030504040204" pitchFamily="34" charset="0"/>
                <a:ea typeface="Verdana" panose="020B0604030504040204" pitchFamily="34" charset="0"/>
              </a:rPr>
              <a:t> </a:t>
            </a:r>
            <a:r>
              <a:rPr lang="en-US" altLang="en-US" sz="1800" dirty="0" smtClean="0">
                <a:solidFill>
                  <a:schemeClr val="tx1"/>
                </a:solidFill>
                <a:latin typeface="Verdana" panose="020B0604030504040204" pitchFamily="34" charset="0"/>
                <a:ea typeface="Verdana" panose="020B0604030504040204" pitchFamily="34" charset="0"/>
              </a:rPr>
              <a:t>    </a:t>
            </a:r>
            <a:r>
              <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 tree-like model of decisions. Each node represents a decision point based on a feature, leading to a final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Random Forest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An ensemble method that builds multiple decision trees and averages their results. It improves accuracy and reduces overfitting.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92417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68363"/>
          </a:xfrm>
        </p:spPr>
        <p:txBody>
          <a:bodyPr/>
          <a:lstStyle/>
          <a:p>
            <a:r>
              <a:rPr lang="en-IN" dirty="0"/>
              <a:t>Methodologies</a:t>
            </a:r>
          </a:p>
        </p:txBody>
      </p:sp>
      <p:sp>
        <p:nvSpPr>
          <p:cNvPr id="4" name="Rectangle 1"/>
          <p:cNvSpPr>
            <a:spLocks noGrp="1" noChangeArrowheads="1"/>
          </p:cNvSpPr>
          <p:nvPr>
            <p:ph type="body" idx="1"/>
          </p:nvPr>
        </p:nvSpPr>
        <p:spPr bwMode="auto">
          <a:xfrm>
            <a:off x="209550" y="1462592"/>
            <a:ext cx="878205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Data Preprocessing</a:t>
            </a:r>
            <a:endPar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Converting text data into numerical data that models can understand using ‘</a:t>
            </a:r>
            <a:r>
              <a:rPr kumimoji="0" lang="en-US" altLang="en-US" sz="1800" b="0" i="0" u="none" strike="noStrike" cap="none" normalizeH="0" baseline="0" dirty="0" err="1" smtClean="0">
                <a:ln>
                  <a:noFill/>
                </a:ln>
                <a:solidFill>
                  <a:schemeClr val="tx1"/>
                </a:solidFill>
                <a:effectLst/>
                <a:latin typeface="Verdana" panose="020B0604030504040204" pitchFamily="34" charset="0"/>
                <a:ea typeface="Verdana" panose="020B0604030504040204" pitchFamily="34" charset="0"/>
              </a:rPr>
              <a:t>CountVectorizer</a:t>
            </a:r>
            <a:r>
              <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Train-Test Split</a:t>
            </a:r>
            <a:endPar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Splitting the dataset into two parts: one for training the models and one for testing their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Performance Metrics</a:t>
            </a:r>
            <a:endPar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Evaluating models using: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Accuracy</a:t>
            </a:r>
            <a:r>
              <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How often the model is correct.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Precision</a:t>
            </a:r>
            <a:r>
              <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How many of the positive predictions are actually correct.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Recall</a:t>
            </a:r>
            <a:r>
              <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How many of the actual positives the model correctly identified.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F1-Score</a:t>
            </a:r>
            <a:r>
              <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 balance between precision and recall.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Graphical Comparison</a:t>
            </a:r>
            <a:endPar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Using bar graphs to compare how well each model performs in terms of accuracy, precision, recall, and F1-score.</a:t>
            </a:r>
          </a:p>
        </p:txBody>
      </p:sp>
    </p:spTree>
    <p:extLst>
      <p:ext uri="{BB962C8B-B14F-4D97-AF65-F5344CB8AC3E}">
        <p14:creationId xmlns:p14="http://schemas.microsoft.com/office/powerpoint/2010/main" val="1897206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dk1"/>
                </a:solidFill>
                <a:latin typeface="Times New Roman" panose="02020603050405020304" pitchFamily="18" charset="0"/>
                <a:cs typeface="Times New Roman" panose="02020603050405020304" pitchFamily="18" charset="0"/>
              </a:rPr>
              <a:t>SAMPLE </a:t>
            </a:r>
            <a:r>
              <a:rPr lang="en-US" sz="2000" dirty="0" smtClean="0">
                <a:solidFill>
                  <a:schemeClr val="dk1"/>
                </a:solidFill>
                <a:latin typeface="Times New Roman" panose="02020603050405020304" pitchFamily="18" charset="0"/>
                <a:cs typeface="Times New Roman" panose="02020603050405020304" pitchFamily="18" charset="0"/>
              </a:rPr>
              <a:t>OUTPUT</a:t>
            </a:r>
            <a:endParaRPr lang="en-IN"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123950"/>
            <a:ext cx="8229600" cy="5002350"/>
          </a:xfrm>
        </p:spPr>
        <p:txBody>
          <a:bodyPr/>
          <a:lstStyle/>
          <a:p>
            <a:pPr marL="1143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 y="990600"/>
            <a:ext cx="8896349" cy="5295899"/>
          </a:xfrm>
          <a:prstGeom prst="rect">
            <a:avLst/>
          </a:prstGeom>
        </p:spPr>
      </p:pic>
    </p:spTree>
    <p:extLst>
      <p:ext uri="{BB962C8B-B14F-4D97-AF65-F5344CB8AC3E}">
        <p14:creationId xmlns:p14="http://schemas.microsoft.com/office/powerpoint/2010/main" val="2440726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chemeClr val="dk1"/>
                </a:solidFill>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sz="1600" dirty="0" smtClean="0"/>
              <a:t>   In </a:t>
            </a:r>
            <a:r>
              <a:rPr lang="en-US" sz="1600" dirty="0"/>
              <a:t>this paper, we proposed the AI-SIEM system, which uses event profiles and artificial neural networks to enhance cyber-threat detection. The novelty of our approach lies in condensing large-scale data into event profiles and applying deep learning methods. This system helps security analysts manage significant security alerts efficiently and respond quickly to threats by reducing false positives. We evaluated our system using two benchmark datasets (NSLKDD, CICIDS2017) and two real-world datasets. Our experiments showed that our methods could be used as effective learning-based models for network intrusion detection, outperforming conventional machine learning methods in accurate classifications.</a:t>
            </a:r>
            <a:endParaRPr lang="en-IN" sz="1600" dirty="0"/>
          </a:p>
        </p:txBody>
      </p:sp>
    </p:spTree>
    <p:extLst>
      <p:ext uri="{BB962C8B-B14F-4D97-AF65-F5344CB8AC3E}">
        <p14:creationId xmlns:p14="http://schemas.microsoft.com/office/powerpoint/2010/main" val="3995523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chemeClr val="dk1"/>
                </a:solidFill>
                <a:latin typeface="Times New Roman" panose="02020603050405020304" pitchFamily="18" charset="0"/>
                <a:cs typeface="Times New Roman" panose="02020603050405020304" pitchFamily="18" charset="0"/>
              </a:rPr>
              <a:t>REFERENCES</a:t>
            </a:r>
            <a:endParaRPr lang="en-IN" dirty="0"/>
          </a:p>
        </p:txBody>
      </p:sp>
      <p:sp>
        <p:nvSpPr>
          <p:cNvPr id="3" name="Text Placeholder 2"/>
          <p:cNvSpPr>
            <a:spLocks noGrp="1"/>
          </p:cNvSpPr>
          <p:nvPr>
            <p:ph type="body" idx="1"/>
          </p:nvPr>
        </p:nvSpPr>
        <p:spPr>
          <a:xfrm>
            <a:off x="457200" y="1417637"/>
            <a:ext cx="8229600" cy="4840287"/>
          </a:xfrm>
        </p:spPr>
        <p:txBody>
          <a:bodyPr/>
          <a:lstStyle/>
          <a:p>
            <a:r>
              <a:rPr lang="en-US" sz="1600" dirty="0">
                <a:latin typeface="Verdana" panose="020B0604030504040204" pitchFamily="34" charset="0"/>
                <a:ea typeface="Verdana" panose="020B0604030504040204" pitchFamily="34" charset="0"/>
              </a:rPr>
              <a:t>[1] S. </a:t>
            </a:r>
            <a:r>
              <a:rPr lang="en-US" sz="1600" dirty="0" err="1">
                <a:latin typeface="Verdana" panose="020B0604030504040204" pitchFamily="34" charset="0"/>
                <a:ea typeface="Verdana" panose="020B0604030504040204" pitchFamily="34" charset="0"/>
              </a:rPr>
              <a:t>Naseer</a:t>
            </a:r>
            <a:r>
              <a:rPr lang="en-US" sz="1600" dirty="0">
                <a:latin typeface="Verdana" panose="020B0604030504040204" pitchFamily="34" charset="0"/>
                <a:ea typeface="Verdana" panose="020B0604030504040204" pitchFamily="34" charset="0"/>
              </a:rPr>
              <a:t>, Y. </a:t>
            </a:r>
            <a:r>
              <a:rPr lang="en-US" sz="1600" dirty="0" err="1">
                <a:latin typeface="Verdana" panose="020B0604030504040204" pitchFamily="34" charset="0"/>
                <a:ea typeface="Verdana" panose="020B0604030504040204" pitchFamily="34" charset="0"/>
              </a:rPr>
              <a:t>Saleem</a:t>
            </a:r>
            <a:r>
              <a:rPr lang="en-US" sz="1600" dirty="0">
                <a:latin typeface="Verdana" panose="020B0604030504040204" pitchFamily="34" charset="0"/>
                <a:ea typeface="Verdana" panose="020B0604030504040204" pitchFamily="34" charset="0"/>
              </a:rPr>
              <a:t>, S. Khalid, M. K. Bashir, J. Han, M. M. Iqbal, K. Han, "Enhanced Network Anomaly Detection Based on Deep Neural Networks," </a:t>
            </a:r>
            <a:r>
              <a:rPr lang="en-US" sz="1600" i="1" dirty="0">
                <a:latin typeface="Verdana" panose="020B0604030504040204" pitchFamily="34" charset="0"/>
                <a:ea typeface="Verdana" panose="020B0604030504040204" pitchFamily="34" charset="0"/>
              </a:rPr>
              <a:t>IEEE Access</a:t>
            </a:r>
            <a:r>
              <a:rPr lang="en-US" sz="1600" dirty="0">
                <a:latin typeface="Verdana" panose="020B0604030504040204" pitchFamily="34" charset="0"/>
                <a:ea typeface="Verdana" panose="020B0604030504040204" pitchFamily="34" charset="0"/>
              </a:rPr>
              <a:t>, vol. 6, pp. 48231-48246, 2018.</a:t>
            </a:r>
            <a:endParaRPr lang="en-IN" sz="1600" dirty="0">
              <a:latin typeface="Verdana" panose="020B0604030504040204" pitchFamily="34" charset="0"/>
              <a:ea typeface="Verdana" panose="020B0604030504040204" pitchFamily="34" charset="0"/>
            </a:endParaRPr>
          </a:p>
          <a:p>
            <a:pPr marL="114300" indent="0">
              <a:buNone/>
            </a:pPr>
            <a:r>
              <a:rPr lang="en-US" sz="1600" dirty="0">
                <a:latin typeface="Verdana" panose="020B0604030504040204" pitchFamily="34" charset="0"/>
                <a:ea typeface="Verdana" panose="020B0604030504040204" pitchFamily="34" charset="0"/>
              </a:rPr>
              <a:t> </a:t>
            </a:r>
            <a:endParaRPr lang="en-IN"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[2] B. Zhang, G. Hu, Z. Zhou, Y. Zhang, P. </a:t>
            </a:r>
            <a:r>
              <a:rPr lang="en-US" sz="1600" dirty="0" err="1">
                <a:latin typeface="Verdana" panose="020B0604030504040204" pitchFamily="34" charset="0"/>
                <a:ea typeface="Verdana" panose="020B0604030504040204" pitchFamily="34" charset="0"/>
              </a:rPr>
              <a:t>Qiao</a:t>
            </a:r>
            <a:r>
              <a:rPr lang="en-US" sz="1600" dirty="0">
                <a:latin typeface="Verdana" panose="020B0604030504040204" pitchFamily="34" charset="0"/>
                <a:ea typeface="Verdana" panose="020B0604030504040204" pitchFamily="34" charset="0"/>
              </a:rPr>
              <a:t>, L. Chang, "Network Intrusion Detection Based on Directed Acyclic Graph and Belief Rule Base", </a:t>
            </a:r>
            <a:r>
              <a:rPr lang="en-US" sz="1600" i="1" dirty="0">
                <a:latin typeface="Verdana" panose="020B0604030504040204" pitchFamily="34" charset="0"/>
                <a:ea typeface="Verdana" panose="020B0604030504040204" pitchFamily="34" charset="0"/>
              </a:rPr>
              <a:t>ETRI Journal</a:t>
            </a:r>
            <a:r>
              <a:rPr lang="en-US" sz="1600" dirty="0">
                <a:latin typeface="Verdana" panose="020B0604030504040204" pitchFamily="34" charset="0"/>
                <a:ea typeface="Verdana" panose="020B0604030504040204" pitchFamily="34" charset="0"/>
              </a:rPr>
              <a:t>, vol. 39, no. 4, pp. 592-604, Aug. 2017</a:t>
            </a:r>
            <a:endParaRPr lang="en-IN" sz="1600" dirty="0">
              <a:latin typeface="Verdana" panose="020B0604030504040204" pitchFamily="34" charset="0"/>
              <a:ea typeface="Verdana" panose="020B0604030504040204" pitchFamily="34" charset="0"/>
            </a:endParaRPr>
          </a:p>
          <a:p>
            <a:pPr marL="114300" indent="0">
              <a:buNone/>
            </a:pPr>
            <a:endParaRPr lang="en-IN"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[3] W. Wang, Y. Sheng and J. Wang, "HAST-IDS: Learning hierarchical spatial-temporal features using deep neural networks to improve intrusion detection," </a:t>
            </a:r>
            <a:r>
              <a:rPr lang="en-US" sz="1600" i="1" dirty="0">
                <a:latin typeface="Verdana" panose="020B0604030504040204" pitchFamily="34" charset="0"/>
                <a:ea typeface="Verdana" panose="020B0604030504040204" pitchFamily="34" charset="0"/>
              </a:rPr>
              <a:t>IEEE Access</a:t>
            </a:r>
            <a:r>
              <a:rPr lang="en-US" sz="1600" dirty="0">
                <a:latin typeface="Verdana" panose="020B0604030504040204" pitchFamily="34" charset="0"/>
                <a:ea typeface="Verdana" panose="020B0604030504040204" pitchFamily="34" charset="0"/>
              </a:rPr>
              <a:t>, vol. 6, no. 99, pp. 1792-1806, 2018.</a:t>
            </a:r>
            <a:endParaRPr lang="en-IN" sz="1600" dirty="0">
              <a:latin typeface="Verdana" panose="020B0604030504040204" pitchFamily="34" charset="0"/>
              <a:ea typeface="Verdana" panose="020B0604030504040204" pitchFamily="34" charset="0"/>
            </a:endParaRPr>
          </a:p>
          <a:p>
            <a:pPr marL="114300" indent="0">
              <a:buNone/>
            </a:pPr>
            <a:endParaRPr lang="en-IN"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[4] M. K. Hussein, N. Bin Zainal and A. N. </a:t>
            </a:r>
            <a:r>
              <a:rPr lang="en-US" sz="1600" dirty="0" err="1">
                <a:latin typeface="Verdana" panose="020B0604030504040204" pitchFamily="34" charset="0"/>
                <a:ea typeface="Verdana" panose="020B0604030504040204" pitchFamily="34" charset="0"/>
              </a:rPr>
              <a:t>Jaber</a:t>
            </a:r>
            <a:r>
              <a:rPr lang="en-US" sz="1600" dirty="0">
                <a:latin typeface="Verdana" panose="020B0604030504040204" pitchFamily="34" charset="0"/>
                <a:ea typeface="Verdana" panose="020B0604030504040204" pitchFamily="34" charset="0"/>
              </a:rPr>
              <a:t>, "Data security analysis for DDoS defense of cloud based networks," </a:t>
            </a:r>
            <a:r>
              <a:rPr lang="en-US" sz="1600" i="1" dirty="0">
                <a:latin typeface="Verdana" panose="020B0604030504040204" pitchFamily="34" charset="0"/>
                <a:ea typeface="Verdana" panose="020B0604030504040204" pitchFamily="34" charset="0"/>
              </a:rPr>
              <a:t>2015 IEEE Student</a:t>
            </a:r>
            <a:r>
              <a:rPr lang="en-US" sz="1600" dirty="0">
                <a:latin typeface="Verdana" panose="020B0604030504040204" pitchFamily="34" charset="0"/>
                <a:ea typeface="Verdana" panose="020B0604030504040204" pitchFamily="34" charset="0"/>
              </a:rPr>
              <a:t> </a:t>
            </a:r>
            <a:r>
              <a:rPr lang="en-US" sz="1600" i="1" dirty="0">
                <a:latin typeface="Verdana" panose="020B0604030504040204" pitchFamily="34" charset="0"/>
                <a:ea typeface="Verdana" panose="020B0604030504040204" pitchFamily="34" charset="0"/>
              </a:rPr>
              <a:t>Conference on Research and Development (</a:t>
            </a:r>
            <a:r>
              <a:rPr lang="en-US" sz="1600" i="1" dirty="0" err="1">
                <a:latin typeface="Verdana" panose="020B0604030504040204" pitchFamily="34" charset="0"/>
                <a:ea typeface="Verdana" panose="020B0604030504040204" pitchFamily="34" charset="0"/>
              </a:rPr>
              <a:t>SCOReD</a:t>
            </a:r>
            <a:r>
              <a:rPr lang="en-US" sz="1600" i="1" dirty="0">
                <a:latin typeface="Verdana" panose="020B0604030504040204" pitchFamily="34" charset="0"/>
                <a:ea typeface="Verdana" panose="020B0604030504040204" pitchFamily="34" charset="0"/>
              </a:rPr>
              <a:t>)</a:t>
            </a:r>
            <a:r>
              <a:rPr lang="en-US" sz="1600" dirty="0">
                <a:latin typeface="Verdana" panose="020B0604030504040204" pitchFamily="34" charset="0"/>
                <a:ea typeface="Verdana" panose="020B0604030504040204" pitchFamily="34" charset="0"/>
              </a:rPr>
              <a:t>, Kuala Lumpur, 2015, pp. 305-310.</a:t>
            </a:r>
            <a:endParaRPr lang="en-IN" sz="1600" dirty="0">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307296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096000"/>
          </a:xfrm>
          <a:prstGeom prst="rect">
            <a:avLst/>
          </a:prstGeom>
        </p:spPr>
      </p:pic>
    </p:spTree>
    <p:extLst>
      <p:ext uri="{BB962C8B-B14F-4D97-AF65-F5344CB8AC3E}">
        <p14:creationId xmlns:p14="http://schemas.microsoft.com/office/powerpoint/2010/main" val="36515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r>
              <a:rPr lang="en-US" sz="2000" b="1" dirty="0">
                <a:latin typeface="Bookman Old Style" panose="02050604050505020204" pitchFamily="18" charset="0"/>
              </a:rPr>
              <a:t>Cyber threat detection based on artificial neural network using event profiles.</a:t>
            </a:r>
            <a:endParaRPr lang="en-IN" sz="2000" b="1" dirty="0">
              <a:latin typeface="Bookman Old Style" panose="02050604050505020204" pitchFamily="18" charset="0"/>
            </a:endParaRPr>
          </a:p>
        </p:txBody>
      </p:sp>
      <p:sp>
        <p:nvSpPr>
          <p:cNvPr id="93" name="Google Shape;93;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2400"/>
              <a:buFont typeface="Arial"/>
              <a:buNone/>
            </a:pP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Arial"/>
              </a:rPr>
              <a:t>TEAM </a:t>
            </a:r>
            <a:r>
              <a:rPr lang="en-US" sz="1800" b="1" i="0" u="none" strike="noStrike" cap="none" dirty="0" smtClean="0">
                <a:solidFill>
                  <a:schemeClr val="dk1"/>
                </a:solidFill>
                <a:latin typeface="Times New Roman" panose="02020603050405020304" pitchFamily="18" charset="0"/>
                <a:cs typeface="Times New Roman" panose="02020603050405020304" pitchFamily="18" charset="0"/>
                <a:sym typeface="Arial"/>
              </a:rPr>
              <a:t>MEMBERS</a:t>
            </a:r>
          </a:p>
          <a:p>
            <a:pPr marL="342900" marR="0" lvl="0" indent="-342900" algn="ctr" rtl="0">
              <a:lnSpc>
                <a:spcPct val="100000"/>
              </a:lnSpc>
              <a:spcBef>
                <a:spcPts val="0"/>
              </a:spcBef>
              <a:spcAft>
                <a:spcPts val="0"/>
              </a:spcAft>
              <a:buClr>
                <a:schemeClr val="dk1"/>
              </a:buClr>
              <a:buSzPts val="2400"/>
              <a:buFont typeface="Arial"/>
              <a:buNone/>
            </a:pPr>
            <a:endParaRPr sz="1600" dirty="0"/>
          </a:p>
          <a:p>
            <a:pPr marL="342900" marR="0" lvl="0" indent="-342900" rtl="0">
              <a:lnSpc>
                <a:spcPct val="100000"/>
              </a:lnSpc>
              <a:spcBef>
                <a:spcPts val="400"/>
              </a:spcBef>
              <a:spcAft>
                <a:spcPts val="0"/>
              </a:spcAft>
              <a:buClr>
                <a:schemeClr val="dk1"/>
              </a:buClr>
              <a:buSzPts val="2000"/>
              <a:buFont typeface="Bookman Old Style"/>
              <a:buNone/>
            </a:pPr>
            <a:r>
              <a:rPr lang="en-US" sz="1600" b="0" i="0" u="none" strike="noStrike" cap="none" dirty="0">
                <a:solidFill>
                  <a:schemeClr val="dk1"/>
                </a:solidFill>
                <a:latin typeface="Bookman Old Style"/>
                <a:ea typeface="Bookman Old Style"/>
                <a:cs typeface="Bookman Old Style"/>
                <a:sym typeface="Bookman Old Style"/>
              </a:rPr>
              <a:t>1. </a:t>
            </a:r>
            <a:r>
              <a:rPr lang="en-US" sz="1600" dirty="0" smtClean="0">
                <a:latin typeface="Verdana" panose="020B0604030504040204" pitchFamily="34" charset="0"/>
                <a:ea typeface="Verdana" panose="020B0604030504040204" pitchFamily="34" charset="0"/>
                <a:cs typeface="Bookman Old Style"/>
                <a:sym typeface="Bookman Old Style"/>
              </a:rPr>
              <a:t>G . Siri (22Q91A6719)</a:t>
            </a:r>
            <a:endPar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endParaRPr>
          </a:p>
          <a:p>
            <a:pPr marL="342900" marR="0" lvl="0" indent="-342900" rtl="0">
              <a:lnSpc>
                <a:spcPct val="100000"/>
              </a:lnSpc>
              <a:spcBef>
                <a:spcPts val="400"/>
              </a:spcBef>
              <a:spcAft>
                <a:spcPts val="0"/>
              </a:spcAft>
              <a:buClr>
                <a:schemeClr val="dk1"/>
              </a:buClr>
              <a:buSzPts val="2000"/>
              <a:buFont typeface="Bookman Old Style"/>
              <a:buNone/>
            </a:pP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2. L . </a:t>
            </a:r>
            <a:r>
              <a:rPr lang="en-US" sz="1600" dirty="0" err="1" smtClean="0">
                <a:latin typeface="Verdana" panose="020B0604030504040204" pitchFamily="34" charset="0"/>
                <a:ea typeface="Verdana" panose="020B0604030504040204" pitchFamily="34" charset="0"/>
                <a:cs typeface="Bookman Old Style"/>
                <a:sym typeface="Bookman Old Style"/>
              </a:rPr>
              <a:t>K</a:t>
            </a:r>
            <a:r>
              <a:rPr lang="en-US" sz="1600" b="0" i="0" u="none" strike="noStrike" cap="none" dirty="0" err="1" smtClean="0">
                <a:solidFill>
                  <a:schemeClr val="dk1"/>
                </a:solidFill>
                <a:latin typeface="Verdana" panose="020B0604030504040204" pitchFamily="34" charset="0"/>
                <a:ea typeface="Verdana" panose="020B0604030504040204" pitchFamily="34" charset="0"/>
                <a:cs typeface="Bookman Old Style"/>
                <a:sym typeface="Bookman Old Style"/>
              </a:rPr>
              <a:t>arthik</a:t>
            </a: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(22Q91A6724)</a:t>
            </a:r>
            <a:endParaRPr sz="1600" dirty="0">
              <a:latin typeface="Verdana" panose="020B0604030504040204" pitchFamily="34" charset="0"/>
              <a:ea typeface="Verdana" panose="020B0604030504040204" pitchFamily="34" charset="0"/>
            </a:endParaRPr>
          </a:p>
          <a:p>
            <a:pPr marL="342900" marR="0" lvl="0" indent="-342900" rtl="0">
              <a:lnSpc>
                <a:spcPct val="100000"/>
              </a:lnSpc>
              <a:spcBef>
                <a:spcPts val="400"/>
              </a:spcBef>
              <a:spcAft>
                <a:spcPts val="0"/>
              </a:spcAft>
              <a:buClr>
                <a:schemeClr val="dk1"/>
              </a:buClr>
              <a:buSzPts val="2000"/>
              <a:buFont typeface="Bookman Old Style"/>
              <a:buNone/>
            </a:pPr>
            <a:r>
              <a:rPr lang="en-US" sz="1600" b="0" i="0" u="none" strike="noStrike" cap="none" dirty="0">
                <a:solidFill>
                  <a:schemeClr val="dk1"/>
                </a:solidFill>
                <a:latin typeface="Verdana" panose="020B0604030504040204" pitchFamily="34" charset="0"/>
                <a:ea typeface="Verdana" panose="020B0604030504040204" pitchFamily="34" charset="0"/>
                <a:cs typeface="Bookman Old Style"/>
                <a:sym typeface="Bookman Old Style"/>
              </a:rPr>
              <a:t>3</a:t>
            </a: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E . </a:t>
            </a:r>
            <a:r>
              <a:rPr lang="en-US" sz="1600" b="0" i="0" u="none" strike="noStrike" cap="none" dirty="0" err="1" smtClean="0">
                <a:solidFill>
                  <a:schemeClr val="dk1"/>
                </a:solidFill>
                <a:latin typeface="Verdana" panose="020B0604030504040204" pitchFamily="34" charset="0"/>
                <a:ea typeface="Verdana" panose="020B0604030504040204" pitchFamily="34" charset="0"/>
                <a:cs typeface="Bookman Old Style"/>
                <a:sym typeface="Bookman Old Style"/>
              </a:rPr>
              <a:t>Shivashankar</a:t>
            </a: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(22Q91A6717)</a:t>
            </a:r>
            <a:endParaRPr sz="1600" dirty="0">
              <a:latin typeface="Verdana" panose="020B0604030504040204" pitchFamily="34" charset="0"/>
              <a:ea typeface="Verdana" panose="020B0604030504040204" pitchFamily="34" charset="0"/>
            </a:endParaRPr>
          </a:p>
          <a:p>
            <a:pPr marL="342900" marR="0" lvl="0" indent="-342900" rtl="0">
              <a:lnSpc>
                <a:spcPct val="100000"/>
              </a:lnSpc>
              <a:spcBef>
                <a:spcPts val="400"/>
              </a:spcBef>
              <a:spcAft>
                <a:spcPts val="0"/>
              </a:spcAft>
              <a:buClr>
                <a:schemeClr val="dk1"/>
              </a:buClr>
              <a:buSzPts val="2000"/>
              <a:buFont typeface="Bookman Old Style"/>
              <a:buNone/>
            </a:pPr>
            <a:r>
              <a:rPr lang="en-US" sz="1600" b="0" i="0" u="none" strike="noStrike" cap="none" dirty="0">
                <a:solidFill>
                  <a:schemeClr val="dk1"/>
                </a:solidFill>
                <a:latin typeface="Verdana" panose="020B0604030504040204" pitchFamily="34" charset="0"/>
                <a:ea typeface="Verdana" panose="020B0604030504040204" pitchFamily="34" charset="0"/>
                <a:cs typeface="Bookman Old Style"/>
                <a:sym typeface="Bookman Old Style"/>
              </a:rPr>
              <a:t>4</a:t>
            </a: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 </a:t>
            </a:r>
            <a:r>
              <a:rPr lang="en-US" sz="1600" dirty="0" smtClean="0">
                <a:latin typeface="Verdana" panose="020B0604030504040204" pitchFamily="34" charset="0"/>
                <a:ea typeface="Verdana" panose="020B0604030504040204" pitchFamily="34" charset="0"/>
                <a:cs typeface="Bookman Old Style"/>
                <a:sym typeface="Bookman Old Style"/>
              </a:rPr>
              <a:t>K . </a:t>
            </a:r>
            <a:r>
              <a:rPr lang="en-US" sz="1600" b="0" i="0" u="none" strike="noStrike" cap="none" dirty="0" smtClean="0">
                <a:solidFill>
                  <a:schemeClr val="dk1"/>
                </a:solidFill>
                <a:latin typeface="Verdana" panose="020B0604030504040204" pitchFamily="34" charset="0"/>
                <a:ea typeface="Verdana" panose="020B0604030504040204" pitchFamily="34" charset="0"/>
                <a:cs typeface="Bookman Old Style"/>
                <a:sym typeface="Bookman Old Style"/>
              </a:rPr>
              <a:t>Naveen (22Q91A6729)</a:t>
            </a:r>
          </a:p>
          <a:p>
            <a:pPr marL="342900" marR="0" lvl="0" indent="-342900" rtl="0">
              <a:lnSpc>
                <a:spcPct val="100000"/>
              </a:lnSpc>
              <a:spcBef>
                <a:spcPts val="400"/>
              </a:spcBef>
              <a:spcAft>
                <a:spcPts val="0"/>
              </a:spcAft>
              <a:buClr>
                <a:schemeClr val="dk1"/>
              </a:buClr>
              <a:buSzPts val="2000"/>
              <a:buFont typeface="Bookman Old Style"/>
              <a:buNone/>
            </a:pPr>
            <a:endParaRPr dirty="0"/>
          </a:p>
          <a:p>
            <a:pPr marL="342900" marR="0" lvl="0" indent="-342900" algn="ctr" rtl="0">
              <a:lnSpc>
                <a:spcPct val="100000"/>
              </a:lnSpc>
              <a:spcBef>
                <a:spcPts val="480"/>
              </a:spcBef>
              <a:spcAft>
                <a:spcPts val="0"/>
              </a:spcAft>
              <a:buClr>
                <a:schemeClr val="dk1"/>
              </a:buClr>
              <a:buSzPts val="2400"/>
              <a:buFont typeface="Arial"/>
              <a:buNone/>
            </a:pP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Arial"/>
              </a:rPr>
              <a:t>Under the Guidance of </a:t>
            </a:r>
            <a:endParaRPr sz="1800" b="1"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400"/>
              </a:spcBef>
              <a:spcAft>
                <a:spcPts val="0"/>
              </a:spcAft>
              <a:buClr>
                <a:schemeClr val="dk1"/>
              </a:buClr>
              <a:buSzPts val="2000"/>
              <a:buFont typeface="Bookman Old Style"/>
              <a:buNone/>
            </a:pPr>
            <a:r>
              <a:rPr lang="en-US" sz="2000" b="0" i="0" u="none" strike="noStrike" cap="none" dirty="0" err="1">
                <a:solidFill>
                  <a:schemeClr val="dk1"/>
                </a:solidFill>
                <a:latin typeface="Bookman Old Style"/>
                <a:ea typeface="Bookman Old Style"/>
                <a:cs typeface="Bookman Old Style"/>
                <a:sym typeface="Bookman Old Style"/>
              </a:rPr>
              <a:t>Mr</a:t>
            </a:r>
            <a:r>
              <a:rPr lang="en-US" sz="2000" b="0" i="0" u="none" strike="noStrike" cap="none" dirty="0">
                <a:solidFill>
                  <a:schemeClr val="dk1"/>
                </a:solidFill>
                <a:latin typeface="Bookman Old Style"/>
                <a:ea typeface="Bookman Old Style"/>
                <a:cs typeface="Bookman Old Style"/>
                <a:sym typeface="Bookman Old Style"/>
              </a:rPr>
              <a:t>/</a:t>
            </a:r>
            <a:r>
              <a:rPr lang="en-US" sz="2000" b="0" i="0" u="none" strike="noStrike" cap="none" dirty="0" err="1">
                <a:solidFill>
                  <a:schemeClr val="dk1"/>
                </a:solidFill>
                <a:latin typeface="Bookman Old Style"/>
                <a:ea typeface="Bookman Old Style"/>
                <a:cs typeface="Bookman Old Style"/>
                <a:sym typeface="Bookman Old Style"/>
              </a:rPr>
              <a:t>Ms</a:t>
            </a:r>
            <a:r>
              <a:rPr lang="en-US" sz="2000" b="0" i="0" u="none" strike="noStrike" cap="none" dirty="0">
                <a:solidFill>
                  <a:schemeClr val="dk1"/>
                </a:solidFill>
                <a:latin typeface="Bookman Old Style"/>
                <a:ea typeface="Bookman Old Style"/>
                <a:cs typeface="Bookman Old Style"/>
                <a:sym typeface="Bookman Old Style"/>
              </a:rPr>
              <a:t>/Mrs.</a:t>
            </a:r>
            <a:endParaRPr dirty="0"/>
          </a:p>
          <a:p>
            <a:pPr marL="342900" marR="0" lvl="0" indent="-342900" algn="l" rtl="0">
              <a:lnSpc>
                <a:spcPct val="100000"/>
              </a:lnSpc>
              <a:spcBef>
                <a:spcPts val="400"/>
              </a:spcBef>
              <a:spcAft>
                <a:spcPts val="0"/>
              </a:spcAft>
              <a:buClr>
                <a:schemeClr val="dk1"/>
              </a:buClr>
              <a:buSzPts val="2000"/>
              <a:buFont typeface="Bookman Old Style"/>
              <a:buNone/>
            </a:pPr>
            <a:r>
              <a:rPr lang="en-US" sz="2000" b="0" i="0" u="none" strike="noStrike" cap="none" dirty="0">
                <a:solidFill>
                  <a:schemeClr val="dk1"/>
                </a:solidFill>
                <a:latin typeface="Bookman Old Style"/>
                <a:ea typeface="Bookman Old Style"/>
                <a:cs typeface="Bookman Old Style"/>
                <a:sym typeface="Bookman Old Style"/>
              </a:rPr>
              <a:t>Assistant Professor-CSE-DS</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465137"/>
            <a:ext cx="8229600" cy="1143000"/>
          </a:xfrm>
        </p:spPr>
        <p:txBody>
          <a:bodyPr/>
          <a:lstStyle/>
          <a:p>
            <a:pPr>
              <a:spcBef>
                <a:spcPts val="5000"/>
              </a:spcBef>
            </a:pPr>
            <a:r>
              <a:rPr lang="en-US" sz="1800" b="1" dirty="0">
                <a:solidFill>
                  <a:schemeClr val="dk1"/>
                </a:solidFill>
                <a:latin typeface="Times New Roman" panose="02020603050405020304" pitchFamily="18" charset="0"/>
                <a:cs typeface="Times New Roman" panose="02020603050405020304" pitchFamily="18" charset="0"/>
              </a:rPr>
              <a:t>ABSTRACT</a:t>
            </a:r>
            <a:r>
              <a:rPr lang="en-US" sz="2000" dirty="0"/>
              <a:t/>
            </a:r>
            <a:br>
              <a:rPr lang="en-US" sz="2000" dirty="0"/>
            </a:br>
            <a:endParaRPr lang="en-IN" sz="2000" dirty="0"/>
          </a:p>
        </p:txBody>
      </p:sp>
      <p:sp>
        <p:nvSpPr>
          <p:cNvPr id="6" name="Rectangle 3"/>
          <p:cNvSpPr>
            <a:spLocks noGrp="1" noChangeArrowheads="1"/>
          </p:cNvSpPr>
          <p:nvPr>
            <p:ph type="body" idx="1"/>
          </p:nvPr>
        </p:nvSpPr>
        <p:spPr bwMode="auto">
          <a:xfrm>
            <a:off x="457200" y="1647260"/>
            <a:ext cx="767715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ts val="1200"/>
              </a:spcBef>
              <a:spcAft>
                <a:spcPts val="600"/>
              </a:spcAft>
              <a:buClrTx/>
              <a:buSzTx/>
              <a:buNone/>
            </a:pPr>
            <a:r>
              <a:rPr lang="en-US" sz="1600" dirty="0">
                <a:latin typeface="Verdana" panose="020B0604030504040204" pitchFamily="34" charset="0"/>
                <a:ea typeface="Verdana" panose="020B0604030504040204" pitchFamily="34" charset="0"/>
              </a:rPr>
              <a:t>One of the major challenges in cybersecurity is the provision of an automated and effective cyber-threats detection technique. In this paper, we present an AI technique for cyber-threats detection, based on artificial neural networks</a:t>
            </a:r>
            <a:endParaRPr lang="en-US" altLang="en-US" sz="1600" dirty="0" smtClean="0">
              <a:solidFill>
                <a:schemeClr val="tx1"/>
              </a:solidFill>
              <a:latin typeface="Verdana" panose="020B0604030504040204" pitchFamily="34" charset="0"/>
              <a:ea typeface="Verdana" panose="020B0604030504040204" pitchFamily="34" charset="0"/>
              <a:cs typeface="Helvetica" panose="020B0604020202020204" pitchFamily="34" charset="0"/>
            </a:endParaRPr>
          </a:p>
          <a:p>
            <a:pPr marL="0" marR="0" lvl="0" indent="0" algn="l" defTabSz="914400" rtl="0" eaLnBrk="0" fontAlgn="base" latinLnBrk="0" hangingPunct="0">
              <a:lnSpc>
                <a:spcPct val="100000"/>
              </a:lnSpc>
              <a:spcBef>
                <a:spcPts val="1200"/>
              </a:spcBef>
              <a:spcAft>
                <a:spcPts val="600"/>
              </a:spcAft>
              <a:buClrTx/>
              <a:buSzTx/>
              <a:buFontTx/>
              <a:buChar char="•"/>
              <a:tabLst/>
            </a:pPr>
            <a:r>
              <a:rPr lang="en-US" altLang="en-US" sz="1600" dirty="0" smtClean="0">
                <a:solidFill>
                  <a:schemeClr val="tx1"/>
                </a:solidFill>
                <a:latin typeface="Verdana" panose="020B0604030504040204" pitchFamily="34" charset="0"/>
                <a:ea typeface="Verdana" panose="020B0604030504040204" pitchFamily="34" charset="0"/>
                <a:cs typeface="Helvetica" panose="020B0604020202020204" pitchFamily="34" charset="0"/>
              </a:rPr>
              <a:t> </a:t>
            </a: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Introduces AI-driven cyber-threat detection using neural networks.</a:t>
            </a:r>
          </a:p>
          <a:p>
            <a:pPr marL="0" marR="0" lvl="0" indent="0" algn="l" defTabSz="914400" rtl="0" eaLnBrk="0" fontAlgn="base" latinLnBrk="0" hangingPunct="0">
              <a:lnSpc>
                <a:spcPct val="100000"/>
              </a:lnSpc>
              <a:spcBef>
                <a:spcPts val="1200"/>
              </a:spcBef>
              <a:spcAft>
                <a:spcPts val="600"/>
              </a:spcAft>
              <a:buClrTx/>
              <a:buSzTx/>
              <a:buFontTx/>
              <a:buChar char="•"/>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  Employs FCNN, CNN, and LSTM for deep learning-based detection.</a:t>
            </a:r>
          </a:p>
          <a:p>
            <a:pPr marL="0" marR="0" lvl="0" indent="0" algn="l" defTabSz="914400" rtl="0" eaLnBrk="0" fontAlgn="base" latinLnBrk="0" hangingPunct="0">
              <a:lnSpc>
                <a:spcPct val="100000"/>
              </a:lnSpc>
              <a:spcBef>
                <a:spcPts val="1200"/>
              </a:spcBef>
              <a:spcAft>
                <a:spcPts val="600"/>
              </a:spcAft>
              <a:buClrTx/>
              <a:buSzTx/>
              <a:buFontTx/>
              <a:buChar char="•"/>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  Develops an AI-SIEM system integrating event profiling and   ANN           methods.</a:t>
            </a:r>
          </a:p>
          <a:p>
            <a:pPr marL="0" marR="0" lvl="0" indent="0" algn="l" defTabSz="914400" rtl="0" eaLnBrk="0" fontAlgn="base" latinLnBrk="0" hangingPunct="0">
              <a:lnSpc>
                <a:spcPct val="100000"/>
              </a:lnSpc>
              <a:spcBef>
                <a:spcPts val="1200"/>
              </a:spcBef>
              <a:spcAft>
                <a:spcPts val="600"/>
              </a:spcAft>
              <a:buClrTx/>
              <a:buSzTx/>
              <a:buFontTx/>
              <a:buChar char="•"/>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  Compares performance with SVM, k-NN, RF, NB, and DT using diverse datasets.</a:t>
            </a:r>
          </a:p>
          <a:p>
            <a:pPr marL="0" marR="0" lvl="0" indent="0" algn="l" defTabSz="914400" rtl="0" eaLnBrk="0" fontAlgn="base" latinLnBrk="0" hangingPunct="0">
              <a:lnSpc>
                <a:spcPct val="100000"/>
              </a:lnSpc>
              <a:spcBef>
                <a:spcPts val="1200"/>
              </a:spcBef>
              <a:spcAft>
                <a:spcPts val="600"/>
              </a:spcAft>
              <a:buClrTx/>
              <a:buSzTx/>
              <a:buFontTx/>
              <a:buChar char="•"/>
              <a:tabLst/>
            </a:pPr>
            <a:r>
              <a:rPr kumimoji="0" lang="en-US" altLang="en-US" sz="1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Helvetica" panose="020B0604020202020204" pitchFamily="34" charset="0"/>
              </a:rPr>
              <a:t>  Shows ANN methods outperform conventional techniques in detecting network intrusions.</a:t>
            </a:r>
          </a:p>
        </p:txBody>
      </p:sp>
    </p:spTree>
    <p:extLst>
      <p:ext uri="{BB962C8B-B14F-4D97-AF65-F5344CB8AC3E}">
        <p14:creationId xmlns:p14="http://schemas.microsoft.com/office/powerpoint/2010/main" val="3238167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0" indent="-342900">
              <a:spcBef>
                <a:spcPts val="320"/>
              </a:spcBef>
            </a:pPr>
            <a:r>
              <a:rPr lang="en-US" sz="2000" dirty="0">
                <a:solidFill>
                  <a:schemeClr val="dk1"/>
                </a:solidFill>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1600" dirty="0"/>
              <a:t>Cyber threat detection using artificial neural networks (ANNs) involves using advanced software that learns from patterns in data to spot potential cyber threats. It works by analyzing logs of activities on computers and networks, looking for abnormal behavior that might indicate a hacker or a security breach. By training these neural networks with examples of both normal and suspicious activities, they can become better at identifying and alerting us to potential threats in real-time. This helps organizations stay ahead of cyber attacks and protect their systems and data more effectively</a:t>
            </a:r>
            <a:endParaRPr lang="en-IN" sz="1600" dirty="0"/>
          </a:p>
        </p:txBody>
      </p:sp>
    </p:spTree>
    <p:extLst>
      <p:ext uri="{BB962C8B-B14F-4D97-AF65-F5344CB8AC3E}">
        <p14:creationId xmlns:p14="http://schemas.microsoft.com/office/powerpoint/2010/main" val="3725459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solidFill>
                  <a:schemeClr val="dk1"/>
                </a:solidFill>
                <a:latin typeface="Verdana" panose="020B0604030504040204" pitchFamily="34" charset="0"/>
                <a:ea typeface="Verdana" panose="020B0604030504040204" pitchFamily="34" charset="0"/>
              </a:rPr>
              <a:t>LITERATURE SURVEY</a:t>
            </a:r>
            <a:r>
              <a:rPr lang="en-US" dirty="0"/>
              <a:t/>
            </a:r>
            <a:br>
              <a:rPr lang="en-US" dirty="0"/>
            </a:b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93068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dk1"/>
                </a:solidFill>
                <a:latin typeface="Times New Roman" panose="02020603050405020304" pitchFamily="18" charset="0"/>
                <a:cs typeface="Times New Roman" panose="02020603050405020304" pitchFamily="18" charset="0"/>
              </a:rPr>
              <a:t>HARDWARE REQUIREMENTS</a:t>
            </a:r>
            <a:endParaRPr lang="en-IN" dirty="0"/>
          </a:p>
        </p:txBody>
      </p:sp>
      <p:sp>
        <p:nvSpPr>
          <p:cNvPr id="3" name="Text Placeholder 2"/>
          <p:cNvSpPr>
            <a:spLocks noGrp="1"/>
          </p:cNvSpPr>
          <p:nvPr>
            <p:ph type="body" idx="1"/>
          </p:nvPr>
        </p:nvSpPr>
        <p:spPr>
          <a:xfrm>
            <a:off x="457200" y="1600200"/>
            <a:ext cx="8229600" cy="1895475"/>
          </a:xfrm>
        </p:spPr>
        <p:txBody>
          <a:bodyPr/>
          <a:lstStyle/>
          <a:p>
            <a:r>
              <a:rPr lang="en-GB" sz="1600" dirty="0"/>
              <a:t>System</a:t>
            </a:r>
            <a:r>
              <a:rPr lang="en-GB" sz="1600" b="1" dirty="0"/>
              <a:t>		:   </a:t>
            </a:r>
            <a:r>
              <a:rPr lang="en-GB" sz="1600" dirty="0"/>
              <a:t>Pentium IV 2.4 GHz</a:t>
            </a:r>
            <a:r>
              <a:rPr lang="en-GB" sz="1600" dirty="0" smtClean="0"/>
              <a:t>.</a:t>
            </a:r>
          </a:p>
          <a:p>
            <a:pPr lvl="0"/>
            <a:r>
              <a:rPr lang="en-GB" sz="1600" dirty="0">
                <a:latin typeface="Verdana" panose="020B0604030504040204" pitchFamily="34" charset="0"/>
                <a:ea typeface="Verdana" panose="020B0604030504040204" pitchFamily="34" charset="0"/>
              </a:rPr>
              <a:t>Hard Disk	         </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   40 GB.</a:t>
            </a:r>
            <a:endParaRPr lang="en-IN" sz="1600" dirty="0">
              <a:latin typeface="Verdana" panose="020B0604030504040204" pitchFamily="34" charset="0"/>
              <a:ea typeface="Verdana" panose="020B0604030504040204" pitchFamily="34" charset="0"/>
            </a:endParaRPr>
          </a:p>
          <a:p>
            <a:pPr lvl="0"/>
            <a:r>
              <a:rPr lang="en-GB" sz="1600" dirty="0">
                <a:latin typeface="Verdana" panose="020B0604030504040204" pitchFamily="34" charset="0"/>
                <a:ea typeface="Verdana" panose="020B0604030504040204" pitchFamily="34" charset="0"/>
              </a:rPr>
              <a:t>Floppy Drive	</a:t>
            </a:r>
            <a:r>
              <a:rPr lang="en-GB" sz="1600" dirty="0" smtClean="0">
                <a:latin typeface="Verdana" panose="020B0604030504040204" pitchFamily="34" charset="0"/>
                <a:ea typeface="Verdana" panose="020B0604030504040204" pitchFamily="34" charset="0"/>
              </a:rPr>
              <a:t>             :   </a:t>
            </a:r>
            <a:r>
              <a:rPr lang="en-GB" sz="1600" dirty="0">
                <a:latin typeface="Verdana" panose="020B0604030504040204" pitchFamily="34" charset="0"/>
                <a:ea typeface="Verdana" panose="020B0604030504040204" pitchFamily="34" charset="0"/>
              </a:rPr>
              <a:t>1.44 Mb.</a:t>
            </a:r>
            <a:endParaRPr lang="en-IN" sz="1600" dirty="0">
              <a:latin typeface="Verdana" panose="020B0604030504040204" pitchFamily="34" charset="0"/>
              <a:ea typeface="Verdana" panose="020B0604030504040204" pitchFamily="34" charset="0"/>
            </a:endParaRPr>
          </a:p>
          <a:p>
            <a:pPr lvl="0"/>
            <a:r>
              <a:rPr lang="en-GB" sz="1600" dirty="0">
                <a:latin typeface="Verdana" panose="020B0604030504040204" pitchFamily="34" charset="0"/>
                <a:ea typeface="Verdana" panose="020B0604030504040204" pitchFamily="34" charset="0"/>
              </a:rPr>
              <a:t>Monitor	        </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   14’ Colour Monitor.</a:t>
            </a:r>
            <a:endParaRPr lang="en-IN" sz="1600" dirty="0">
              <a:latin typeface="Verdana" panose="020B0604030504040204" pitchFamily="34" charset="0"/>
              <a:ea typeface="Verdana" panose="020B0604030504040204" pitchFamily="34" charset="0"/>
            </a:endParaRPr>
          </a:p>
          <a:p>
            <a:pPr lvl="0"/>
            <a:r>
              <a:rPr lang="en-GB" sz="1600" dirty="0">
                <a:latin typeface="Verdana" panose="020B0604030504040204" pitchFamily="34" charset="0"/>
                <a:ea typeface="Verdana" panose="020B0604030504040204" pitchFamily="34" charset="0"/>
              </a:rPr>
              <a:t>Mouse		:   Optical Mouse.</a:t>
            </a:r>
            <a:endParaRPr lang="en-IN" sz="1600" dirty="0">
              <a:latin typeface="Verdana" panose="020B0604030504040204" pitchFamily="34" charset="0"/>
              <a:ea typeface="Verdana" panose="020B0604030504040204" pitchFamily="34" charset="0"/>
            </a:endParaRPr>
          </a:p>
          <a:p>
            <a:pPr lvl="0"/>
            <a:r>
              <a:rPr lang="en-GB" sz="1600" dirty="0">
                <a:latin typeface="Verdana" panose="020B0604030504040204" pitchFamily="34" charset="0"/>
                <a:ea typeface="Verdana" panose="020B0604030504040204" pitchFamily="34" charset="0"/>
              </a:rPr>
              <a:t>Ram	</a:t>
            </a:r>
            <a:r>
              <a:rPr lang="en-GB" sz="1600" dirty="0">
                <a:latin typeface="Verdana" panose="020B0604030504040204" pitchFamily="34" charset="0"/>
                <a:ea typeface="Verdana" panose="020B0604030504040204" pitchFamily="34" charset="0"/>
              </a:rPr>
              <a:t> </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   512 </a:t>
            </a:r>
            <a:r>
              <a:rPr lang="en-GB" sz="1600" dirty="0" smtClean="0">
                <a:latin typeface="Verdana" panose="020B0604030504040204" pitchFamily="34" charset="0"/>
                <a:ea typeface="Verdana" panose="020B0604030504040204" pitchFamily="34" charset="0"/>
              </a:rPr>
              <a:t>Mb</a:t>
            </a:r>
            <a:r>
              <a:rPr lang="en-GB" sz="1600" dirty="0">
                <a:latin typeface="Verdana" panose="020B0604030504040204" pitchFamily="34" charset="0"/>
                <a:ea typeface="Verdana" panose="020B0604030504040204" pitchFamily="34" charset="0"/>
              </a:rPr>
              <a:t>.</a:t>
            </a:r>
            <a:endParaRPr lang="en-IN" sz="1600" dirty="0"/>
          </a:p>
        </p:txBody>
      </p:sp>
      <p:sp>
        <p:nvSpPr>
          <p:cNvPr id="6" name="Rectangle 5"/>
          <p:cNvSpPr/>
          <p:nvPr/>
        </p:nvSpPr>
        <p:spPr>
          <a:xfrm>
            <a:off x="457200" y="3876675"/>
            <a:ext cx="8010525" cy="369332"/>
          </a:xfrm>
          <a:prstGeom prst="rect">
            <a:avLst/>
          </a:prstGeom>
        </p:spPr>
        <p:txBody>
          <a:bodyPr wrap="square">
            <a:spAutoFit/>
          </a:bodyPr>
          <a:lstStyle/>
          <a:p>
            <a:pPr algn="ctr"/>
            <a:r>
              <a:rPr lang="en-IN" sz="1800" dirty="0">
                <a:latin typeface="Times New Roman" panose="02020603050405020304" pitchFamily="18" charset="0"/>
                <a:cs typeface="Times New Roman" panose="02020603050405020304" pitchFamily="18" charset="0"/>
              </a:rPr>
              <a:t>HARDWARE REQUIREMENTS</a:t>
            </a:r>
          </a:p>
        </p:txBody>
      </p:sp>
      <p:sp>
        <p:nvSpPr>
          <p:cNvPr id="7" name="Rectangle 6"/>
          <p:cNvSpPr/>
          <p:nvPr/>
        </p:nvSpPr>
        <p:spPr>
          <a:xfrm>
            <a:off x="628650" y="4627007"/>
            <a:ext cx="7839075" cy="1785104"/>
          </a:xfrm>
          <a:prstGeom prst="rect">
            <a:avLst/>
          </a:prstGeom>
        </p:spPr>
        <p:txBody>
          <a:bodyPr wrap="square">
            <a:spAutoFit/>
          </a:bodyPr>
          <a:lstStyle/>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smtClean="0"/>
              <a:t>Operating </a:t>
            </a:r>
            <a:r>
              <a:rPr lang="en-US" sz="1600" dirty="0"/>
              <a:t>system </a:t>
            </a:r>
            <a:r>
              <a:rPr lang="en-US" sz="1600" dirty="0"/>
              <a:t> </a:t>
            </a:r>
            <a:r>
              <a:rPr lang="en-US" sz="1600" dirty="0" smtClean="0"/>
              <a:t>            :   </a:t>
            </a:r>
            <a:r>
              <a:rPr lang="en-US" sz="1600" dirty="0"/>
              <a:t>Windows 7 Ultimate.</a:t>
            </a:r>
            <a:endParaRPr lang="en-IN" sz="1600" dirty="0"/>
          </a:p>
          <a:p>
            <a:pPr marL="285750" lvl="0" indent="-285750">
              <a:buFont typeface="Arial" panose="020B0604020202020204" pitchFamily="34" charset="0"/>
              <a:buChar char="•"/>
            </a:pPr>
            <a:r>
              <a:rPr lang="en-US" sz="1600" dirty="0"/>
              <a:t>Coding </a:t>
            </a:r>
            <a:r>
              <a:rPr lang="en-US" sz="1600" dirty="0" smtClean="0"/>
              <a:t>Language</a:t>
            </a:r>
            <a:r>
              <a:rPr lang="en-US" sz="1600" dirty="0"/>
              <a:t> </a:t>
            </a:r>
            <a:r>
              <a:rPr lang="en-US" sz="1600" dirty="0" smtClean="0"/>
              <a:t>             :   </a:t>
            </a:r>
            <a:r>
              <a:rPr lang="en-US" sz="1600" dirty="0"/>
              <a:t>Python</a:t>
            </a:r>
            <a:r>
              <a:rPr lang="en-US" sz="1600" dirty="0" smtClean="0"/>
              <a:t>.</a:t>
            </a:r>
          </a:p>
          <a:p>
            <a:pPr marL="285750" lvl="0" indent="-285750">
              <a:buFont typeface="Arial" panose="020B0604020202020204" pitchFamily="34" charset="0"/>
              <a:buChar char="•"/>
            </a:pPr>
            <a:r>
              <a:rPr lang="en-US" sz="1600" dirty="0" smtClean="0"/>
              <a:t>Front-End</a:t>
            </a:r>
            <a:r>
              <a:rPr lang="en-US" sz="1600" dirty="0"/>
              <a:t> </a:t>
            </a:r>
            <a:r>
              <a:rPr lang="en-US" sz="1600" dirty="0" smtClean="0"/>
              <a:t>                         :   </a:t>
            </a:r>
            <a:r>
              <a:rPr lang="en-US" sz="1600" dirty="0"/>
              <a:t>Python.</a:t>
            </a:r>
            <a:endParaRPr lang="en-IN" sz="1600" dirty="0"/>
          </a:p>
          <a:p>
            <a:pPr marL="285750" lvl="0" indent="-285750">
              <a:buFont typeface="Arial" panose="020B0604020202020204" pitchFamily="34" charset="0"/>
              <a:buChar char="•"/>
            </a:pPr>
            <a:r>
              <a:rPr lang="en-US" sz="1600" dirty="0" smtClean="0"/>
              <a:t>Designing</a:t>
            </a:r>
            <a:r>
              <a:rPr lang="en-US" sz="1600" dirty="0"/>
              <a:t> </a:t>
            </a:r>
            <a:r>
              <a:rPr lang="en-US" sz="1600" dirty="0" smtClean="0"/>
              <a:t>                         :   </a:t>
            </a:r>
            <a:r>
              <a:rPr lang="en-US" sz="1600" dirty="0" err="1"/>
              <a:t>Html,css,javascript</a:t>
            </a:r>
            <a:r>
              <a:rPr lang="en-US" sz="1600" dirty="0"/>
              <a:t>.</a:t>
            </a:r>
            <a:endParaRPr lang="en-IN" sz="1600" dirty="0"/>
          </a:p>
          <a:p>
            <a:pPr marL="285750" lvl="0" indent="-285750">
              <a:buFont typeface="Arial" panose="020B0604020202020204" pitchFamily="34" charset="0"/>
              <a:buChar char="•"/>
            </a:pPr>
            <a:r>
              <a:rPr lang="en-US" sz="1600" dirty="0"/>
              <a:t>Data Base	</a:t>
            </a:r>
            <a:r>
              <a:rPr lang="en-US" sz="1600" dirty="0"/>
              <a:t> </a:t>
            </a:r>
            <a:r>
              <a:rPr lang="en-US" sz="1600" dirty="0" smtClean="0"/>
              <a:t>              :   </a:t>
            </a:r>
            <a:r>
              <a:rPr lang="en-US" sz="1600" dirty="0"/>
              <a:t>MySQL.</a:t>
            </a:r>
            <a:endParaRPr lang="en-IN" sz="1600" dirty="0"/>
          </a:p>
          <a:p>
            <a:pPr lvl="0"/>
            <a:endParaRPr lang="en-IN" dirty="0"/>
          </a:p>
        </p:txBody>
      </p:sp>
      <p:cxnSp>
        <p:nvCxnSpPr>
          <p:cNvPr id="9" name="Straight Connector 8"/>
          <p:cNvCxnSpPr/>
          <p:nvPr/>
        </p:nvCxnSpPr>
        <p:spPr>
          <a:xfrm flipV="1">
            <a:off x="457200" y="3771900"/>
            <a:ext cx="7010400" cy="381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215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dk1"/>
                </a:solidFill>
              </a:rPr>
              <a:t>ARCHITECTURE</a:t>
            </a:r>
            <a:endParaRPr lang="en-IN" sz="1800" dirty="0"/>
          </a:p>
        </p:txBody>
      </p:sp>
      <p:pic>
        <p:nvPicPr>
          <p:cNvPr id="4" name="Picture 3"/>
          <p:cNvPicPr>
            <a:picLocks noChangeAspect="1"/>
          </p:cNvPicPr>
          <p:nvPr/>
        </p:nvPicPr>
        <p:blipFill>
          <a:blip r:embed="rId2"/>
          <a:stretch>
            <a:fillRect/>
          </a:stretch>
        </p:blipFill>
        <p:spPr>
          <a:xfrm>
            <a:off x="456843" y="1167188"/>
            <a:ext cx="8230313" cy="4523624"/>
          </a:xfrm>
          <a:prstGeom prst="rect">
            <a:avLst/>
          </a:prstGeom>
        </p:spPr>
      </p:pic>
      <p:pic>
        <p:nvPicPr>
          <p:cNvPr id="5" name="Picture 4"/>
          <p:cNvPicPr>
            <a:picLocks noChangeAspect="1"/>
          </p:cNvPicPr>
          <p:nvPr/>
        </p:nvPicPr>
        <p:blipFill>
          <a:blip r:embed="rId3"/>
          <a:stretch>
            <a:fillRect/>
          </a:stretch>
        </p:blipFill>
        <p:spPr>
          <a:xfrm>
            <a:off x="609243" y="1316539"/>
            <a:ext cx="8230313" cy="45297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75" y="1664493"/>
            <a:ext cx="7267575" cy="3529013"/>
          </a:xfrm>
          <a:prstGeom prst="rect">
            <a:avLst/>
          </a:prstGeom>
        </p:spPr>
      </p:pic>
    </p:spTree>
    <p:extLst>
      <p:ext uri="{BB962C8B-B14F-4D97-AF65-F5344CB8AC3E}">
        <p14:creationId xmlns:p14="http://schemas.microsoft.com/office/powerpoint/2010/main" val="25213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1"/>
            <a:ext cx="8229600" cy="628650"/>
          </a:xfrm>
        </p:spPr>
        <p:txBody>
          <a:bodyPr/>
          <a:lstStyle/>
          <a:p>
            <a:r>
              <a:rPr lang="en-US" sz="1800" dirty="0" smtClean="0">
                <a:latin typeface="Times New Roman" panose="02020603050405020304" pitchFamily="18" charset="0"/>
                <a:cs typeface="Times New Roman" panose="02020603050405020304" pitchFamily="18" charset="0"/>
              </a:rPr>
              <a:t>WORKFLOW</a:t>
            </a: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876301"/>
            <a:ext cx="8982075" cy="5270462"/>
          </a:xfrm>
          <a:prstGeom prst="rect">
            <a:avLst/>
          </a:prstGeom>
        </p:spPr>
      </p:pic>
    </p:spTree>
    <p:extLst>
      <p:ext uri="{BB962C8B-B14F-4D97-AF65-F5344CB8AC3E}">
        <p14:creationId xmlns:p14="http://schemas.microsoft.com/office/powerpoint/2010/main" val="888085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chemeClr val="dk1"/>
                </a:solidFill>
                <a:latin typeface="Times New Roman" panose="02020603050405020304" pitchFamily="18" charset="0"/>
                <a:cs typeface="Times New Roman" panose="02020603050405020304" pitchFamily="18" charset="0"/>
              </a:rPr>
              <a:t>MODULES</a:t>
            </a:r>
            <a:endParaRPr lang="en-IN"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1800" b="1" dirty="0">
                <a:latin typeface="Verdana" panose="020B0604030504040204" pitchFamily="34" charset="0"/>
                <a:ea typeface="Verdana" panose="020B0604030504040204" pitchFamily="34" charset="0"/>
              </a:rPr>
              <a:t>Load Dataset:</a:t>
            </a:r>
            <a:endParaRPr lang="en-IN" sz="1800" b="1"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Load </a:t>
            </a:r>
            <a:r>
              <a:rPr lang="en-US" sz="1600" dirty="0">
                <a:latin typeface="Verdana" panose="020B0604030504040204" pitchFamily="34" charset="0"/>
                <a:ea typeface="Verdana" panose="020B0604030504040204" pitchFamily="34" charset="0"/>
              </a:rPr>
              <a:t>data set using pandas </a:t>
            </a:r>
            <a:r>
              <a:rPr lang="en-US" sz="1600" dirty="0" smtClean="0">
                <a:latin typeface="Verdana" panose="020B0604030504040204" pitchFamily="34" charset="0"/>
                <a:ea typeface="Verdana" panose="020B0604030504040204" pitchFamily="34" charset="0"/>
              </a:rPr>
              <a:t>read csv</a:t>
            </a:r>
            <a:r>
              <a:rPr lang="en-US" sz="1600" dirty="0">
                <a:latin typeface="Verdana" panose="020B0604030504040204" pitchFamily="34" charset="0"/>
                <a:ea typeface="Verdana" panose="020B0604030504040204" pitchFamily="34" charset="0"/>
              </a:rPr>
              <a:t>() method.</a:t>
            </a:r>
            <a:endParaRPr lang="en-IN" sz="1600" dirty="0">
              <a:latin typeface="Verdana" panose="020B0604030504040204" pitchFamily="34" charset="0"/>
              <a:ea typeface="Verdana" panose="020B0604030504040204" pitchFamily="34" charset="0"/>
            </a:endParaRPr>
          </a:p>
          <a:p>
            <a:r>
              <a:rPr lang="en-US" sz="1800" b="1" dirty="0">
                <a:latin typeface="Verdana" panose="020B0604030504040204" pitchFamily="34" charset="0"/>
                <a:ea typeface="Verdana" panose="020B0604030504040204" pitchFamily="34" charset="0"/>
              </a:rPr>
              <a:t>Split Data Set:</a:t>
            </a:r>
            <a:endParaRPr lang="en-IN" sz="1800" b="1"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Split </a:t>
            </a:r>
            <a:r>
              <a:rPr lang="en-US" sz="1600" dirty="0">
                <a:latin typeface="Verdana" panose="020B0604030504040204" pitchFamily="34" charset="0"/>
                <a:ea typeface="Verdana" panose="020B0604030504040204" pitchFamily="34" charset="0"/>
              </a:rPr>
              <a:t>the data set to two types. One is train data test and another one is </a:t>
            </a:r>
            <a:r>
              <a:rPr lang="en-US" sz="1600" dirty="0" smtClean="0">
                <a:latin typeface="Verdana" panose="020B0604030504040204" pitchFamily="34" charset="0"/>
                <a:ea typeface="Verdana" panose="020B0604030504040204" pitchFamily="34" charset="0"/>
              </a:rPr>
              <a:t>        test </a:t>
            </a:r>
            <a:r>
              <a:rPr lang="en-US" sz="1600" dirty="0">
                <a:latin typeface="Verdana" panose="020B0604030504040204" pitchFamily="34" charset="0"/>
                <a:ea typeface="Verdana" panose="020B0604030504040204" pitchFamily="34" charset="0"/>
              </a:rPr>
              <a:t>data set.</a:t>
            </a:r>
            <a:endParaRPr lang="en-IN" sz="1600" dirty="0">
              <a:latin typeface="Verdana" panose="020B0604030504040204" pitchFamily="34" charset="0"/>
              <a:ea typeface="Verdana" panose="020B0604030504040204" pitchFamily="34" charset="0"/>
            </a:endParaRPr>
          </a:p>
          <a:p>
            <a:r>
              <a:rPr lang="en-US" sz="1800" b="1" dirty="0">
                <a:latin typeface="Verdana" panose="020B0604030504040204" pitchFamily="34" charset="0"/>
                <a:ea typeface="Verdana" panose="020B0604030504040204" pitchFamily="34" charset="0"/>
              </a:rPr>
              <a:t>Train data set:</a:t>
            </a:r>
            <a:endParaRPr lang="en-IN" sz="1800" b="1"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Train </a:t>
            </a:r>
            <a:r>
              <a:rPr lang="en-US" sz="1600" dirty="0">
                <a:latin typeface="Verdana" panose="020B0604030504040204" pitchFamily="34" charset="0"/>
                <a:ea typeface="Verdana" panose="020B0604030504040204" pitchFamily="34" charset="0"/>
              </a:rPr>
              <a:t>data set will train our data set using fit method.</a:t>
            </a:r>
            <a:endParaRPr lang="en-IN" sz="1600" dirty="0">
              <a:latin typeface="Verdana" panose="020B0604030504040204" pitchFamily="34" charset="0"/>
              <a:ea typeface="Verdana" panose="020B0604030504040204" pitchFamily="34" charset="0"/>
            </a:endParaRPr>
          </a:p>
          <a:p>
            <a:r>
              <a:rPr lang="en-US" sz="1800" b="1" dirty="0">
                <a:latin typeface="Verdana" panose="020B0604030504040204" pitchFamily="34" charset="0"/>
                <a:ea typeface="Verdana" panose="020B0604030504040204" pitchFamily="34" charset="0"/>
              </a:rPr>
              <a:t>Test data set:</a:t>
            </a:r>
            <a:endParaRPr lang="en-IN" sz="1800" b="1"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Test </a:t>
            </a:r>
            <a:r>
              <a:rPr lang="en-US" sz="1600" dirty="0">
                <a:latin typeface="Verdana" panose="020B0604030504040204" pitchFamily="34" charset="0"/>
                <a:ea typeface="Verdana" panose="020B0604030504040204" pitchFamily="34" charset="0"/>
              </a:rPr>
              <a:t>data set will test the data set using algorithm.</a:t>
            </a:r>
            <a:endParaRPr lang="en-IN" sz="1600" dirty="0">
              <a:latin typeface="Verdana" panose="020B0604030504040204" pitchFamily="34" charset="0"/>
              <a:ea typeface="Verdana" panose="020B0604030504040204" pitchFamily="34" charset="0"/>
            </a:endParaRPr>
          </a:p>
          <a:p>
            <a:r>
              <a:rPr lang="en-US" sz="1800" b="1" dirty="0">
                <a:latin typeface="Verdana" panose="020B0604030504040204" pitchFamily="34" charset="0"/>
                <a:ea typeface="Verdana" panose="020B0604030504040204" pitchFamily="34" charset="0"/>
              </a:rPr>
              <a:t>Predict data set:</a:t>
            </a:r>
            <a:endParaRPr lang="en-IN" sz="1800" b="1" dirty="0">
              <a:latin typeface="Verdana" panose="020B0604030504040204" pitchFamily="34" charset="0"/>
              <a:ea typeface="Verdana" panose="020B0604030504040204" pitchFamily="34" charset="0"/>
            </a:endParaRPr>
          </a:p>
          <a:p>
            <a:pPr marL="114300" indent="0">
              <a:buNone/>
            </a:pPr>
            <a:r>
              <a:rPr lang="en-US" sz="1600" dirty="0" smtClean="0">
                <a:latin typeface="Verdana" panose="020B0604030504040204" pitchFamily="34" charset="0"/>
                <a:ea typeface="Verdana" panose="020B0604030504040204" pitchFamily="34" charset="0"/>
              </a:rPr>
              <a:t>    Predict</a:t>
            </a:r>
            <a:r>
              <a:rPr lang="en-US" sz="1600" dirty="0">
                <a:latin typeface="Verdana" panose="020B0604030504040204" pitchFamily="34" charset="0"/>
                <a:ea typeface="Verdana" panose="020B0604030504040204" pitchFamily="34" charset="0"/>
              </a:rPr>
              <a:t>() method will predict the results.</a:t>
            </a:r>
            <a:endParaRPr lang="en-IN" sz="1600" dirty="0">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3214186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1567</TotalTime>
  <Words>916</Words>
  <Application>Microsoft Office PowerPoint</Application>
  <PresentationFormat>On-screen Show (4:3)</PresentationFormat>
  <Paragraphs>97</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Bookman Old Style</vt:lpstr>
      <vt:lpstr>Calibri</vt:lpstr>
      <vt:lpstr>Helvetica</vt:lpstr>
      <vt:lpstr>Times New Roman</vt:lpstr>
      <vt:lpstr>Verdana</vt:lpstr>
      <vt:lpstr>Default Design</vt:lpstr>
      <vt:lpstr>DEPARTMENT OF CSE-DS</vt:lpstr>
      <vt:lpstr>Cyber threat detection based on artificial neural network using event profiles.</vt:lpstr>
      <vt:lpstr>ABSTRACT </vt:lpstr>
      <vt:lpstr>INTRODUCTION</vt:lpstr>
      <vt:lpstr>LITERATURE SURVEY </vt:lpstr>
      <vt:lpstr>HARDWARE REQUIREMENTS</vt:lpstr>
      <vt:lpstr>ARCHITECTURE</vt:lpstr>
      <vt:lpstr>WORKFLOW</vt:lpstr>
      <vt:lpstr>MODULES</vt:lpstr>
      <vt:lpstr>ALGORITHMS</vt:lpstr>
      <vt:lpstr>Methodologies</vt:lpstr>
      <vt:lpstr>SAMPLE OUTPUT</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CSE-DS</dc:title>
  <dc:creator>user</dc:creator>
  <cp:lastModifiedBy>user</cp:lastModifiedBy>
  <cp:revision>19</cp:revision>
  <dcterms:modified xsi:type="dcterms:W3CDTF">2024-06-25T18:50:28Z</dcterms:modified>
</cp:coreProperties>
</file>