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76" r:id="rId4"/>
    <p:sldId id="260" r:id="rId5"/>
    <p:sldId id="261" r:id="rId6"/>
    <p:sldId id="273" r:id="rId7"/>
    <p:sldId id="274" r:id="rId8"/>
    <p:sldId id="281" r:id="rId9"/>
    <p:sldId id="277" r:id="rId10"/>
    <p:sldId id="278" r:id="rId11"/>
    <p:sldId id="279" r:id="rId12"/>
    <p:sldId id="280" r:id="rId13"/>
    <p:sldId id="263" r:id="rId14"/>
    <p:sldId id="268" r:id="rId15"/>
    <p:sldId id="269" r:id="rId16"/>
    <p:sldId id="270" r:id="rId17"/>
    <p:sldId id="27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591BA3-A2D3-4C4A-B1C1-D9787764E8C8}">
  <a:tblStyle styleId="{B9591BA3-A2D3-4C4A-B1C1-D9787764E8C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142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224821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29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626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chemeClr val="dk1"/>
              </a:buClr>
              <a:buSzPts val="3200"/>
              <a:buFont typeface="Arial"/>
              <a:buNone/>
              <a:defRPr/>
            </a:lvl1pPr>
            <a:lvl2pPr lvl="1" algn="ctr" rtl="0">
              <a:spcBef>
                <a:spcPts val="560"/>
              </a:spcBef>
              <a:spcAft>
                <a:spcPts val="0"/>
              </a:spcAft>
              <a:buClr>
                <a:schemeClr val="dk1"/>
              </a:buClr>
              <a:buSzPts val="2800"/>
              <a:buFont typeface="Arial"/>
              <a:buNone/>
              <a:defRPr/>
            </a:lvl2pPr>
            <a:lvl3pPr lvl="2" algn="ctr" rtl="0">
              <a:spcBef>
                <a:spcPts val="480"/>
              </a:spcBef>
              <a:spcAft>
                <a:spcPts val="0"/>
              </a:spcAft>
              <a:buClr>
                <a:schemeClr val="dk1"/>
              </a:buClr>
              <a:buSzPts val="2400"/>
              <a:buFont typeface="Arial"/>
              <a:buNone/>
              <a:defRPr/>
            </a:lvl3pPr>
            <a:lvl4pPr lvl="3" algn="ctr" rtl="0">
              <a:spcBef>
                <a:spcPts val="400"/>
              </a:spcBef>
              <a:spcAft>
                <a:spcPts val="0"/>
              </a:spcAft>
              <a:buClr>
                <a:schemeClr val="dk1"/>
              </a:buClr>
              <a:buSzPts val="2000"/>
              <a:buFont typeface="Arial"/>
              <a:buNone/>
              <a:defRPr/>
            </a:lvl4pPr>
            <a:lvl5pPr lvl="4" algn="ctr" rtl="0">
              <a:spcBef>
                <a:spcPts val="400"/>
              </a:spcBef>
              <a:spcAft>
                <a:spcPts val="0"/>
              </a:spcAft>
              <a:buClr>
                <a:schemeClr val="dk1"/>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14" name="Google Shape;14;p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70" name="Google Shape;70;p11"/>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71" name="Google Shape;71;p1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chemeClr val="dk1"/>
              </a:buClr>
              <a:buSzPts val="2000"/>
              <a:buFont typeface="Arial"/>
              <a:buNone/>
              <a:defRPr sz="2000"/>
            </a:lvl1pPr>
            <a:lvl2pPr marL="914400" lvl="1" indent="-228600" algn="l" rtl="0">
              <a:spcBef>
                <a:spcPts val="360"/>
              </a:spcBef>
              <a:spcAft>
                <a:spcPts val="0"/>
              </a:spcAft>
              <a:buClr>
                <a:schemeClr val="dk1"/>
              </a:buClr>
              <a:buSzPts val="1800"/>
              <a:buFont typeface="Arial"/>
              <a:buNone/>
              <a:defRPr sz="1800"/>
            </a:lvl2pPr>
            <a:lvl3pPr marL="1371600" lvl="2" indent="-228600" algn="l" rtl="0">
              <a:spcBef>
                <a:spcPts val="320"/>
              </a:spcBef>
              <a:spcAft>
                <a:spcPts val="0"/>
              </a:spcAft>
              <a:buClr>
                <a:schemeClr val="dk1"/>
              </a:buClr>
              <a:buSzPts val="1600"/>
              <a:buFont typeface="Arial"/>
              <a:buNone/>
              <a:defRPr sz="1600"/>
            </a:lvl3pPr>
            <a:lvl4pPr marL="1828800" lvl="3" indent="-228600" algn="l" rtl="0">
              <a:spcBef>
                <a:spcPts val="280"/>
              </a:spcBef>
              <a:spcAft>
                <a:spcPts val="0"/>
              </a:spcAft>
              <a:buClr>
                <a:schemeClr val="dk1"/>
              </a:buClr>
              <a:buSzPts val="1400"/>
              <a:buFont typeface="Arial"/>
              <a:buNone/>
              <a:defRPr sz="1400"/>
            </a:lvl4pPr>
            <a:lvl5pPr marL="2286000" lvl="4" indent="-228600" algn="l" rtl="0">
              <a:spcBef>
                <a:spcPts val="280"/>
              </a:spcBef>
              <a:spcAft>
                <a:spcPts val="0"/>
              </a:spcAft>
              <a:buClr>
                <a:schemeClr val="dk1"/>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77" name="Google Shape;77;p1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2" name="Google Shape;32;p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39" name="Google Shape;39;p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Font typeface="Arial"/>
              <a:buChar char="•"/>
              <a:defRPr sz="3200"/>
            </a:lvl1pPr>
            <a:lvl2pPr marL="914400" lvl="1" indent="-406400" algn="l" rtl="0">
              <a:spcBef>
                <a:spcPts val="560"/>
              </a:spcBef>
              <a:spcAft>
                <a:spcPts val="0"/>
              </a:spcAft>
              <a:buClr>
                <a:schemeClr val="dk1"/>
              </a:buClr>
              <a:buSzPts val="2800"/>
              <a:buFont typeface="Arial"/>
              <a:buChar char="–"/>
              <a:defRPr sz="2800"/>
            </a:lvl2pPr>
            <a:lvl3pPr marL="1371600" lvl="2" indent="-381000" algn="l" rtl="0">
              <a:spcBef>
                <a:spcPts val="480"/>
              </a:spcBef>
              <a:spcAft>
                <a:spcPts val="0"/>
              </a:spcAft>
              <a:buClr>
                <a:schemeClr val="dk1"/>
              </a:buClr>
              <a:buSzPts val="2400"/>
              <a:buFont typeface="Arial"/>
              <a:buChar char="•"/>
              <a:defRPr sz="2400"/>
            </a:lvl3pPr>
            <a:lvl4pPr marL="1828800" lvl="3" indent="-355600" algn="l" rtl="0">
              <a:spcBef>
                <a:spcPts val="400"/>
              </a:spcBef>
              <a:spcAft>
                <a:spcPts val="0"/>
              </a:spcAft>
              <a:buClr>
                <a:schemeClr val="dk1"/>
              </a:buClr>
              <a:buSzPts val="2000"/>
              <a:buFont typeface="Arial"/>
              <a:buChar char="–"/>
              <a:defRPr sz="2000"/>
            </a:lvl4pPr>
            <a:lvl5pPr marL="2286000" lvl="4" indent="-355600" algn="l" rtl="0">
              <a:spcBef>
                <a:spcPts val="400"/>
              </a:spcBef>
              <a:spcAft>
                <a:spcPts val="0"/>
              </a:spcAft>
              <a:buClr>
                <a:schemeClr val="dk1"/>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45" name="Google Shape;45;p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46" name="Google Shape;46;p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61" name="Google Shape;61;p10"/>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62" name="Google Shape;62;p10"/>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63" name="Google Shape;63;p10"/>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64" name="Google Shape;64;p1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3"/>
          <p:cNvGraphicFramePr/>
          <p:nvPr/>
        </p:nvGraphicFramePr>
        <p:xfrm>
          <a:off x="1500187" y="1071562"/>
          <a:ext cx="6096000" cy="1020750"/>
        </p:xfrm>
        <a:graphic>
          <a:graphicData uri="http://schemas.openxmlformats.org/drawingml/2006/table">
            <a:tbl>
              <a:tblPr>
                <a:noFill/>
                <a:tableStyleId>{B9591BA3-A2D3-4C4A-B1C1-D9787764E8C8}</a:tableStyleId>
              </a:tblPr>
              <a:tblGrid>
                <a:gridCol w="1181100"/>
                <a:gridCol w="4914900"/>
              </a:tblGrid>
              <a:tr h="1020750">
                <a:tc>
                  <a:txBody>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300"/>
                        <a:buFont typeface="Arial Black"/>
                        <a:buNone/>
                      </a:pPr>
                      <a:r>
                        <a:rPr lang="en-US" sz="1300" b="1" i="0" u="none" dirty="0">
                          <a:solidFill>
                            <a:srgbClr val="000000"/>
                          </a:solidFill>
                          <a:latin typeface="Arial Black"/>
                          <a:ea typeface="Arial Black"/>
                          <a:cs typeface="Arial Black"/>
                          <a:sym typeface="Arial Black"/>
                        </a:rPr>
                        <a:t>MALLA REDDY COLLEGE OF ENGINEERING </a:t>
                      </a:r>
                      <a:endParaRPr sz="1000" b="0" i="0" u="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rgbClr val="002060"/>
                        </a:buClr>
                        <a:buSzPts val="1000"/>
                        <a:buFont typeface="Times New Roman"/>
                        <a:buNone/>
                      </a:pPr>
                      <a:r>
                        <a:rPr lang="en-US" sz="1000" b="0" i="0" u="none" dirty="0">
                          <a:solidFill>
                            <a:srgbClr val="002060"/>
                          </a:solidFill>
                          <a:latin typeface="Times New Roman"/>
                          <a:ea typeface="Times New Roman"/>
                          <a:cs typeface="Times New Roman"/>
                          <a:sym typeface="Times New Roman"/>
                        </a:rPr>
                        <a:t>(Approved by AICTE, Permanently Affiliated to JNTUH)</a:t>
                      </a:r>
                      <a:endParaRPr sz="1000" b="0" i="0" u="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chemeClr val="dk1"/>
                        </a:buClr>
                        <a:buSzPts val="1000"/>
                        <a:buFont typeface="Times New Roman"/>
                        <a:buNone/>
                      </a:pPr>
                      <a:r>
                        <a:rPr lang="en-US" sz="1000" b="0" i="0" u="none" dirty="0" err="1">
                          <a:solidFill>
                            <a:schemeClr val="dk1"/>
                          </a:solidFill>
                          <a:latin typeface="Times New Roman"/>
                          <a:ea typeface="Times New Roman"/>
                          <a:cs typeface="Times New Roman"/>
                          <a:sym typeface="Times New Roman"/>
                        </a:rPr>
                        <a:t>Recognised</a:t>
                      </a:r>
                      <a:r>
                        <a:rPr lang="en-US" sz="1000" b="0" i="0" u="none" dirty="0">
                          <a:solidFill>
                            <a:schemeClr val="dk1"/>
                          </a:solidFill>
                          <a:latin typeface="Times New Roman"/>
                          <a:ea typeface="Times New Roman"/>
                          <a:cs typeface="Times New Roman"/>
                          <a:sym typeface="Times New Roman"/>
                        </a:rPr>
                        <a:t> under Section 2(f) &amp; 12(B) of the UGC Act 1956, An ISO 9001:2015 Certified Institution.</a:t>
                      </a:r>
                      <a:endParaRPr sz="1000" b="0" i="0" u="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chemeClr val="dk1"/>
                        </a:buClr>
                        <a:buSzPts val="1000"/>
                        <a:buFont typeface="Times New Roman"/>
                        <a:buNone/>
                      </a:pPr>
                      <a:r>
                        <a:rPr lang="en-US" sz="1000" b="0" i="0" u="none" dirty="0" err="1">
                          <a:solidFill>
                            <a:schemeClr val="dk1"/>
                          </a:solidFill>
                          <a:latin typeface="Times New Roman"/>
                          <a:ea typeface="Times New Roman"/>
                          <a:cs typeface="Times New Roman"/>
                          <a:sym typeface="Times New Roman"/>
                        </a:rPr>
                        <a:t>Maisammaguda</a:t>
                      </a:r>
                      <a:r>
                        <a:rPr lang="en-US" sz="1000" b="0" i="0" u="none" dirty="0">
                          <a:solidFill>
                            <a:schemeClr val="dk1"/>
                          </a:solidFill>
                          <a:latin typeface="Times New Roman"/>
                          <a:ea typeface="Times New Roman"/>
                          <a:cs typeface="Times New Roman"/>
                          <a:sym typeface="Times New Roman"/>
                        </a:rPr>
                        <a:t>, </a:t>
                      </a:r>
                      <a:r>
                        <a:rPr lang="en-US" sz="1000" b="0" i="0" u="none" dirty="0" err="1">
                          <a:solidFill>
                            <a:schemeClr val="dk1"/>
                          </a:solidFill>
                          <a:latin typeface="Times New Roman"/>
                          <a:ea typeface="Times New Roman"/>
                          <a:cs typeface="Times New Roman"/>
                          <a:sym typeface="Times New Roman"/>
                        </a:rPr>
                        <a:t>Dhulapally</a:t>
                      </a:r>
                      <a:r>
                        <a:rPr lang="en-US" sz="1000" b="0" i="0" u="none" dirty="0">
                          <a:solidFill>
                            <a:schemeClr val="dk1"/>
                          </a:solidFill>
                          <a:latin typeface="Times New Roman"/>
                          <a:ea typeface="Times New Roman"/>
                          <a:cs typeface="Times New Roman"/>
                          <a:sym typeface="Times New Roman"/>
                        </a:rPr>
                        <a:t>, post via </a:t>
                      </a:r>
                      <a:r>
                        <a:rPr lang="en-US" sz="1000" b="0" i="0" u="none" dirty="0" err="1">
                          <a:solidFill>
                            <a:schemeClr val="dk1"/>
                          </a:solidFill>
                          <a:latin typeface="Times New Roman"/>
                          <a:ea typeface="Times New Roman"/>
                          <a:cs typeface="Times New Roman"/>
                          <a:sym typeface="Times New Roman"/>
                        </a:rPr>
                        <a:t>Kompally</a:t>
                      </a:r>
                      <a:r>
                        <a:rPr lang="en-US" sz="1000" b="0" i="0" u="none" dirty="0">
                          <a:solidFill>
                            <a:schemeClr val="dk1"/>
                          </a:solidFill>
                          <a:latin typeface="Times New Roman"/>
                          <a:ea typeface="Times New Roman"/>
                          <a:cs typeface="Times New Roman"/>
                          <a:sym typeface="Times New Roman"/>
                        </a:rPr>
                        <a:t>, </a:t>
                      </a:r>
                      <a:r>
                        <a:rPr lang="en-US" sz="1000" b="0" i="0" u="none" dirty="0" err="1">
                          <a:solidFill>
                            <a:schemeClr val="dk1"/>
                          </a:solidFill>
                          <a:latin typeface="Times New Roman"/>
                          <a:ea typeface="Times New Roman"/>
                          <a:cs typeface="Times New Roman"/>
                          <a:sym typeface="Times New Roman"/>
                        </a:rPr>
                        <a:t>Secunderabad</a:t>
                      </a:r>
                      <a:r>
                        <a:rPr lang="en-US" sz="1000" b="0" i="0" u="none" dirty="0">
                          <a:solidFill>
                            <a:schemeClr val="dk1"/>
                          </a:solidFill>
                          <a:latin typeface="Times New Roman"/>
                          <a:ea typeface="Times New Roman"/>
                          <a:cs typeface="Times New Roman"/>
                          <a:sym typeface="Times New Roman"/>
                        </a:rPr>
                        <a:t> - 500100</a:t>
                      </a:r>
                      <a:endParaRPr dirty="0"/>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pic>
        <p:nvPicPr>
          <p:cNvPr id="85" name="Google Shape;85;p13"/>
          <p:cNvPicPr preferRelativeResize="0"/>
          <p:nvPr/>
        </p:nvPicPr>
        <p:blipFill rotWithShape="1">
          <a:blip r:embed="rId3">
            <a:alphaModFix/>
          </a:blip>
          <a:srcRect/>
          <a:stretch/>
        </p:blipFill>
        <p:spPr>
          <a:xfrm>
            <a:off x="1571625" y="1143000"/>
            <a:ext cx="1096962" cy="857250"/>
          </a:xfrm>
          <a:prstGeom prst="rect">
            <a:avLst/>
          </a:prstGeom>
          <a:noFill/>
          <a:ln>
            <a:noFill/>
          </a:ln>
        </p:spPr>
      </p:pic>
      <p:sp>
        <p:nvSpPr>
          <p:cNvPr id="86" name="Google Shape;86;p13"/>
          <p:cNvSpPr txBox="1">
            <a:spLocks noGrp="1"/>
          </p:cNvSpPr>
          <p:nvPr>
            <p:ph type="ctrTitle"/>
          </p:nvPr>
        </p:nvSpPr>
        <p:spPr>
          <a:xfrm>
            <a:off x="714375" y="2143125"/>
            <a:ext cx="77724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2000" b="1" i="0" u="sng" dirty="0">
                <a:solidFill>
                  <a:schemeClr val="dk2"/>
                </a:solidFill>
                <a:latin typeface="Bookman Old Style" panose="02050604050505020204" pitchFamily="18" charset="0"/>
                <a:sym typeface="Arial"/>
              </a:rPr>
              <a:t>DEPARTMENT OF CSE-DS</a:t>
            </a:r>
            <a:endParaRPr sz="2000" dirty="0">
              <a:latin typeface="Bookman Old Style" panose="02050604050505020204" pitchFamily="18" charset="0"/>
            </a:endParaRPr>
          </a:p>
        </p:txBody>
      </p:sp>
      <p:sp>
        <p:nvSpPr>
          <p:cNvPr id="87" name="Google Shape;87;p13"/>
          <p:cNvSpPr txBox="1">
            <a:spLocks noGrp="1"/>
          </p:cNvSpPr>
          <p:nvPr>
            <p:ph type="subTitle" idx="1"/>
          </p:nvPr>
        </p:nvSpPr>
        <p:spPr>
          <a:xfrm>
            <a:off x="1371600" y="3886200"/>
            <a:ext cx="6400800" cy="2543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00000"/>
              </a:buClr>
              <a:buSzPts val="2000"/>
              <a:buFont typeface="Arial"/>
              <a:buNone/>
            </a:pPr>
            <a:r>
              <a:rPr lang="en-US" sz="2000" b="0" i="0" u="none" dirty="0">
                <a:solidFill>
                  <a:srgbClr val="C00000"/>
                </a:solidFill>
                <a:sym typeface="Arial"/>
              </a:rPr>
              <a:t>MINI PROJECT </a:t>
            </a:r>
            <a:r>
              <a:rPr lang="en-US" sz="2000" b="0" i="0" u="none">
                <a:solidFill>
                  <a:srgbClr val="C00000"/>
                </a:solidFill>
                <a:sym typeface="Arial"/>
              </a:rPr>
              <a:t>REVIEW </a:t>
            </a:r>
            <a:r>
              <a:rPr lang="en-US" sz="2000" b="0" i="0" u="none" smtClean="0">
                <a:solidFill>
                  <a:srgbClr val="C00000"/>
                </a:solidFill>
                <a:sym typeface="Arial"/>
              </a:rPr>
              <a:t>-1</a:t>
            </a:r>
            <a:endParaRPr sz="2000" dirty="0"/>
          </a:p>
          <a:p>
            <a:pPr marL="0" lvl="0" indent="0" algn="ctr" rtl="0">
              <a:lnSpc>
                <a:spcPct val="100000"/>
              </a:lnSpc>
              <a:spcBef>
                <a:spcPts val="400"/>
              </a:spcBef>
              <a:spcAft>
                <a:spcPts val="0"/>
              </a:spcAft>
              <a:buClr>
                <a:srgbClr val="C00000"/>
              </a:buClr>
              <a:buSzPts val="2000"/>
              <a:buFont typeface="Arial"/>
              <a:buNone/>
            </a:pPr>
            <a:r>
              <a:rPr lang="en-US" sz="2000" b="0" i="0" u="none" dirty="0">
                <a:solidFill>
                  <a:srgbClr val="C00000"/>
                </a:solidFill>
                <a:latin typeface="Arial"/>
                <a:ea typeface="Arial"/>
                <a:cs typeface="Arial"/>
                <a:sym typeface="Arial"/>
              </a:rPr>
              <a:t> </a:t>
            </a:r>
            <a:endParaRPr dirty="0"/>
          </a:p>
          <a:p>
            <a:pPr marL="0" lvl="0" indent="0" algn="ctr" rtl="0">
              <a:lnSpc>
                <a:spcPct val="100000"/>
              </a:lnSpc>
              <a:spcBef>
                <a:spcPts val="400"/>
              </a:spcBef>
              <a:spcAft>
                <a:spcPts val="0"/>
              </a:spcAft>
              <a:buClr>
                <a:schemeClr val="dk1"/>
              </a:buClr>
              <a:buSzPts val="2000"/>
              <a:buFont typeface="Arial Black"/>
              <a:buNone/>
            </a:pPr>
            <a:r>
              <a:rPr lang="en-US" sz="2000" b="0" i="0" u="none" dirty="0">
                <a:solidFill>
                  <a:schemeClr val="dk1"/>
                </a:solidFill>
                <a:latin typeface="Arial Black"/>
                <a:ea typeface="Arial Black"/>
                <a:cs typeface="Arial Black"/>
                <a:sym typeface="Arial Black"/>
              </a:rPr>
              <a:t>ACADEMIC YEAR: 2023-2024</a:t>
            </a:r>
            <a:endParaRPr sz="2000" dirty="0"/>
          </a:p>
          <a:p>
            <a:pPr marL="0" lvl="0" indent="0">
              <a:spcBef>
                <a:spcPts val="400"/>
              </a:spcBef>
              <a:buSzPts val="2000"/>
            </a:pPr>
            <a:r>
              <a:rPr lang="en-US" sz="2000" b="0" i="0" u="none" dirty="0">
                <a:solidFill>
                  <a:schemeClr val="dk1"/>
                </a:solidFill>
                <a:sym typeface="Arial"/>
              </a:rPr>
              <a:t>YEAR: </a:t>
            </a:r>
            <a:r>
              <a:rPr lang="en-US" sz="2000" dirty="0"/>
              <a:t>II  SEM:I</a:t>
            </a:r>
            <a:endParaRPr sz="2000" dirty="0"/>
          </a:p>
          <a:p>
            <a:pPr marL="0" lvl="0" indent="0" algn="ctr" rtl="0">
              <a:lnSpc>
                <a:spcPct val="100000"/>
              </a:lnSpc>
              <a:spcBef>
                <a:spcPts val="640"/>
              </a:spcBef>
              <a:spcAft>
                <a:spcPts val="0"/>
              </a:spcAft>
              <a:buClr>
                <a:schemeClr val="dk1"/>
              </a:buClr>
              <a:buSzPts val="3200"/>
              <a:buFont typeface="Arial"/>
              <a:buNone/>
            </a:pPr>
            <a:r>
              <a:rPr lang="en-US" sz="2000" b="0" i="0" u="none" dirty="0">
                <a:solidFill>
                  <a:schemeClr val="dk1"/>
                </a:solidFill>
                <a:sym typeface="Arial"/>
              </a:rPr>
              <a:t>DATE </a:t>
            </a:r>
            <a:r>
              <a:rPr lang="en-US" sz="2000" b="0" i="0" u="none" dirty="0" smtClean="0">
                <a:solidFill>
                  <a:schemeClr val="dk1"/>
                </a:solidFill>
                <a:sym typeface="Arial"/>
              </a:rPr>
              <a:t>:27-06-2024</a:t>
            </a:r>
            <a:endParaRP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1"/>
            <a:ext cx="8229600" cy="628650"/>
          </a:xfrm>
        </p:spPr>
        <p:txBody>
          <a:bodyPr/>
          <a:lstStyle/>
          <a:p>
            <a:r>
              <a:rPr lang="en-US" sz="1800" b="1" dirty="0" smtClean="0">
                <a:latin typeface="Bookman Old Style" panose="02050604050505020204" pitchFamily="18" charset="0"/>
                <a:cs typeface="Times New Roman" panose="02020603050405020304" pitchFamily="18" charset="0"/>
              </a:rPr>
              <a:t>WORKFLOW</a:t>
            </a:r>
            <a:endParaRPr lang="en-IN" sz="1800" b="1"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 y="1168131"/>
            <a:ext cx="8982075" cy="5270462"/>
          </a:xfrm>
          <a:prstGeom prst="rect">
            <a:avLst/>
          </a:prstGeom>
        </p:spPr>
      </p:pic>
    </p:spTree>
    <p:extLst>
      <p:ext uri="{BB962C8B-B14F-4D97-AF65-F5344CB8AC3E}">
        <p14:creationId xmlns:p14="http://schemas.microsoft.com/office/powerpoint/2010/main" val="3531577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Bookman Old Style" panose="02050604050505020204" pitchFamily="18" charset="0"/>
                <a:cs typeface="Times New Roman" panose="02020603050405020304" pitchFamily="18" charset="0"/>
              </a:rPr>
              <a:t>LITERATURE SURVEY</a:t>
            </a:r>
            <a:endParaRPr lang="en-IN" sz="2000" b="1" dirty="0">
              <a:latin typeface="Bookman Old Style" panose="02050604050505020204" pitchFamily="18" charset="0"/>
              <a:cs typeface="Times New Roman" panose="02020603050405020304" pitchFamily="18" charset="0"/>
            </a:endParaRPr>
          </a:p>
        </p:txBody>
      </p:sp>
      <p:sp>
        <p:nvSpPr>
          <p:cNvPr id="3" name="Text Placeholder 2"/>
          <p:cNvSpPr>
            <a:spLocks noGrp="1"/>
          </p:cNvSpPr>
          <p:nvPr>
            <p:ph type="body" idx="1"/>
          </p:nvPr>
        </p:nvSpPr>
        <p:spPr>
          <a:xfrm>
            <a:off x="457200" y="1417637"/>
            <a:ext cx="8229600" cy="4526100"/>
          </a:xfrm>
        </p:spPr>
        <p:txBody>
          <a:bodyPr/>
          <a:lstStyle/>
          <a:p>
            <a:pPr marL="114300" indent="0" algn="ctr">
              <a:buNone/>
            </a:pPr>
            <a:r>
              <a:rPr lang="en-IN" sz="1800" b="1" dirty="0" smtClean="0">
                <a:latin typeface="Bookman Old Style" panose="02050604050505020204" pitchFamily="18" charset="0"/>
                <a:ea typeface="Verdana" panose="020B0604030504040204" pitchFamily="34" charset="0"/>
              </a:rPr>
              <a:t>A.DEEP </a:t>
            </a:r>
            <a:r>
              <a:rPr lang="en-IN" sz="1800" b="1" dirty="0">
                <a:latin typeface="Bookman Old Style" panose="02050604050505020204" pitchFamily="18" charset="0"/>
                <a:ea typeface="Verdana" panose="020B0604030504040204" pitchFamily="34" charset="0"/>
              </a:rPr>
              <a:t>LEARNING-BASED INTRUSION </a:t>
            </a:r>
            <a:r>
              <a:rPr lang="en-IN" sz="1800" b="1" dirty="0" smtClean="0">
                <a:latin typeface="Bookman Old Style" panose="02050604050505020204" pitchFamily="18" charset="0"/>
                <a:ea typeface="Verdana" panose="020B0604030504040204" pitchFamily="34" charset="0"/>
              </a:rPr>
              <a:t>DETECTION</a:t>
            </a:r>
          </a:p>
          <a:p>
            <a:pPr marL="114300" indent="0">
              <a:buNone/>
            </a:pPr>
            <a:r>
              <a:rPr lang="en-US" sz="1600" b="1" dirty="0" smtClean="0">
                <a:latin typeface="Verdana" panose="020B0604030504040204" pitchFamily="34" charset="0"/>
                <a:ea typeface="Verdana" panose="020B0604030504040204" pitchFamily="34" charset="0"/>
              </a:rPr>
              <a:t>AUTHOR: </a:t>
            </a:r>
            <a:r>
              <a:rPr lang="en-US" sz="1600" dirty="0" err="1" smtClean="0">
                <a:latin typeface="Verdana" panose="020B0604030504040204" pitchFamily="34" charset="0"/>
                <a:ea typeface="Verdana" panose="020B0604030504040204" pitchFamily="34" charset="0"/>
              </a:rPr>
              <a:t>Naseer</a:t>
            </a:r>
            <a:r>
              <a:rPr lang="en-US" sz="1600" dirty="0" smtClean="0">
                <a:latin typeface="Verdana" panose="020B0604030504040204" pitchFamily="34" charset="0"/>
                <a:ea typeface="Verdana" panose="020B0604030504040204" pitchFamily="34" charset="0"/>
              </a:rPr>
              <a:t> et al</a:t>
            </a:r>
          </a:p>
          <a:p>
            <a:pPr marL="114300" indent="0">
              <a:buNone/>
            </a:pPr>
            <a:r>
              <a:rPr lang="en-US" sz="1600" dirty="0" smtClean="0">
                <a:latin typeface="Verdana" panose="020B0604030504040204" pitchFamily="34" charset="0"/>
                <a:ea typeface="Verdana" panose="020B0604030504040204" pitchFamily="34" charset="0"/>
              </a:rPr>
              <a:t> [1]proposed</a:t>
            </a:r>
            <a:r>
              <a:rPr lang="en-US" sz="1600" dirty="0">
                <a:latin typeface="Verdana" panose="020B0604030504040204" pitchFamily="34" charset="0"/>
                <a:ea typeface="Verdana" panose="020B0604030504040204" pitchFamily="34" charset="0"/>
              </a:rPr>
              <a:t>, implemented and trained intrusion detection models using different deep neural network architectures including CNNs, </a:t>
            </a:r>
            <a:r>
              <a:rPr lang="en-US" sz="1600" dirty="0" err="1">
                <a:latin typeface="Verdana" panose="020B0604030504040204" pitchFamily="34" charset="0"/>
                <a:ea typeface="Verdana" panose="020B0604030504040204" pitchFamily="34" charset="0"/>
              </a:rPr>
              <a:t>Autoencoders</a:t>
            </a:r>
            <a:r>
              <a:rPr lang="en-US" sz="1600" dirty="0">
                <a:latin typeface="Verdana" panose="020B0604030504040204" pitchFamily="34" charset="0"/>
                <a:ea typeface="Verdana" panose="020B0604030504040204" pitchFamily="34" charset="0"/>
              </a:rPr>
              <a:t>, and RNNs. These models were trained on the NSLKDD training dataset and evaluated on both test datasets provided by NSLKDD. DCNN and LSTM models showed a performance of 85% and 89% accuracy, respectively, on test dataset</a:t>
            </a:r>
            <a:r>
              <a:rPr lang="en-US" sz="1600" dirty="0" smtClean="0">
                <a:latin typeface="Verdana" panose="020B0604030504040204" pitchFamily="34" charset="0"/>
                <a:ea typeface="Verdana" panose="020B0604030504040204" pitchFamily="34" charset="0"/>
              </a:rPr>
              <a:t>.</a:t>
            </a:r>
          </a:p>
          <a:p>
            <a:pPr marL="114300" indent="0">
              <a:buNone/>
            </a:pPr>
            <a:r>
              <a:rPr lang="en-US" sz="1600" b="1" dirty="0" smtClean="0">
                <a:latin typeface="Verdana" panose="020B0604030504040204" pitchFamily="34" charset="0"/>
                <a:ea typeface="Verdana" panose="020B0604030504040204" pitchFamily="34" charset="0"/>
              </a:rPr>
              <a:t>AUTHOR: </a:t>
            </a:r>
            <a:r>
              <a:rPr lang="en-US" sz="1600" dirty="0" smtClean="0">
                <a:latin typeface="Verdana" panose="020B0604030504040204" pitchFamily="34" charset="0"/>
                <a:ea typeface="Verdana" panose="020B0604030504040204" pitchFamily="34" charset="0"/>
              </a:rPr>
              <a:t>Wang </a:t>
            </a:r>
            <a:r>
              <a:rPr lang="en-US" sz="1600" dirty="0">
                <a:latin typeface="Verdana" panose="020B0604030504040204" pitchFamily="34" charset="0"/>
                <a:ea typeface="Verdana" panose="020B0604030504040204" pitchFamily="34" charset="0"/>
              </a:rPr>
              <a:t>et </a:t>
            </a:r>
            <a:r>
              <a:rPr lang="en-US" sz="1600" dirty="0" smtClean="0">
                <a:latin typeface="Verdana" panose="020B0604030504040204" pitchFamily="34" charset="0"/>
                <a:ea typeface="Verdana" panose="020B0604030504040204" pitchFamily="34" charset="0"/>
              </a:rPr>
              <a:t>al</a:t>
            </a:r>
          </a:p>
          <a:p>
            <a:pPr marL="114300" indent="0">
              <a:buNone/>
            </a:pPr>
            <a:r>
              <a:rPr lang="en-US" sz="1600" dirty="0" smtClean="0">
                <a:latin typeface="Verdana" panose="020B0604030504040204" pitchFamily="34" charset="0"/>
                <a:ea typeface="Verdana" panose="020B0604030504040204" pitchFamily="34" charset="0"/>
              </a:rPr>
              <a:t>[2] </a:t>
            </a:r>
            <a:r>
              <a:rPr lang="en-US" sz="1600" dirty="0">
                <a:latin typeface="Verdana" panose="020B0604030504040204" pitchFamily="34" charset="0"/>
                <a:ea typeface="Verdana" panose="020B0604030504040204" pitchFamily="34" charset="0"/>
              </a:rPr>
              <a:t>proposed a hierarchical spatial and temporal features-based intrusion detection system (HAST-IDS) that automatically learns network traffic features. The main idea is that the spatial features of network traffic are first learned using deep CNNs and then learns the temporal features are learned LSTM networks. The experiments were conducted by DARPA and ISCX datasets. </a:t>
            </a:r>
            <a:endParaRPr lang="en-US" sz="1600" dirty="0" smtClea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3708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57200" y="339725"/>
            <a:ext cx="8229600" cy="5899010"/>
          </a:xfrm>
          <a:prstGeom prst="rect">
            <a:avLst/>
          </a:prstGeom>
        </p:spPr>
        <p:txBody>
          <a:bodyPr>
            <a:spAutoFit/>
          </a:bodyPr>
          <a:lstStyle/>
          <a:p>
            <a:pPr marL="114300" indent="0">
              <a:buNone/>
            </a:pPr>
            <a:r>
              <a:rPr lang="en-US" sz="1600" b="1" dirty="0" smtClean="0">
                <a:latin typeface="Verdana" panose="020B0604030504040204" pitchFamily="34" charset="0"/>
                <a:ea typeface="Verdana" panose="020B0604030504040204" pitchFamily="34" charset="0"/>
              </a:rPr>
              <a:t>AUTHOR: </a:t>
            </a:r>
            <a:r>
              <a:rPr lang="en-US" sz="1600" dirty="0" smtClean="0">
                <a:latin typeface="Verdana" panose="020B0604030504040204" pitchFamily="34" charset="0"/>
                <a:ea typeface="Verdana" panose="020B0604030504040204" pitchFamily="34" charset="0"/>
              </a:rPr>
              <a:t>Du </a:t>
            </a:r>
            <a:r>
              <a:rPr lang="en-US" sz="1600" dirty="0">
                <a:latin typeface="Verdana" panose="020B0604030504040204" pitchFamily="34" charset="0"/>
                <a:ea typeface="Verdana" panose="020B0604030504040204" pitchFamily="34" charset="0"/>
              </a:rPr>
              <a:t>et </a:t>
            </a:r>
            <a:r>
              <a:rPr lang="en-US" sz="1600" dirty="0" smtClean="0">
                <a:latin typeface="Verdana" panose="020B0604030504040204" pitchFamily="34" charset="0"/>
                <a:ea typeface="Verdana" panose="020B0604030504040204" pitchFamily="34" charset="0"/>
              </a:rPr>
              <a:t>al</a:t>
            </a:r>
          </a:p>
          <a:p>
            <a:pPr marL="114300" indent="0">
              <a:buNone/>
            </a:pPr>
            <a:r>
              <a:rPr lang="en-US" sz="1600" dirty="0" smtClean="0">
                <a:latin typeface="Verdana" panose="020B0604030504040204" pitchFamily="34" charset="0"/>
                <a:ea typeface="Verdana" panose="020B0604030504040204" pitchFamily="34" charset="0"/>
              </a:rPr>
              <a:t> [3] </a:t>
            </a:r>
            <a:r>
              <a:rPr lang="en-US" sz="1600" dirty="0">
                <a:latin typeface="Verdana" panose="020B0604030504040204" pitchFamily="34" charset="0"/>
                <a:ea typeface="Verdana" panose="020B0604030504040204" pitchFamily="34" charset="0"/>
              </a:rPr>
              <a:t>proposed a new algorithm based on the k-NN classifier method using TF-IDF for modeling program behavior in intrusion detection regarding system calls. In [29], with the k-NN classifier, the frequencies of system calls are used to describe the program behavior. For this, text categorization techniques, such as TF-IDF, are adopted to transform each system call data to a vector and measure the similarity between two program system call activities. </a:t>
            </a:r>
            <a:endParaRPr lang="en-US" sz="1600" dirty="0" smtClean="0">
              <a:latin typeface="Verdana" panose="020B0604030504040204" pitchFamily="34" charset="0"/>
              <a:ea typeface="Verdana" panose="020B0604030504040204" pitchFamily="34" charset="0"/>
            </a:endParaRPr>
          </a:p>
          <a:p>
            <a:pPr marL="114300" indent="0" algn="ctr">
              <a:buNone/>
            </a:pPr>
            <a:r>
              <a:rPr lang="en-US" sz="1800" b="1" dirty="0" smtClean="0">
                <a:latin typeface="Bookman Old Style" panose="02050604050505020204" pitchFamily="18" charset="0"/>
                <a:cs typeface="Times New Roman" panose="02020603050405020304" pitchFamily="18" charset="0"/>
              </a:rPr>
              <a:t>B. REAL SECURITY EVENT ANALYSIS </a:t>
            </a:r>
          </a:p>
          <a:p>
            <a:pPr marL="114300" indent="0">
              <a:buNone/>
            </a:pPr>
            <a:r>
              <a:rPr lang="en-US" sz="1600" b="1" dirty="0" err="1" smtClean="0">
                <a:latin typeface="Verdana" panose="020B0604030504040204" pitchFamily="34" charset="0"/>
                <a:ea typeface="Verdana" panose="020B0604030504040204" pitchFamily="34" charset="0"/>
              </a:rPr>
              <a:t>AUTHOR:</a:t>
            </a:r>
            <a:r>
              <a:rPr lang="en-US" sz="1600" dirty="0" err="1" smtClean="0">
                <a:latin typeface="Verdana" panose="020B0604030504040204" pitchFamily="34" charset="0"/>
                <a:ea typeface="Verdana" panose="020B0604030504040204" pitchFamily="34" charset="0"/>
              </a:rPr>
              <a:t>Shen</a:t>
            </a:r>
            <a:r>
              <a:rPr lang="en-US" sz="1600" dirty="0" smtClean="0">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et </a:t>
            </a:r>
            <a:r>
              <a:rPr lang="en-US" sz="1600" dirty="0" smtClean="0">
                <a:latin typeface="Verdana" panose="020B0604030504040204" pitchFamily="34" charset="0"/>
                <a:ea typeface="Verdana" panose="020B0604030504040204" pitchFamily="34" charset="0"/>
              </a:rPr>
              <a:t>al</a:t>
            </a:r>
            <a:endParaRPr lang="en-US" sz="1600" dirty="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[4] </a:t>
            </a:r>
            <a:r>
              <a:rPr lang="en-US" sz="1600" dirty="0">
                <a:latin typeface="Verdana" panose="020B0604030504040204" pitchFamily="34" charset="0"/>
                <a:ea typeface="Verdana" panose="020B0604030504040204" pitchFamily="34" charset="0"/>
              </a:rPr>
              <a:t>developed the system for predicting security events through deep learning, which is called Tiresias. Authors presented a system that leverages RNNs to predict future events on a machine, based on previous observations. It tested on a dataset of 3.4 billion security events collected from a commercial IPS, and showed that its approach is effective in predicting the next event that will occur on a machine with a precision of up to 0.93</a:t>
            </a:r>
            <a:r>
              <a:rPr lang="en-US" sz="1600" dirty="0" smtClean="0">
                <a:latin typeface="Verdana" panose="020B0604030504040204" pitchFamily="34" charset="0"/>
                <a:ea typeface="Verdana" panose="020B0604030504040204" pitchFamily="34" charset="0"/>
              </a:rPr>
              <a:t>.</a:t>
            </a:r>
          </a:p>
          <a:p>
            <a:pPr marL="114300" indent="0">
              <a:buNone/>
            </a:pPr>
            <a:r>
              <a:rPr lang="en-US" sz="1600" dirty="0" smtClean="0">
                <a:latin typeface="Verdana" panose="020B0604030504040204" pitchFamily="34" charset="0"/>
                <a:ea typeface="Verdana" panose="020B0604030504040204" pitchFamily="34" charset="0"/>
              </a:rPr>
              <a:t> </a:t>
            </a:r>
            <a:r>
              <a:rPr lang="en-IN" sz="1600" b="1" dirty="0" err="1" smtClean="0">
                <a:latin typeface="Verdana" panose="020B0604030504040204" pitchFamily="34" charset="0"/>
                <a:ea typeface="Verdana" panose="020B0604030504040204" pitchFamily="34" charset="0"/>
              </a:rPr>
              <a:t>AUTHOR</a:t>
            </a:r>
            <a:r>
              <a:rPr lang="en-IN" sz="1600" dirty="0" err="1" smtClean="0">
                <a:latin typeface="Verdana" panose="020B0604030504040204" pitchFamily="34" charset="0"/>
                <a:ea typeface="Verdana" panose="020B0604030504040204" pitchFamily="34" charset="0"/>
              </a:rPr>
              <a:t>:Liao</a:t>
            </a:r>
            <a:r>
              <a:rPr lang="en-IN" sz="1600" dirty="0" smtClean="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and </a:t>
            </a:r>
            <a:r>
              <a:rPr lang="en-IN" sz="1600" dirty="0" err="1" smtClean="0">
                <a:latin typeface="Verdana" panose="020B0604030504040204" pitchFamily="34" charset="0"/>
                <a:ea typeface="Verdana" panose="020B0604030504040204" pitchFamily="34" charset="0"/>
              </a:rPr>
              <a:t>Vemuri</a:t>
            </a:r>
            <a:endParaRPr lang="en-IN" sz="1600" dirty="0" smtClean="0">
              <a:latin typeface="Verdana" panose="020B0604030504040204" pitchFamily="34" charset="0"/>
              <a:ea typeface="Verdana" panose="020B0604030504040204" pitchFamily="34" charset="0"/>
            </a:endParaRPr>
          </a:p>
          <a:p>
            <a:pPr marL="114300" indent="0">
              <a:buNone/>
            </a:pPr>
            <a:r>
              <a:rPr lang="en-IN" sz="1600" dirty="0" smtClean="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5</a:t>
            </a:r>
            <a:r>
              <a:rPr lang="en-IN" sz="1600" dirty="0" smtClean="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proposed </a:t>
            </a:r>
            <a:r>
              <a:rPr lang="en-IN" sz="1600" dirty="0" err="1">
                <a:latin typeface="Verdana" panose="020B0604030504040204" pitchFamily="34" charset="0"/>
                <a:ea typeface="Verdana" panose="020B0604030504040204" pitchFamily="34" charset="0"/>
              </a:rPr>
              <a:t>DeepLog</a:t>
            </a:r>
            <a:r>
              <a:rPr lang="en-IN" sz="1600" dirty="0">
                <a:latin typeface="Verdana" panose="020B0604030504040204" pitchFamily="34" charset="0"/>
                <a:ea typeface="Verdana" panose="020B0604030504040204" pitchFamily="34" charset="0"/>
              </a:rPr>
              <a:t>, a deep neural network model employing LSTM to train a system’s log patterns (e.g., log key patterns and corresponding parameter value patterns) from normal execution. This work uses the term frequency inverse document frequency (TF-IDF) vector to the log </a:t>
            </a:r>
            <a:r>
              <a:rPr lang="en-IN" sz="1600" dirty="0" smtClean="0">
                <a:latin typeface="Verdana" panose="020B0604030504040204" pitchFamily="34" charset="0"/>
                <a:ea typeface="Verdana" panose="020B0604030504040204" pitchFamily="34" charset="0"/>
              </a:rPr>
              <a:t>key.</a:t>
            </a:r>
            <a:endParaRPr lang="en-IN" sz="16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0809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chemeClr val="dk1"/>
                </a:solidFill>
                <a:latin typeface="Bookman Old Style" panose="02050604050505020204" pitchFamily="18" charset="0"/>
                <a:cs typeface="Times New Roman" panose="02020603050405020304" pitchFamily="18" charset="0"/>
              </a:rPr>
              <a:t>HARDWARE REQUIREMENTS</a:t>
            </a:r>
            <a:endParaRPr lang="en-IN" b="1" dirty="0">
              <a:latin typeface="Bookman Old Style" panose="02050604050505020204" pitchFamily="18" charset="0"/>
            </a:endParaRPr>
          </a:p>
        </p:txBody>
      </p:sp>
      <p:sp>
        <p:nvSpPr>
          <p:cNvPr id="3" name="Text Placeholder 2"/>
          <p:cNvSpPr>
            <a:spLocks noGrp="1"/>
          </p:cNvSpPr>
          <p:nvPr>
            <p:ph type="body" idx="1"/>
          </p:nvPr>
        </p:nvSpPr>
        <p:spPr>
          <a:xfrm>
            <a:off x="457200" y="1600200"/>
            <a:ext cx="8229600" cy="1895475"/>
          </a:xfrm>
        </p:spPr>
        <p:txBody>
          <a:bodyPr/>
          <a:lstStyle/>
          <a:p>
            <a:r>
              <a:rPr lang="en-GB" sz="1600" dirty="0"/>
              <a:t>System</a:t>
            </a:r>
            <a:r>
              <a:rPr lang="en-GB" sz="1600" b="1" dirty="0"/>
              <a:t>		:   </a:t>
            </a:r>
            <a:r>
              <a:rPr lang="en-GB" sz="1600" dirty="0"/>
              <a:t>Pentium IV 2.4 GHz</a:t>
            </a:r>
            <a:r>
              <a:rPr lang="en-GB" sz="1600" dirty="0" smtClean="0"/>
              <a:t>.</a:t>
            </a:r>
          </a:p>
          <a:p>
            <a:pPr lvl="0"/>
            <a:r>
              <a:rPr lang="en-GB" sz="1600" dirty="0">
                <a:latin typeface="Verdana" panose="020B0604030504040204" pitchFamily="34" charset="0"/>
                <a:ea typeface="Verdana" panose="020B0604030504040204" pitchFamily="34" charset="0"/>
              </a:rPr>
              <a:t>Hard Disk	         </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   40 GB.</a:t>
            </a:r>
            <a:endParaRPr lang="en-IN" sz="1600" dirty="0">
              <a:latin typeface="Verdana" panose="020B0604030504040204" pitchFamily="34" charset="0"/>
              <a:ea typeface="Verdana" panose="020B0604030504040204" pitchFamily="34" charset="0"/>
            </a:endParaRPr>
          </a:p>
          <a:p>
            <a:pPr lvl="0"/>
            <a:r>
              <a:rPr lang="en-GB" sz="1600" dirty="0">
                <a:latin typeface="Verdana" panose="020B0604030504040204" pitchFamily="34" charset="0"/>
                <a:ea typeface="Verdana" panose="020B0604030504040204" pitchFamily="34" charset="0"/>
              </a:rPr>
              <a:t>Floppy Drive	</a:t>
            </a:r>
            <a:r>
              <a:rPr lang="en-GB" sz="1600" dirty="0" smtClean="0">
                <a:latin typeface="Verdana" panose="020B0604030504040204" pitchFamily="34" charset="0"/>
                <a:ea typeface="Verdana" panose="020B0604030504040204" pitchFamily="34" charset="0"/>
              </a:rPr>
              <a:t>             :   </a:t>
            </a:r>
            <a:r>
              <a:rPr lang="en-GB" sz="1600" dirty="0">
                <a:latin typeface="Verdana" panose="020B0604030504040204" pitchFamily="34" charset="0"/>
                <a:ea typeface="Verdana" panose="020B0604030504040204" pitchFamily="34" charset="0"/>
              </a:rPr>
              <a:t>1.44 Mb.</a:t>
            </a:r>
            <a:endParaRPr lang="en-IN" sz="1600" dirty="0">
              <a:latin typeface="Verdana" panose="020B0604030504040204" pitchFamily="34" charset="0"/>
              <a:ea typeface="Verdana" panose="020B0604030504040204" pitchFamily="34" charset="0"/>
            </a:endParaRPr>
          </a:p>
          <a:p>
            <a:pPr lvl="0"/>
            <a:r>
              <a:rPr lang="en-GB" sz="1600" dirty="0">
                <a:latin typeface="Verdana" panose="020B0604030504040204" pitchFamily="34" charset="0"/>
                <a:ea typeface="Verdana" panose="020B0604030504040204" pitchFamily="34" charset="0"/>
              </a:rPr>
              <a:t>Monitor	        </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   14’ Colour Monitor.</a:t>
            </a:r>
            <a:endParaRPr lang="en-IN" sz="1600" dirty="0">
              <a:latin typeface="Verdana" panose="020B0604030504040204" pitchFamily="34" charset="0"/>
              <a:ea typeface="Verdana" panose="020B0604030504040204" pitchFamily="34" charset="0"/>
            </a:endParaRPr>
          </a:p>
          <a:p>
            <a:pPr lvl="0"/>
            <a:r>
              <a:rPr lang="en-GB" sz="1600" dirty="0">
                <a:latin typeface="Verdana" panose="020B0604030504040204" pitchFamily="34" charset="0"/>
                <a:ea typeface="Verdana" panose="020B0604030504040204" pitchFamily="34" charset="0"/>
              </a:rPr>
              <a:t>Mouse		:   Optical Mouse.</a:t>
            </a:r>
            <a:endParaRPr lang="en-IN" sz="1600" dirty="0">
              <a:latin typeface="Verdana" panose="020B0604030504040204" pitchFamily="34" charset="0"/>
              <a:ea typeface="Verdana" panose="020B0604030504040204" pitchFamily="34" charset="0"/>
            </a:endParaRPr>
          </a:p>
          <a:p>
            <a:pPr lvl="0"/>
            <a:r>
              <a:rPr lang="en-GB" sz="1600" dirty="0">
                <a:latin typeface="Verdana" panose="020B0604030504040204" pitchFamily="34" charset="0"/>
                <a:ea typeface="Verdana" panose="020B0604030504040204" pitchFamily="34" charset="0"/>
              </a:rPr>
              <a:t>Ram	 </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   512 </a:t>
            </a:r>
            <a:r>
              <a:rPr lang="en-GB" sz="1600" dirty="0" smtClean="0">
                <a:latin typeface="Verdana" panose="020B0604030504040204" pitchFamily="34" charset="0"/>
                <a:ea typeface="Verdana" panose="020B0604030504040204" pitchFamily="34" charset="0"/>
              </a:rPr>
              <a:t>Mb</a:t>
            </a:r>
            <a:r>
              <a:rPr lang="en-GB" sz="1600" dirty="0">
                <a:latin typeface="Verdana" panose="020B0604030504040204" pitchFamily="34" charset="0"/>
                <a:ea typeface="Verdana" panose="020B0604030504040204" pitchFamily="34" charset="0"/>
              </a:rPr>
              <a:t>.</a:t>
            </a:r>
            <a:endParaRPr lang="en-IN" sz="1600" dirty="0"/>
          </a:p>
        </p:txBody>
      </p:sp>
      <p:sp>
        <p:nvSpPr>
          <p:cNvPr id="7" name="Rectangle 6"/>
          <p:cNvSpPr/>
          <p:nvPr/>
        </p:nvSpPr>
        <p:spPr>
          <a:xfrm>
            <a:off x="628650" y="4627007"/>
            <a:ext cx="7839075" cy="2123658"/>
          </a:xfrm>
          <a:prstGeom prst="rect">
            <a:avLst/>
          </a:prstGeom>
        </p:spPr>
        <p:txBody>
          <a:bodyPr wrap="square">
            <a:spAutoFit/>
          </a:bodyPr>
          <a:lstStyle/>
          <a:p>
            <a:pPr lvl="0" algn="ctr"/>
            <a:r>
              <a:rPr lang="en-US" sz="1800" b="1" dirty="0" smtClean="0">
                <a:solidFill>
                  <a:schemeClr val="dk1"/>
                </a:solidFill>
                <a:latin typeface="Bookman Old Style" panose="02050604050505020204" pitchFamily="18" charset="0"/>
                <a:ea typeface="Verdana" panose="020B0604030504040204" pitchFamily="34" charset="0"/>
                <a:cs typeface="Times New Roman" panose="02020603050405020304" pitchFamily="18" charset="0"/>
              </a:rPr>
              <a:t>SOFTWARE REQUIREMENTS</a:t>
            </a:r>
          </a:p>
          <a:p>
            <a:pPr lvl="0" algn="ctr"/>
            <a:endParaRPr lang="en-US" sz="1800" dirty="0">
              <a:solidFill>
                <a:schemeClr val="dk1"/>
              </a:solidFill>
              <a:latin typeface="Verdana" panose="020B0604030504040204" pitchFamily="34" charset="0"/>
              <a:ea typeface="Verdana" panose="020B0604030504040204" pitchFamily="34" charset="0"/>
              <a:cs typeface="Times New Roman" panose="02020603050405020304" pitchFamily="18" charset="0"/>
            </a:endParaRPr>
          </a:p>
          <a:p>
            <a:pPr lvl="0" algn="ctr"/>
            <a:endParaRPr lang="en-US" sz="1800"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sz="1600" dirty="0" smtClean="0">
                <a:latin typeface="Verdana" panose="020B0604030504040204" pitchFamily="34" charset="0"/>
                <a:ea typeface="Verdana" panose="020B0604030504040204" pitchFamily="34" charset="0"/>
              </a:rPr>
              <a:t>Operating </a:t>
            </a:r>
            <a:r>
              <a:rPr lang="en-US" sz="1600" dirty="0">
                <a:latin typeface="Verdana" panose="020B0604030504040204" pitchFamily="34" charset="0"/>
                <a:ea typeface="Verdana" panose="020B0604030504040204" pitchFamily="34" charset="0"/>
              </a:rPr>
              <a:t>system  </a:t>
            </a:r>
            <a:r>
              <a:rPr lang="en-US" sz="1600" dirty="0" smtClean="0">
                <a:latin typeface="Verdana" panose="020B0604030504040204" pitchFamily="34" charset="0"/>
                <a:ea typeface="Verdana" panose="020B0604030504040204" pitchFamily="34" charset="0"/>
              </a:rPr>
              <a:t>     </a:t>
            </a:r>
            <a:r>
              <a:rPr lang="en-US" sz="1600" dirty="0" smtClean="0">
                <a:latin typeface="Verdana" panose="020B0604030504040204" pitchFamily="34" charset="0"/>
                <a:ea typeface="Verdana" panose="020B0604030504040204" pitchFamily="34" charset="0"/>
              </a:rPr>
              <a:t>        </a:t>
            </a:r>
            <a:r>
              <a:rPr lang="en-US" sz="1600" dirty="0" smtClean="0">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Windows 7 Ultimate.</a:t>
            </a:r>
            <a:endParaRPr lang="en-IN" sz="1600"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Coding </a:t>
            </a:r>
            <a:r>
              <a:rPr lang="en-US" sz="1600" dirty="0" smtClean="0">
                <a:latin typeface="Verdana" panose="020B0604030504040204" pitchFamily="34" charset="0"/>
                <a:ea typeface="Verdana" panose="020B0604030504040204" pitchFamily="34" charset="0"/>
              </a:rPr>
              <a:t>Language</a:t>
            </a:r>
            <a:r>
              <a:rPr lang="en-US" sz="1600" dirty="0">
                <a:latin typeface="Verdana" panose="020B0604030504040204" pitchFamily="34" charset="0"/>
                <a:ea typeface="Verdana" panose="020B0604030504040204" pitchFamily="34" charset="0"/>
              </a:rPr>
              <a:t> </a:t>
            </a:r>
            <a:r>
              <a:rPr lang="en-US" sz="1600" dirty="0" smtClean="0">
                <a:latin typeface="Verdana" panose="020B0604030504040204" pitchFamily="34" charset="0"/>
                <a:ea typeface="Verdana" panose="020B0604030504040204" pitchFamily="34" charset="0"/>
              </a:rPr>
              <a:t>           </a:t>
            </a:r>
            <a:r>
              <a:rPr lang="en-US" sz="1600" dirty="0" smtClean="0">
                <a:latin typeface="Verdana" panose="020B0604030504040204" pitchFamily="34" charset="0"/>
                <a:ea typeface="Verdana" panose="020B0604030504040204" pitchFamily="34" charset="0"/>
              </a:rPr>
              <a:t>    </a:t>
            </a:r>
            <a:r>
              <a:rPr lang="en-US" sz="1600" dirty="0" smtClean="0">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Python</a:t>
            </a:r>
            <a:r>
              <a:rPr lang="en-US" sz="1600" dirty="0" smtClean="0">
                <a:latin typeface="Verdana" panose="020B0604030504040204" pitchFamily="34" charset="0"/>
                <a:ea typeface="Verdana" panose="020B0604030504040204" pitchFamily="34" charset="0"/>
              </a:rPr>
              <a:t>.</a:t>
            </a:r>
          </a:p>
          <a:p>
            <a:pPr marL="285750" lvl="0" indent="-285750">
              <a:buFont typeface="Arial" panose="020B0604020202020204" pitchFamily="34" charset="0"/>
              <a:buChar char="•"/>
            </a:pPr>
            <a:r>
              <a:rPr lang="en-US" sz="1600" dirty="0" smtClean="0">
                <a:latin typeface="Verdana" panose="020B0604030504040204" pitchFamily="34" charset="0"/>
                <a:ea typeface="Verdana" panose="020B0604030504040204" pitchFamily="34" charset="0"/>
              </a:rPr>
              <a:t>Front-End</a:t>
            </a:r>
            <a:r>
              <a:rPr lang="en-US" sz="1600" dirty="0">
                <a:latin typeface="Verdana" panose="020B0604030504040204" pitchFamily="34" charset="0"/>
                <a:ea typeface="Verdana" panose="020B0604030504040204" pitchFamily="34" charset="0"/>
              </a:rPr>
              <a:t> </a:t>
            </a:r>
            <a:r>
              <a:rPr lang="en-US" sz="1600" dirty="0" smtClean="0">
                <a:latin typeface="Verdana" panose="020B0604030504040204" pitchFamily="34" charset="0"/>
                <a:ea typeface="Verdana" panose="020B0604030504040204" pitchFamily="34" charset="0"/>
              </a:rPr>
              <a:t>                       </a:t>
            </a:r>
            <a:r>
              <a:rPr lang="en-US" sz="1600" dirty="0" smtClean="0">
                <a:latin typeface="Verdana" panose="020B0604030504040204" pitchFamily="34" charset="0"/>
                <a:ea typeface="Verdana" panose="020B0604030504040204" pitchFamily="34" charset="0"/>
              </a:rPr>
              <a:t>   </a:t>
            </a:r>
            <a:r>
              <a:rPr lang="en-US" sz="1600" dirty="0" smtClean="0">
                <a:latin typeface="Verdana" panose="020B0604030504040204" pitchFamily="34" charset="0"/>
                <a:ea typeface="Verdana" panose="020B0604030504040204" pitchFamily="34" charset="0"/>
              </a:rPr>
              <a:t>:   Python</a:t>
            </a:r>
            <a:endParaRPr lang="en-IN" sz="1600" dirty="0" smtClean="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sz="1600" dirty="0" smtClean="0">
                <a:latin typeface="Verdana" panose="020B0604030504040204" pitchFamily="34" charset="0"/>
                <a:ea typeface="Verdana" panose="020B0604030504040204" pitchFamily="34" charset="0"/>
              </a:rPr>
              <a:t>Data Base	             </a:t>
            </a:r>
            <a:r>
              <a:rPr lang="en-US" sz="1600" dirty="0" smtClean="0">
                <a:latin typeface="Verdana" panose="020B0604030504040204" pitchFamily="34" charset="0"/>
                <a:ea typeface="Verdana" panose="020B0604030504040204" pitchFamily="34" charset="0"/>
              </a:rPr>
              <a:t>      </a:t>
            </a:r>
            <a:r>
              <a:rPr lang="en-US" sz="1600" dirty="0" smtClean="0">
                <a:latin typeface="Verdana" panose="020B0604030504040204" pitchFamily="34" charset="0"/>
                <a:ea typeface="Verdana" panose="020B0604030504040204" pitchFamily="34" charset="0"/>
              </a:rPr>
              <a:t>:   MySQL.</a:t>
            </a:r>
            <a:endParaRPr lang="en-IN" sz="1600" dirty="0" smtClean="0">
              <a:latin typeface="Verdana" panose="020B0604030504040204" pitchFamily="34" charset="0"/>
              <a:ea typeface="Verdana" panose="020B0604030504040204" pitchFamily="34" charset="0"/>
            </a:endParaRPr>
          </a:p>
          <a:p>
            <a:pPr lvl="0"/>
            <a:endParaRPr lang="en-IN" dirty="0"/>
          </a:p>
        </p:txBody>
      </p:sp>
      <p:cxnSp>
        <p:nvCxnSpPr>
          <p:cNvPr id="9" name="Straight Connector 8"/>
          <p:cNvCxnSpPr/>
          <p:nvPr/>
        </p:nvCxnSpPr>
        <p:spPr>
          <a:xfrm flipV="1">
            <a:off x="457200" y="3771900"/>
            <a:ext cx="7010400" cy="381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21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710140"/>
          </a:xfrm>
        </p:spPr>
        <p:txBody>
          <a:bodyPr/>
          <a:lstStyle/>
          <a:p>
            <a:r>
              <a:rPr lang="en-US" sz="2000" b="1" dirty="0">
                <a:solidFill>
                  <a:schemeClr val="dk1"/>
                </a:solidFill>
                <a:latin typeface="Bookman Old Style" panose="02050604050505020204" pitchFamily="18" charset="0"/>
                <a:cs typeface="Times New Roman" panose="02020603050405020304" pitchFamily="18" charset="0"/>
              </a:rPr>
              <a:t>SAMPLE </a:t>
            </a:r>
            <a:r>
              <a:rPr lang="en-US" sz="2000" b="1" dirty="0" smtClean="0">
                <a:solidFill>
                  <a:schemeClr val="dk1"/>
                </a:solidFill>
                <a:latin typeface="Bookman Old Style" panose="02050604050505020204" pitchFamily="18" charset="0"/>
                <a:cs typeface="Times New Roman" panose="02020603050405020304" pitchFamily="18" charset="0"/>
              </a:rPr>
              <a:t>OUTPUT</a:t>
            </a:r>
            <a:endParaRPr lang="en-IN" sz="2000" b="1" dirty="0">
              <a:latin typeface="Bookman Old Style" panose="02050604050505020204" pitchFamily="18" charset="0"/>
              <a:cs typeface="Times New Roman" panose="02020603050405020304" pitchFamily="18" charset="0"/>
            </a:endParaRPr>
          </a:p>
        </p:txBody>
      </p:sp>
      <p:sp>
        <p:nvSpPr>
          <p:cNvPr id="3" name="Text Placeholder 2"/>
          <p:cNvSpPr>
            <a:spLocks noGrp="1"/>
          </p:cNvSpPr>
          <p:nvPr>
            <p:ph type="body" idx="1"/>
          </p:nvPr>
        </p:nvSpPr>
        <p:spPr>
          <a:xfrm>
            <a:off x="457200" y="1123950"/>
            <a:ext cx="8229600" cy="5002350"/>
          </a:xfrm>
        </p:spPr>
        <p:txBody>
          <a:bodyPr/>
          <a:lstStyle/>
          <a:p>
            <a:pPr marL="114300" indent="0">
              <a:buNone/>
            </a:pP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6137"/>
            <a:ext cx="9144000" cy="5140990"/>
          </a:xfrm>
          <a:prstGeom prst="rect">
            <a:avLst/>
          </a:prstGeom>
        </p:spPr>
      </p:pic>
    </p:spTree>
    <p:extLst>
      <p:ext uri="{BB962C8B-B14F-4D97-AF65-F5344CB8AC3E}">
        <p14:creationId xmlns:p14="http://schemas.microsoft.com/office/powerpoint/2010/main" val="2440726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chemeClr val="dk1"/>
                </a:solidFill>
                <a:latin typeface="Bookman Old Style" panose="02050604050505020204" pitchFamily="18" charset="0"/>
                <a:cs typeface="Times New Roman" panose="02020603050405020304" pitchFamily="18" charset="0"/>
              </a:rPr>
              <a:t>CONCLUSION</a:t>
            </a:r>
            <a:endParaRPr lang="en-IN" sz="2000" b="1" dirty="0">
              <a:latin typeface="Bookman Old Style" panose="020506040505050202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US" sz="1600" spc="100" dirty="0" smtClean="0">
                <a:latin typeface="Verdana" panose="020B0604030504040204" pitchFamily="34" charset="0"/>
                <a:ea typeface="Verdana" panose="020B0604030504040204" pitchFamily="34" charset="0"/>
              </a:rPr>
              <a:t>   In </a:t>
            </a:r>
            <a:r>
              <a:rPr lang="en-US" sz="1600" spc="100" dirty="0">
                <a:latin typeface="Verdana" panose="020B0604030504040204" pitchFamily="34" charset="0"/>
                <a:ea typeface="Verdana" panose="020B0604030504040204" pitchFamily="34" charset="0"/>
              </a:rPr>
              <a:t>this paper, we proposed the AI-SIEM system, which uses event profiles and artificial neural networks to enhance cyber-threat detection. The novelty of our approach lies in condensing large-scale data into event profiles and applying deep learning methods. This system helps security analysts manage significant security alerts efficiently and respond quickly to threats by reducing false positives. We evaluated our system using two benchmark datasets (NSLKDD, CICIDS2017) and two real-world datasets. Our experiments showed that our methods could be used as effective learning-based models for network intrusion detection, outperforming conventional machine learning methods in accurate classifications.</a:t>
            </a:r>
            <a:endParaRPr lang="en-IN" sz="1600" spc="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95523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chemeClr val="dk1"/>
                </a:solidFill>
                <a:latin typeface="Bookman Old Style" panose="02050604050505020204" pitchFamily="18" charset="0"/>
                <a:cs typeface="Times New Roman" panose="02020603050405020304" pitchFamily="18" charset="0"/>
              </a:rPr>
              <a:t>REFERENCES</a:t>
            </a:r>
            <a:endParaRPr lang="en-IN" b="1" dirty="0">
              <a:latin typeface="Bookman Old Style" panose="02050604050505020204" pitchFamily="18" charset="0"/>
            </a:endParaRPr>
          </a:p>
        </p:txBody>
      </p:sp>
      <p:sp>
        <p:nvSpPr>
          <p:cNvPr id="3" name="Text Placeholder 2"/>
          <p:cNvSpPr>
            <a:spLocks noGrp="1"/>
          </p:cNvSpPr>
          <p:nvPr>
            <p:ph type="body" idx="1"/>
          </p:nvPr>
        </p:nvSpPr>
        <p:spPr>
          <a:xfrm>
            <a:off x="457200" y="1417637"/>
            <a:ext cx="8229600" cy="4840287"/>
          </a:xfrm>
        </p:spPr>
        <p:txBody>
          <a:bodyPr/>
          <a:lstStyle/>
          <a:p>
            <a:r>
              <a:rPr lang="en-IN" sz="1600" dirty="0" smtClean="0">
                <a:latin typeface="Verdana" panose="020B0604030504040204" pitchFamily="34" charset="0"/>
                <a:ea typeface="Verdana" panose="020B0604030504040204" pitchFamily="34" charset="0"/>
              </a:rPr>
              <a:t>[1] S. </a:t>
            </a:r>
            <a:r>
              <a:rPr lang="en-IN" sz="1600" dirty="0" err="1" smtClean="0">
                <a:latin typeface="Verdana" panose="020B0604030504040204" pitchFamily="34" charset="0"/>
                <a:ea typeface="Verdana" panose="020B0604030504040204" pitchFamily="34" charset="0"/>
              </a:rPr>
              <a:t>Naseer</a:t>
            </a:r>
            <a:r>
              <a:rPr lang="en-IN" sz="1600" dirty="0" smtClean="0">
                <a:latin typeface="Verdana" panose="020B0604030504040204" pitchFamily="34" charset="0"/>
                <a:ea typeface="Verdana" panose="020B0604030504040204" pitchFamily="34" charset="0"/>
              </a:rPr>
              <a:t>, Y. </a:t>
            </a:r>
            <a:r>
              <a:rPr lang="en-IN" sz="1600" dirty="0" err="1" smtClean="0">
                <a:latin typeface="Verdana" panose="020B0604030504040204" pitchFamily="34" charset="0"/>
                <a:ea typeface="Verdana" panose="020B0604030504040204" pitchFamily="34" charset="0"/>
              </a:rPr>
              <a:t>Saleem</a:t>
            </a:r>
            <a:r>
              <a:rPr lang="en-IN" sz="1600" dirty="0" smtClean="0">
                <a:latin typeface="Verdana" panose="020B0604030504040204" pitchFamily="34" charset="0"/>
                <a:ea typeface="Verdana" panose="020B0604030504040204" pitchFamily="34" charset="0"/>
              </a:rPr>
              <a:t>, S. Khalid, M. K. Bashir, J. Han, M. M. Iqbal, and K. Han, ‘‘Enhanced network anomaly detection based on deep neural networks,’’ IEEE Access, vol. 6, pp. 48231–48246, 2018. </a:t>
            </a:r>
          </a:p>
          <a:p>
            <a:r>
              <a:rPr lang="en-US" sz="1600" dirty="0" smtClean="0">
                <a:latin typeface="Verdana" panose="020B0604030504040204" pitchFamily="34" charset="0"/>
                <a:ea typeface="Verdana" panose="020B0604030504040204" pitchFamily="34" charset="0"/>
              </a:rPr>
              <a:t>[2] W. Wang, Y. Sheng, and J. Wang, ‘‘HAST-IDS: Learning hierarchical spatial-temporal features using deep neural networks to improve intrusion detection,’’ IEEE Access, vol. 6, pp. 1792–1806, 2018.</a:t>
            </a:r>
            <a:endParaRPr lang="en-IN" sz="1600" dirty="0" smtClean="0">
              <a:latin typeface="Verdana" panose="020B0604030504040204" pitchFamily="34" charset="0"/>
              <a:ea typeface="Verdana" panose="020B0604030504040204" pitchFamily="34" charset="0"/>
            </a:endParaRPr>
          </a:p>
          <a:p>
            <a:r>
              <a:rPr lang="en-IN" sz="1600" dirty="0" smtClean="0">
                <a:latin typeface="Verdana" panose="020B0604030504040204" pitchFamily="34" charset="0"/>
                <a:ea typeface="Verdana" panose="020B0604030504040204" pitchFamily="34" charset="0"/>
              </a:rPr>
              <a:t>[3] M. Du, F. Li, G. Zheng, and V. </a:t>
            </a:r>
            <a:r>
              <a:rPr lang="en-IN" sz="1600" dirty="0" err="1" smtClean="0">
                <a:latin typeface="Verdana" panose="020B0604030504040204" pitchFamily="34" charset="0"/>
                <a:ea typeface="Verdana" panose="020B0604030504040204" pitchFamily="34" charset="0"/>
              </a:rPr>
              <a:t>Srikumar</a:t>
            </a:r>
            <a:r>
              <a:rPr lang="en-IN" sz="1600" dirty="0" smtClean="0">
                <a:latin typeface="Verdana" panose="020B0604030504040204" pitchFamily="34" charset="0"/>
                <a:ea typeface="Verdana" panose="020B0604030504040204" pitchFamily="34" charset="0"/>
              </a:rPr>
              <a:t>, ‘‘</a:t>
            </a:r>
            <a:r>
              <a:rPr lang="en-IN" sz="1600" dirty="0" err="1" smtClean="0">
                <a:latin typeface="Verdana" panose="020B0604030504040204" pitchFamily="34" charset="0"/>
                <a:ea typeface="Verdana" panose="020B0604030504040204" pitchFamily="34" charset="0"/>
              </a:rPr>
              <a:t>DeepLog</a:t>
            </a:r>
            <a:r>
              <a:rPr lang="en-IN" sz="1600" dirty="0" smtClean="0">
                <a:latin typeface="Verdana" panose="020B0604030504040204" pitchFamily="34" charset="0"/>
                <a:ea typeface="Verdana" panose="020B0604030504040204" pitchFamily="34" charset="0"/>
              </a:rPr>
              <a:t>: Anomaly detection and diagnosis from system logs through deep learning,’’ in Proc. ACM CCS, Dallas, TX, USA, vol. 17, Nov. 2017, pp. 1285–1298.</a:t>
            </a:r>
          </a:p>
          <a:p>
            <a:r>
              <a:rPr lang="en-US" sz="1600" dirty="0" smtClean="0">
                <a:latin typeface="Verdana" panose="020B0604030504040204" pitchFamily="34" charset="0"/>
                <a:ea typeface="Verdana" panose="020B0604030504040204" pitchFamily="34" charset="0"/>
              </a:rPr>
              <a:t>[4] Y. Shen, E. </a:t>
            </a:r>
            <a:r>
              <a:rPr lang="en-US" sz="1600" dirty="0" err="1" smtClean="0">
                <a:latin typeface="Verdana" panose="020B0604030504040204" pitchFamily="34" charset="0"/>
                <a:ea typeface="Verdana" panose="020B0604030504040204" pitchFamily="34" charset="0"/>
              </a:rPr>
              <a:t>Mariconti</a:t>
            </a:r>
            <a:r>
              <a:rPr lang="en-US" sz="1600" dirty="0" smtClean="0">
                <a:latin typeface="Verdana" panose="020B0604030504040204" pitchFamily="34" charset="0"/>
                <a:ea typeface="Verdana" panose="020B0604030504040204" pitchFamily="34" charset="0"/>
              </a:rPr>
              <a:t>, P. A. </a:t>
            </a:r>
            <a:r>
              <a:rPr lang="en-US" sz="1600" dirty="0" err="1" smtClean="0">
                <a:latin typeface="Verdana" panose="020B0604030504040204" pitchFamily="34" charset="0"/>
                <a:ea typeface="Verdana" panose="020B0604030504040204" pitchFamily="34" charset="0"/>
              </a:rPr>
              <a:t>Vervier</a:t>
            </a:r>
            <a:r>
              <a:rPr lang="en-US" sz="1600" dirty="0" smtClean="0">
                <a:latin typeface="Verdana" panose="020B0604030504040204" pitchFamily="34" charset="0"/>
                <a:ea typeface="Verdana" panose="020B0604030504040204" pitchFamily="34" charset="0"/>
              </a:rPr>
              <a:t>, and G. </a:t>
            </a:r>
            <a:r>
              <a:rPr lang="en-US" sz="1600" dirty="0" err="1" smtClean="0">
                <a:latin typeface="Verdana" panose="020B0604030504040204" pitchFamily="34" charset="0"/>
                <a:ea typeface="Verdana" panose="020B0604030504040204" pitchFamily="34" charset="0"/>
              </a:rPr>
              <a:t>Stringhini</a:t>
            </a:r>
            <a:r>
              <a:rPr lang="en-US" sz="1600" dirty="0" smtClean="0">
                <a:latin typeface="Verdana" panose="020B0604030504040204" pitchFamily="34" charset="0"/>
                <a:ea typeface="Verdana" panose="020B0604030504040204" pitchFamily="34" charset="0"/>
              </a:rPr>
              <a:t>, ‘‘Tiresias: Predicting security events through deep learning,’’ in Proc. ACM CCS, Toronto, ON, Canada, Oct. 2018, pp. 592–605.</a:t>
            </a:r>
          </a:p>
          <a:p>
            <a:r>
              <a:rPr lang="en-US" sz="1600" dirty="0" smtClean="0">
                <a:latin typeface="Verdana" panose="020B0604030504040204" pitchFamily="34" charset="0"/>
                <a:ea typeface="Verdana" panose="020B0604030504040204" pitchFamily="34" charset="0"/>
              </a:rPr>
              <a:t>[5] Y. Liao and V. </a:t>
            </a:r>
            <a:r>
              <a:rPr lang="en-US" sz="1600" dirty="0" err="1" smtClean="0">
                <a:latin typeface="Verdana" panose="020B0604030504040204" pitchFamily="34" charset="0"/>
                <a:ea typeface="Verdana" panose="020B0604030504040204" pitchFamily="34" charset="0"/>
              </a:rPr>
              <a:t>Vemuri</a:t>
            </a:r>
            <a:r>
              <a:rPr lang="en-US" sz="1600" dirty="0" smtClean="0">
                <a:latin typeface="Verdana" panose="020B0604030504040204" pitchFamily="34" charset="0"/>
                <a:ea typeface="Verdana" panose="020B0604030504040204" pitchFamily="34" charset="0"/>
              </a:rPr>
              <a:t>, ‘‘Use of K-nearest neighbor classifier for intrusion detection,’’ </a:t>
            </a:r>
            <a:r>
              <a:rPr lang="en-US" sz="1600" dirty="0" err="1" smtClean="0">
                <a:latin typeface="Verdana" panose="020B0604030504040204" pitchFamily="34" charset="0"/>
                <a:ea typeface="Verdana" panose="020B0604030504040204" pitchFamily="34" charset="0"/>
              </a:rPr>
              <a:t>Comput</a:t>
            </a:r>
            <a:r>
              <a:rPr lang="en-US" sz="1600" dirty="0" smtClean="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Secur</a:t>
            </a:r>
            <a:r>
              <a:rPr lang="en-US" sz="1600" dirty="0" smtClean="0">
                <a:latin typeface="Verdana" panose="020B0604030504040204" pitchFamily="34" charset="0"/>
                <a:ea typeface="Verdana" panose="020B0604030504040204" pitchFamily="34" charset="0"/>
              </a:rPr>
              <a:t>., vol. 21, no. 5, pp. 439–448, Oct. 2002.</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7296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096000"/>
          </a:xfrm>
          <a:prstGeom prst="rect">
            <a:avLst/>
          </a:prstGeom>
        </p:spPr>
      </p:pic>
    </p:spTree>
    <p:extLst>
      <p:ext uri="{BB962C8B-B14F-4D97-AF65-F5344CB8AC3E}">
        <p14:creationId xmlns:p14="http://schemas.microsoft.com/office/powerpoint/2010/main" val="36515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r>
              <a:rPr lang="en-US" sz="2000" b="1" dirty="0" smtClean="0">
                <a:latin typeface="Bookman Old Style" panose="02050604050505020204" pitchFamily="18" charset="0"/>
              </a:rPr>
              <a:t>Cyber threat detection based on artificial neural network using event profiles.</a:t>
            </a:r>
            <a:endParaRPr lang="en-IN" sz="2000" b="1" dirty="0">
              <a:latin typeface="Bookman Old Style" panose="02050604050505020204" pitchFamily="18" charset="0"/>
            </a:endParaRPr>
          </a:p>
        </p:txBody>
      </p:sp>
      <p:sp>
        <p:nvSpPr>
          <p:cNvPr id="93" name="Google Shape;93;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2400"/>
              <a:buFont typeface="Arial"/>
              <a:buNone/>
            </a:pPr>
            <a:r>
              <a:rPr lang="en-US" sz="1800" b="1" i="0" u="none" strike="noStrike" cap="none" dirty="0">
                <a:solidFill>
                  <a:schemeClr val="dk1"/>
                </a:solidFill>
                <a:latin typeface="Verdana" panose="020B0604030504040204" pitchFamily="34" charset="0"/>
                <a:ea typeface="Verdana" panose="020B0604030504040204" pitchFamily="34" charset="0"/>
                <a:cs typeface="Times New Roman" panose="02020603050405020304" pitchFamily="18" charset="0"/>
                <a:sym typeface="Arial"/>
              </a:rPr>
              <a:t>TEAM </a:t>
            </a:r>
            <a:r>
              <a:rPr lang="en-US" sz="1800" b="1" i="0" u="none" strike="noStrike" cap="none" dirty="0" smtClean="0">
                <a:solidFill>
                  <a:schemeClr val="dk1"/>
                </a:solidFill>
                <a:latin typeface="Verdana" panose="020B0604030504040204" pitchFamily="34" charset="0"/>
                <a:ea typeface="Verdana" panose="020B0604030504040204" pitchFamily="34" charset="0"/>
                <a:cs typeface="Times New Roman" panose="02020603050405020304" pitchFamily="18" charset="0"/>
                <a:sym typeface="Arial"/>
              </a:rPr>
              <a:t>MEMBERS</a:t>
            </a:r>
          </a:p>
          <a:p>
            <a:pPr marL="342900" marR="0" lvl="0" indent="-342900" algn="ctr" rtl="0">
              <a:lnSpc>
                <a:spcPct val="100000"/>
              </a:lnSpc>
              <a:spcBef>
                <a:spcPts val="0"/>
              </a:spcBef>
              <a:spcAft>
                <a:spcPts val="0"/>
              </a:spcAft>
              <a:buClr>
                <a:schemeClr val="dk1"/>
              </a:buClr>
              <a:buSzPts val="2400"/>
              <a:buFont typeface="Arial"/>
              <a:buNone/>
            </a:pPr>
            <a:endParaRPr sz="1600" dirty="0"/>
          </a:p>
          <a:p>
            <a:pPr marL="342900" marR="0" lvl="0" indent="-342900" algn="ctr" rtl="0">
              <a:lnSpc>
                <a:spcPct val="100000"/>
              </a:lnSpc>
              <a:spcBef>
                <a:spcPts val="400"/>
              </a:spcBef>
              <a:spcAft>
                <a:spcPts val="0"/>
              </a:spcAft>
              <a:buClr>
                <a:schemeClr val="dk1"/>
              </a:buClr>
              <a:buSzPts val="2000"/>
              <a:buFont typeface="Bookman Old Style"/>
              <a:buNone/>
            </a:pPr>
            <a:r>
              <a:rPr lang="en-US" sz="1600" b="0" i="0" u="none" strike="noStrike" cap="none" dirty="0">
                <a:solidFill>
                  <a:schemeClr val="dk1"/>
                </a:solidFill>
                <a:latin typeface="Verdana" panose="020B0604030504040204" pitchFamily="34" charset="0"/>
                <a:ea typeface="Verdana" panose="020B0604030504040204" pitchFamily="34" charset="0"/>
                <a:cs typeface="Bookman Old Style"/>
                <a:sym typeface="Bookman Old Style"/>
              </a:rPr>
              <a:t>1. </a:t>
            </a:r>
            <a:r>
              <a:rPr lang="en-US" sz="1600" dirty="0" smtClean="0">
                <a:latin typeface="Verdana" panose="020B0604030504040204" pitchFamily="34" charset="0"/>
                <a:ea typeface="Verdana" panose="020B0604030504040204" pitchFamily="34" charset="0"/>
                <a:cs typeface="Bookman Old Style"/>
                <a:sym typeface="Bookman Old Style"/>
              </a:rPr>
              <a:t>G . Siri (22Q91A6719)</a:t>
            </a:r>
            <a:endPar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endParaRPr>
          </a:p>
          <a:p>
            <a:pPr marL="342900" marR="0" lvl="0" indent="-342900" algn="ctr" rtl="0">
              <a:lnSpc>
                <a:spcPct val="100000"/>
              </a:lnSpc>
              <a:spcBef>
                <a:spcPts val="400"/>
              </a:spcBef>
              <a:spcAft>
                <a:spcPts val="0"/>
              </a:spcAft>
              <a:buClr>
                <a:schemeClr val="dk1"/>
              </a:buClr>
              <a:buSzPts val="2000"/>
              <a:buFont typeface="Bookman Old Style"/>
              <a:buNone/>
            </a:pP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     2. L . </a:t>
            </a:r>
            <a:r>
              <a:rPr lang="en-US" sz="1600" dirty="0" err="1" smtClean="0">
                <a:latin typeface="Verdana" panose="020B0604030504040204" pitchFamily="34" charset="0"/>
                <a:ea typeface="Verdana" panose="020B0604030504040204" pitchFamily="34" charset="0"/>
                <a:cs typeface="Bookman Old Style"/>
                <a:sym typeface="Bookman Old Style"/>
              </a:rPr>
              <a:t>K</a:t>
            </a:r>
            <a:r>
              <a:rPr lang="en-US" sz="1600" b="0" i="0" u="none" strike="noStrike" cap="none" dirty="0" err="1" smtClean="0">
                <a:solidFill>
                  <a:schemeClr val="dk1"/>
                </a:solidFill>
                <a:latin typeface="Verdana" panose="020B0604030504040204" pitchFamily="34" charset="0"/>
                <a:ea typeface="Verdana" panose="020B0604030504040204" pitchFamily="34" charset="0"/>
                <a:cs typeface="Bookman Old Style"/>
                <a:sym typeface="Bookman Old Style"/>
              </a:rPr>
              <a:t>arthik</a:t>
            </a: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 (22Q91A6734)</a:t>
            </a:r>
            <a:endParaRPr sz="1600" dirty="0">
              <a:latin typeface="Verdana" panose="020B0604030504040204" pitchFamily="34" charset="0"/>
              <a:ea typeface="Verdana" panose="020B0604030504040204" pitchFamily="34" charset="0"/>
            </a:endParaRPr>
          </a:p>
          <a:p>
            <a:pPr marL="342900" marR="0" lvl="0" indent="-342900" algn="ctr" rtl="0">
              <a:lnSpc>
                <a:spcPct val="100000"/>
              </a:lnSpc>
              <a:spcBef>
                <a:spcPts val="400"/>
              </a:spcBef>
              <a:spcAft>
                <a:spcPts val="0"/>
              </a:spcAft>
              <a:buClr>
                <a:schemeClr val="dk1"/>
              </a:buClr>
              <a:buSzPts val="2000"/>
              <a:buFont typeface="Bookman Old Style"/>
              <a:buNone/>
            </a:pP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              3. E . </a:t>
            </a:r>
            <a:r>
              <a:rPr lang="en-US" sz="1600" b="0" i="0" u="none" strike="noStrike" cap="none" dirty="0" err="1" smtClean="0">
                <a:solidFill>
                  <a:schemeClr val="dk1"/>
                </a:solidFill>
                <a:latin typeface="Verdana" panose="020B0604030504040204" pitchFamily="34" charset="0"/>
                <a:ea typeface="Verdana" panose="020B0604030504040204" pitchFamily="34" charset="0"/>
                <a:cs typeface="Bookman Old Style"/>
                <a:sym typeface="Bookman Old Style"/>
              </a:rPr>
              <a:t>Shivashankar</a:t>
            </a: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 (22Q91A6717)</a:t>
            </a:r>
            <a:endParaRPr sz="1600" dirty="0">
              <a:latin typeface="Verdana" panose="020B0604030504040204" pitchFamily="34" charset="0"/>
              <a:ea typeface="Verdana" panose="020B0604030504040204" pitchFamily="34" charset="0"/>
            </a:endParaRPr>
          </a:p>
          <a:p>
            <a:pPr marL="342900" marR="0" lvl="0" indent="-342900" algn="ctr" rtl="0">
              <a:lnSpc>
                <a:spcPct val="100000"/>
              </a:lnSpc>
              <a:spcBef>
                <a:spcPts val="400"/>
              </a:spcBef>
              <a:spcAft>
                <a:spcPts val="0"/>
              </a:spcAft>
              <a:buClr>
                <a:schemeClr val="dk1"/>
              </a:buClr>
              <a:buSzPts val="2000"/>
              <a:buFont typeface="Bookman Old Style"/>
              <a:buNone/>
            </a:pP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     4. </a:t>
            </a:r>
            <a:r>
              <a:rPr lang="en-US" sz="1600" dirty="0" smtClean="0">
                <a:latin typeface="Verdana" panose="020B0604030504040204" pitchFamily="34" charset="0"/>
                <a:ea typeface="Verdana" panose="020B0604030504040204" pitchFamily="34" charset="0"/>
                <a:cs typeface="Bookman Old Style"/>
                <a:sym typeface="Bookman Old Style"/>
              </a:rPr>
              <a:t>K . </a:t>
            </a: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Naveen (22Q91A6729)</a:t>
            </a:r>
          </a:p>
          <a:p>
            <a:pPr marL="342900" marR="0" lvl="0" indent="-342900" rtl="0">
              <a:lnSpc>
                <a:spcPct val="100000"/>
              </a:lnSpc>
              <a:spcBef>
                <a:spcPts val="400"/>
              </a:spcBef>
              <a:spcAft>
                <a:spcPts val="0"/>
              </a:spcAft>
              <a:buClr>
                <a:schemeClr val="dk1"/>
              </a:buClr>
              <a:buSzPts val="2000"/>
              <a:buFont typeface="Bookman Old Style"/>
              <a:buNone/>
            </a:pPr>
            <a:endParaRPr dirty="0"/>
          </a:p>
          <a:p>
            <a:pPr marL="342900" marR="0" lvl="0" indent="-342900" algn="ctr" rtl="0">
              <a:lnSpc>
                <a:spcPct val="100000"/>
              </a:lnSpc>
              <a:spcBef>
                <a:spcPts val="480"/>
              </a:spcBef>
              <a:spcAft>
                <a:spcPts val="0"/>
              </a:spcAft>
              <a:buClr>
                <a:schemeClr val="dk1"/>
              </a:buClr>
              <a:buSzPts val="2400"/>
              <a:buFont typeface="Arial"/>
              <a:buNone/>
            </a:pPr>
            <a:r>
              <a:rPr lang="en-US" sz="1800" b="1" i="0" u="none" strike="noStrike" cap="none" dirty="0">
                <a:solidFill>
                  <a:schemeClr val="dk1"/>
                </a:solidFill>
                <a:latin typeface="Verdana" panose="020B0604030504040204" pitchFamily="34" charset="0"/>
                <a:ea typeface="Verdana" panose="020B0604030504040204" pitchFamily="34" charset="0"/>
                <a:cs typeface="Times New Roman" panose="02020603050405020304" pitchFamily="18" charset="0"/>
                <a:sym typeface="Arial"/>
              </a:rPr>
              <a:t>Under the Guidance of </a:t>
            </a:r>
            <a:endParaRPr sz="1800" b="1" dirty="0">
              <a:latin typeface="Verdana" panose="020B0604030504040204" pitchFamily="34" charset="0"/>
              <a:ea typeface="Verdana" panose="020B0604030504040204" pitchFamily="34" charset="0"/>
              <a:cs typeface="Times New Roman" panose="02020603050405020304" pitchFamily="18" charset="0"/>
            </a:endParaRPr>
          </a:p>
          <a:p>
            <a:pPr marL="342900" marR="0" lvl="0" indent="-342900" algn="l" rtl="0">
              <a:lnSpc>
                <a:spcPct val="100000"/>
              </a:lnSpc>
              <a:spcBef>
                <a:spcPts val="400"/>
              </a:spcBef>
              <a:spcAft>
                <a:spcPts val="0"/>
              </a:spcAft>
              <a:buClr>
                <a:schemeClr val="dk1"/>
              </a:buClr>
              <a:buSzPts val="2000"/>
              <a:buFont typeface="Bookman Old Style"/>
              <a:buNone/>
            </a:pPr>
            <a:r>
              <a:rPr lang="en-US" sz="2000" dirty="0">
                <a:latin typeface="Bookman Old Style"/>
                <a:ea typeface="Bookman Old Style"/>
                <a:cs typeface="Bookman Old Style"/>
                <a:sym typeface="Bookman Old Style"/>
              </a:rPr>
              <a:t> </a:t>
            </a:r>
            <a:r>
              <a:rPr lang="en-US" sz="2000" dirty="0" smtClean="0">
                <a:latin typeface="Bookman Old Style"/>
                <a:ea typeface="Bookman Old Style"/>
                <a:cs typeface="Bookman Old Style"/>
                <a:sym typeface="Bookman Old Style"/>
              </a:rPr>
              <a:t>                                   </a:t>
            </a:r>
            <a:r>
              <a:rPr lang="en-US" sz="2000" b="0" i="0" u="none" strike="noStrike" cap="none" dirty="0" err="1" smtClean="0">
                <a:solidFill>
                  <a:schemeClr val="dk1"/>
                </a:solidFill>
                <a:latin typeface="Verdana" panose="020B0604030504040204" pitchFamily="34" charset="0"/>
                <a:ea typeface="Verdana" panose="020B0604030504040204" pitchFamily="34" charset="0"/>
                <a:cs typeface="Bookman Old Style"/>
                <a:sym typeface="Bookman Old Style"/>
              </a:rPr>
              <a:t>Mrs.PV</a:t>
            </a:r>
            <a:r>
              <a:rPr lang="en-US" sz="20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 HARIKA</a:t>
            </a:r>
          </a:p>
          <a:p>
            <a:pPr marL="342900" marR="0" lvl="0" indent="-342900" algn="l" rtl="0">
              <a:lnSpc>
                <a:spcPct val="100000"/>
              </a:lnSpc>
              <a:spcBef>
                <a:spcPts val="400"/>
              </a:spcBef>
              <a:spcAft>
                <a:spcPts val="0"/>
              </a:spcAft>
              <a:buClr>
                <a:schemeClr val="dk1"/>
              </a:buClr>
              <a:buSzPts val="2000"/>
              <a:buFont typeface="Bookman Old Style"/>
              <a:buNone/>
            </a:pPr>
            <a:r>
              <a:rPr lang="en-US" sz="2000" dirty="0">
                <a:latin typeface="Verdana" panose="020B0604030504040204" pitchFamily="34" charset="0"/>
                <a:ea typeface="Verdana" panose="020B0604030504040204" pitchFamily="34" charset="0"/>
                <a:sym typeface="Bookman Old Style"/>
              </a:rPr>
              <a:t> </a:t>
            </a:r>
            <a:r>
              <a:rPr lang="en-US" sz="2000" dirty="0" smtClean="0">
                <a:latin typeface="Verdana" panose="020B0604030504040204" pitchFamily="34" charset="0"/>
                <a:ea typeface="Verdana" panose="020B0604030504040204" pitchFamily="34" charset="0"/>
                <a:sym typeface="Bookman Old Style"/>
              </a:rPr>
              <a:t>                                  ASSISTANT PROFESSOR</a:t>
            </a:r>
            <a:endParaRPr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2090"/>
            <a:ext cx="8229600" cy="5914390"/>
          </a:xfrm>
        </p:spPr>
        <p:txBody>
          <a:bodyPr/>
          <a:lstStyle/>
          <a:p>
            <a:pPr marL="0" indent="0" algn="ctr">
              <a:buNone/>
            </a:pPr>
            <a:r>
              <a:rPr lang="en-IN" altLang="en-US" dirty="0"/>
              <a:t> </a:t>
            </a:r>
            <a:r>
              <a:rPr lang="en-IN" altLang="en-US" sz="2000" b="1" dirty="0">
                <a:latin typeface="Bookman Old Style" panose="02050604050505020204" pitchFamily="18" charset="0"/>
                <a:cs typeface="Bookman Old Style" panose="02050604050505020204" pitchFamily="18" charset="0"/>
              </a:rPr>
              <a:t>CONTENTS</a:t>
            </a:r>
            <a:endParaRPr lang="en-IN" altLang="en-US" sz="2000" dirty="0">
              <a:latin typeface="Bookman Old Style" panose="02050604050505020204" pitchFamily="18" charset="0"/>
              <a:cs typeface="Bookman Old Style" panose="02050604050505020204" pitchFamily="18" charset="0"/>
            </a:endParaRPr>
          </a:p>
          <a:p>
            <a:pPr marL="0" indent="0">
              <a:buNone/>
            </a:pPr>
            <a:endParaRPr lang="en-IN" altLang="en-US" sz="2000" dirty="0">
              <a:latin typeface="Bookman Old Style" panose="02050604050505020204" pitchFamily="18" charset="0"/>
              <a:cs typeface="Bookman Old Style" panose="02050604050505020204" pitchFamily="18" charset="0"/>
            </a:endParaRPr>
          </a:p>
          <a:p>
            <a:r>
              <a:rPr lang="en-IN" altLang="en-US" sz="2000" dirty="0" smtClean="0">
                <a:latin typeface="Verdana" panose="020B0604030504040204" pitchFamily="34" charset="0"/>
                <a:ea typeface="Verdana" panose="020B0604030504040204" pitchFamily="34" charset="0"/>
                <a:cs typeface="Bookman Old Style" panose="02050604050505020204" pitchFamily="18" charset="0"/>
              </a:rPr>
              <a:t>INTRODUCTION</a:t>
            </a:r>
          </a:p>
          <a:p>
            <a:r>
              <a:rPr lang="en-IN" altLang="en-US" sz="2000" dirty="0" smtClean="0">
                <a:latin typeface="Verdana" panose="020B0604030504040204" pitchFamily="34" charset="0"/>
                <a:ea typeface="Verdana" panose="020B0604030504040204" pitchFamily="34" charset="0"/>
                <a:cs typeface="Bookman Old Style" panose="02050604050505020204" pitchFamily="18" charset="0"/>
              </a:rPr>
              <a:t>METHODOLOGY-ALGORITHM</a:t>
            </a:r>
          </a:p>
          <a:p>
            <a:r>
              <a:rPr lang="en-US" altLang="en-US" sz="2000" dirty="0" smtClean="0">
                <a:latin typeface="Verdana" panose="020B0604030504040204" pitchFamily="34" charset="0"/>
                <a:ea typeface="Verdana" panose="020B0604030504040204" pitchFamily="34" charset="0"/>
                <a:cs typeface="Bookman Old Style" panose="02050604050505020204" pitchFamily="18" charset="0"/>
              </a:rPr>
              <a:t>MODULES</a:t>
            </a:r>
            <a:endParaRPr lang="en-IN" altLang="en-US" sz="2000" dirty="0" smtClean="0">
              <a:latin typeface="Verdana" panose="020B0604030504040204" pitchFamily="34" charset="0"/>
              <a:ea typeface="Verdana" panose="020B0604030504040204" pitchFamily="34" charset="0"/>
              <a:cs typeface="Bookman Old Style" panose="02050604050505020204" pitchFamily="18" charset="0"/>
            </a:endParaRPr>
          </a:p>
          <a:p>
            <a:r>
              <a:rPr lang="en-IN" altLang="en-US" sz="2000" dirty="0" smtClean="0">
                <a:latin typeface="Verdana" panose="020B0604030504040204" pitchFamily="34" charset="0"/>
                <a:ea typeface="Verdana" panose="020B0604030504040204" pitchFamily="34" charset="0"/>
                <a:cs typeface="Bookman Old Style" panose="02050604050505020204" pitchFamily="18" charset="0"/>
              </a:rPr>
              <a:t>ARCHITECTURE</a:t>
            </a:r>
          </a:p>
          <a:p>
            <a:r>
              <a:rPr lang="en-US" altLang="en-US" sz="2000" dirty="0" smtClean="0">
                <a:latin typeface="Verdana" panose="020B0604030504040204" pitchFamily="34" charset="0"/>
                <a:ea typeface="Verdana" panose="020B0604030504040204" pitchFamily="34" charset="0"/>
                <a:cs typeface="Bookman Old Style" panose="02050604050505020204" pitchFamily="18" charset="0"/>
              </a:rPr>
              <a:t>WORKFLOW</a:t>
            </a:r>
            <a:endParaRPr lang="en-IN" altLang="en-US" sz="2000" dirty="0">
              <a:latin typeface="Verdana" panose="020B0604030504040204" pitchFamily="34" charset="0"/>
              <a:ea typeface="Verdana" panose="020B0604030504040204" pitchFamily="34" charset="0"/>
              <a:cs typeface="Bookman Old Style" panose="02050604050505020204" pitchFamily="18" charset="0"/>
            </a:endParaRPr>
          </a:p>
          <a:p>
            <a:r>
              <a:rPr lang="en-IN" altLang="en-US" sz="2000" dirty="0" smtClean="0">
                <a:latin typeface="Verdana" panose="020B0604030504040204" pitchFamily="34" charset="0"/>
                <a:ea typeface="Verdana" panose="020B0604030504040204" pitchFamily="34" charset="0"/>
                <a:cs typeface="Bookman Old Style" panose="02050604050505020204" pitchFamily="18" charset="0"/>
              </a:rPr>
              <a:t>LITERATURE SURVEY</a:t>
            </a:r>
            <a:endParaRPr lang="en-US" altLang="en-US" sz="2000" dirty="0" smtClean="0">
              <a:latin typeface="Verdana" panose="020B0604030504040204" pitchFamily="34" charset="0"/>
              <a:ea typeface="Verdana" panose="020B0604030504040204" pitchFamily="34" charset="0"/>
              <a:cs typeface="Bookman Old Style" panose="02050604050505020204" pitchFamily="18" charset="0"/>
            </a:endParaRPr>
          </a:p>
          <a:p>
            <a:r>
              <a:rPr lang="en-US" altLang="en-US" sz="2000" dirty="0" smtClean="0">
                <a:latin typeface="Verdana" panose="020B0604030504040204" pitchFamily="34" charset="0"/>
                <a:ea typeface="Verdana" panose="020B0604030504040204" pitchFamily="34" charset="0"/>
                <a:cs typeface="Bookman Old Style" panose="02050604050505020204" pitchFamily="18" charset="0"/>
              </a:rPr>
              <a:t>HARDWARE AND SOFTWARE REQUIREMENTS</a:t>
            </a:r>
            <a:endParaRPr lang="en-IN" altLang="en-US" sz="2000" dirty="0">
              <a:latin typeface="Verdana" panose="020B0604030504040204" pitchFamily="34" charset="0"/>
              <a:ea typeface="Verdana" panose="020B0604030504040204" pitchFamily="34" charset="0"/>
              <a:cs typeface="Bookman Old Style" panose="02050604050505020204" pitchFamily="18" charset="0"/>
            </a:endParaRPr>
          </a:p>
          <a:p>
            <a:r>
              <a:rPr lang="en-IN" altLang="en-US" sz="2000" dirty="0" smtClean="0">
                <a:latin typeface="Verdana" panose="020B0604030504040204" pitchFamily="34" charset="0"/>
                <a:ea typeface="Verdana" panose="020B0604030504040204" pitchFamily="34" charset="0"/>
                <a:cs typeface="Bookman Old Style" panose="02050604050505020204" pitchFamily="18" charset="0"/>
              </a:rPr>
              <a:t>SAMPLE OUTPUT</a:t>
            </a:r>
          </a:p>
          <a:p>
            <a:r>
              <a:rPr lang="en-IN" altLang="en-US" sz="2000" dirty="0" smtClean="0">
                <a:latin typeface="Verdana" panose="020B0604030504040204" pitchFamily="34" charset="0"/>
                <a:ea typeface="Verdana" panose="020B0604030504040204" pitchFamily="34" charset="0"/>
                <a:cs typeface="Bookman Old Style" panose="02050604050505020204" pitchFamily="18" charset="0"/>
              </a:rPr>
              <a:t>CONCLUSION</a:t>
            </a:r>
            <a:endParaRPr lang="en-IN" altLang="en-US" sz="2000" dirty="0">
              <a:latin typeface="Verdana" panose="020B0604030504040204" pitchFamily="34" charset="0"/>
              <a:ea typeface="Verdana" panose="020B0604030504040204" pitchFamily="34" charset="0"/>
              <a:cs typeface="Bookman Old Style" panose="02050604050505020204" pitchFamily="18" charset="0"/>
            </a:endParaRPr>
          </a:p>
          <a:p>
            <a:r>
              <a:rPr lang="en-IN" altLang="en-US" sz="2000" dirty="0">
                <a:latin typeface="Verdana" panose="020B0604030504040204" pitchFamily="34" charset="0"/>
                <a:ea typeface="Verdana" panose="020B0604030504040204" pitchFamily="34" charset="0"/>
                <a:cs typeface="Bookman Old Style" panose="02050604050505020204" pitchFamily="18" charset="0"/>
              </a:rPr>
              <a:t>REFERENCES</a:t>
            </a:r>
          </a:p>
          <a:p>
            <a:endParaRPr lang="en-IN" altLang="en-US" sz="2000" dirty="0">
              <a:latin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2433522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465137"/>
            <a:ext cx="8229600" cy="1143000"/>
          </a:xfrm>
        </p:spPr>
        <p:txBody>
          <a:bodyPr/>
          <a:lstStyle/>
          <a:p>
            <a:pPr>
              <a:spcBef>
                <a:spcPts val="5000"/>
              </a:spcBef>
            </a:pPr>
            <a:r>
              <a:rPr lang="en-US" sz="2000" b="1" dirty="0" smtClean="0">
                <a:latin typeface="Bookman Old Style" panose="02050604050505020204" pitchFamily="18" charset="0"/>
              </a:rPr>
              <a:t>INTRODUCTION</a:t>
            </a:r>
            <a:r>
              <a:rPr lang="en-US" sz="2000" b="1" dirty="0"/>
              <a:t/>
            </a:r>
            <a:br>
              <a:rPr lang="en-US" sz="2000" b="1" dirty="0"/>
            </a:br>
            <a:endParaRPr lang="en-IN" sz="2000" b="1" dirty="0"/>
          </a:p>
        </p:txBody>
      </p:sp>
      <p:sp>
        <p:nvSpPr>
          <p:cNvPr id="6" name="Rectangle 3"/>
          <p:cNvSpPr>
            <a:spLocks noGrp="1" noChangeArrowheads="1"/>
          </p:cNvSpPr>
          <p:nvPr>
            <p:ph type="body" idx="1"/>
          </p:nvPr>
        </p:nvSpPr>
        <p:spPr bwMode="auto">
          <a:xfrm>
            <a:off x="457200" y="1647260"/>
            <a:ext cx="767715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ts val="1200"/>
              </a:spcBef>
              <a:spcAft>
                <a:spcPts val="600"/>
              </a:spcAft>
              <a:buClrTx/>
              <a:buSzTx/>
              <a:buNone/>
            </a:pPr>
            <a:r>
              <a:rPr lang="en-US" sz="1600" dirty="0">
                <a:latin typeface="Verdana" panose="020B0604030504040204" pitchFamily="34" charset="0"/>
                <a:ea typeface="Verdana" panose="020B0604030504040204" pitchFamily="34" charset="0"/>
              </a:rPr>
              <a:t>One of the major challenges in cybersecurity is the provision of an automated and effective cyber-threats detection </a:t>
            </a:r>
            <a:r>
              <a:rPr lang="en-US" sz="1600" dirty="0" smtClean="0">
                <a:latin typeface="Verdana" panose="020B0604030504040204" pitchFamily="34" charset="0"/>
                <a:ea typeface="Verdana" panose="020B0604030504040204" pitchFamily="34" charset="0"/>
              </a:rPr>
              <a:t>technique. In this, we </a:t>
            </a:r>
            <a:r>
              <a:rPr lang="en-US" sz="1600" dirty="0">
                <a:latin typeface="Verdana" panose="020B0604030504040204" pitchFamily="34" charset="0"/>
                <a:ea typeface="Verdana" panose="020B0604030504040204" pitchFamily="34" charset="0"/>
              </a:rPr>
              <a:t>present an AI technique for cyber-threats detection, based on artificial neural networks</a:t>
            </a:r>
            <a:endParaRPr lang="en-US" altLang="en-US" sz="1600" dirty="0" smtClean="0">
              <a:solidFill>
                <a:schemeClr val="tx1"/>
              </a:solidFill>
              <a:latin typeface="Verdana" panose="020B0604030504040204" pitchFamily="34" charset="0"/>
              <a:ea typeface="Verdana" panose="020B0604030504040204" pitchFamily="34" charset="0"/>
              <a:cs typeface="Helvetica" panose="020B0604020202020204" pitchFamily="34" charset="0"/>
            </a:endParaRPr>
          </a:p>
          <a:p>
            <a:pPr marL="0" marR="0" lvl="0" indent="0" algn="l" defTabSz="914400" rtl="0" eaLnBrk="0" fontAlgn="base" latinLnBrk="0" hangingPunct="0">
              <a:lnSpc>
                <a:spcPct val="100000"/>
              </a:lnSpc>
              <a:spcBef>
                <a:spcPts val="1200"/>
              </a:spcBef>
              <a:spcAft>
                <a:spcPts val="600"/>
              </a:spcAft>
              <a:buClrTx/>
              <a:buSzTx/>
              <a:buFontTx/>
              <a:buChar char="•"/>
              <a:tabLst/>
            </a:pPr>
            <a:r>
              <a:rPr lang="en-US" altLang="en-US" sz="1600" dirty="0" smtClean="0">
                <a:solidFill>
                  <a:schemeClr val="tx1"/>
                </a:solidFill>
                <a:latin typeface="Verdana" panose="020B0604030504040204" pitchFamily="34" charset="0"/>
                <a:ea typeface="Verdana" panose="020B0604030504040204" pitchFamily="34" charset="0"/>
                <a:cs typeface="Helvetica" panose="020B0604020202020204" pitchFamily="34" charset="0"/>
              </a:rPr>
              <a:t> </a:t>
            </a: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Helvetica" panose="020B0604020202020204" pitchFamily="34" charset="0"/>
              </a:rPr>
              <a:t>Introduces AI-driven cyber-threat detection using neural networks.</a:t>
            </a:r>
          </a:p>
          <a:p>
            <a:pPr marL="0" marR="0" lvl="0" indent="0" algn="l" defTabSz="914400" rtl="0" eaLnBrk="0" fontAlgn="base" latinLnBrk="0" hangingPunct="0">
              <a:lnSpc>
                <a:spcPct val="100000"/>
              </a:lnSpc>
              <a:spcBef>
                <a:spcPts val="1200"/>
              </a:spcBef>
              <a:spcAft>
                <a:spcPts val="600"/>
              </a:spcAft>
              <a:buClrTx/>
              <a:buSzTx/>
              <a:buFontTx/>
              <a:buChar char="•"/>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Helvetica" panose="020B0604020202020204" pitchFamily="34" charset="0"/>
              </a:rPr>
              <a:t>  Employs FCNN, CNN, and LSTM for deep learning-based detection.</a:t>
            </a:r>
          </a:p>
          <a:p>
            <a:pPr marL="0" marR="0" lvl="0" indent="0" algn="l" defTabSz="914400" rtl="0" eaLnBrk="0" fontAlgn="base" latinLnBrk="0" hangingPunct="0">
              <a:lnSpc>
                <a:spcPct val="100000"/>
              </a:lnSpc>
              <a:spcBef>
                <a:spcPts val="1200"/>
              </a:spcBef>
              <a:spcAft>
                <a:spcPts val="600"/>
              </a:spcAft>
              <a:buClrTx/>
              <a:buSzTx/>
              <a:buFontTx/>
              <a:buChar char="•"/>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Helvetica" panose="020B0604020202020204" pitchFamily="34" charset="0"/>
              </a:rPr>
              <a:t>  Develops an AI-SIEM system integrating event profiling and   ANN           methods.</a:t>
            </a:r>
          </a:p>
          <a:p>
            <a:pPr marL="0" marR="0" lvl="0" indent="0" algn="l" defTabSz="914400" rtl="0" eaLnBrk="0" fontAlgn="base" latinLnBrk="0" hangingPunct="0">
              <a:lnSpc>
                <a:spcPct val="100000"/>
              </a:lnSpc>
              <a:spcBef>
                <a:spcPts val="1200"/>
              </a:spcBef>
              <a:spcAft>
                <a:spcPts val="600"/>
              </a:spcAft>
              <a:buClrTx/>
              <a:buSzTx/>
              <a:buFontTx/>
              <a:buChar char="•"/>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Helvetica" panose="020B0604020202020204" pitchFamily="34" charset="0"/>
              </a:rPr>
              <a:t>  Compares performance with SVM, k-NN, RF, NB, and DT using diverse datasets.</a:t>
            </a:r>
          </a:p>
          <a:p>
            <a:pPr marL="0" marR="0" lvl="0" indent="0" algn="l" defTabSz="914400" rtl="0" eaLnBrk="0" fontAlgn="base" latinLnBrk="0" hangingPunct="0">
              <a:lnSpc>
                <a:spcPct val="100000"/>
              </a:lnSpc>
              <a:spcBef>
                <a:spcPts val="1200"/>
              </a:spcBef>
              <a:spcAft>
                <a:spcPts val="600"/>
              </a:spcAft>
              <a:buClrTx/>
              <a:buSzTx/>
              <a:buFontTx/>
              <a:buChar char="•"/>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Helvetica" panose="020B0604020202020204" pitchFamily="34" charset="0"/>
              </a:rPr>
              <a:t>  Shows ANN methods out perform conventional techniques in detecting network intrusions.</a:t>
            </a:r>
          </a:p>
        </p:txBody>
      </p:sp>
    </p:spTree>
    <p:extLst>
      <p:ext uri="{BB962C8B-B14F-4D97-AF65-F5344CB8AC3E}">
        <p14:creationId xmlns:p14="http://schemas.microsoft.com/office/powerpoint/2010/main" val="3238167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1600" dirty="0">
                <a:latin typeface="Verdana" panose="020B0604030504040204" pitchFamily="34" charset="0"/>
                <a:ea typeface="Verdana" panose="020B0604030504040204" pitchFamily="34" charset="0"/>
              </a:rPr>
              <a:t>Cyber threat detection using artificial neural networks (ANNs) involves using advanced software that learns from patterns in data to spot potential cyber threats</a:t>
            </a:r>
            <a:r>
              <a:rPr lang="en-US" sz="1600" dirty="0" smtClean="0">
                <a:latin typeface="Verdana" panose="020B0604030504040204" pitchFamily="34" charset="0"/>
                <a:ea typeface="Verdana" panose="020B0604030504040204" pitchFamily="34" charset="0"/>
              </a:rPr>
              <a:t>.</a:t>
            </a:r>
          </a:p>
          <a:p>
            <a:r>
              <a:rPr lang="en-US" sz="1600" dirty="0" smtClean="0">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It works by analyzing logs of activities on computers and networks, looking for abnormal behavior that might indicate a hacker or a security breach. </a:t>
            </a:r>
            <a:endParaRPr lang="en-US" sz="1600" dirty="0" smtClean="0">
              <a:latin typeface="Verdana" panose="020B0604030504040204" pitchFamily="34" charset="0"/>
              <a:ea typeface="Verdana" panose="020B0604030504040204" pitchFamily="34" charset="0"/>
            </a:endParaRPr>
          </a:p>
          <a:p>
            <a:r>
              <a:rPr lang="en-US" sz="1600" dirty="0" smtClean="0">
                <a:latin typeface="Verdana" panose="020B0604030504040204" pitchFamily="34" charset="0"/>
                <a:ea typeface="Verdana" panose="020B0604030504040204" pitchFamily="34" charset="0"/>
              </a:rPr>
              <a:t>By </a:t>
            </a:r>
            <a:r>
              <a:rPr lang="en-US" sz="1600" dirty="0">
                <a:latin typeface="Verdana" panose="020B0604030504040204" pitchFamily="34" charset="0"/>
                <a:ea typeface="Verdana" panose="020B0604030504040204" pitchFamily="34" charset="0"/>
              </a:rPr>
              <a:t>training these neural networks with examples of both normal and suspicious activities, they can become better at identifying and alerting us to potential threats in real-time. </a:t>
            </a:r>
            <a:endParaRPr lang="en-US" sz="1600" dirty="0" smtClean="0">
              <a:latin typeface="Verdana" panose="020B0604030504040204" pitchFamily="34" charset="0"/>
              <a:ea typeface="Verdana" panose="020B0604030504040204" pitchFamily="34" charset="0"/>
            </a:endParaRPr>
          </a:p>
          <a:p>
            <a:r>
              <a:rPr lang="en-US" sz="1600" dirty="0" smtClean="0">
                <a:latin typeface="Verdana" panose="020B0604030504040204" pitchFamily="34" charset="0"/>
                <a:ea typeface="Verdana" panose="020B0604030504040204" pitchFamily="34" charset="0"/>
              </a:rPr>
              <a:t>This </a:t>
            </a:r>
            <a:r>
              <a:rPr lang="en-US" sz="1600" dirty="0">
                <a:latin typeface="Verdana" panose="020B0604030504040204" pitchFamily="34" charset="0"/>
                <a:ea typeface="Verdana" panose="020B0604030504040204" pitchFamily="34" charset="0"/>
              </a:rPr>
              <a:t>helps organizations stay ahead of cyber attacks and protect their systems and data more effectively</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25459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388793"/>
          </a:xfrm>
        </p:spPr>
        <p:txBody>
          <a:bodyPr/>
          <a:lstStyle/>
          <a:p>
            <a:r>
              <a:rPr lang="en-US" sz="2000" b="1" dirty="0" smtClean="0">
                <a:latin typeface="Bookman Old Style" panose="02050604050505020204" pitchFamily="18" charset="0"/>
              </a:rPr>
              <a:t>METHODOLOGIES</a:t>
            </a:r>
            <a:endParaRPr lang="en-IN" sz="2000" b="1" dirty="0">
              <a:latin typeface="Bookman Old Style" panose="02050604050505020204" pitchFamily="18" charset="0"/>
            </a:endParaRPr>
          </a:p>
        </p:txBody>
      </p:sp>
      <p:sp>
        <p:nvSpPr>
          <p:cNvPr id="4" name="Rectangle 1"/>
          <p:cNvSpPr>
            <a:spLocks noGrp="1" noChangeArrowheads="1"/>
          </p:cNvSpPr>
          <p:nvPr>
            <p:ph type="body" idx="1"/>
          </p:nvPr>
        </p:nvSpPr>
        <p:spPr bwMode="auto">
          <a:xfrm>
            <a:off x="209550" y="1601093"/>
            <a:ext cx="87820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Data Preprocessing</a:t>
            </a:r>
            <a:endPar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Converting text data into numerical data that models can understand using ‘</a:t>
            </a:r>
            <a:r>
              <a:rPr kumimoji="0" lang="en-US" altLang="en-US" sz="1600" b="0" i="0" u="none" strike="noStrike" cap="none" normalizeH="0" baseline="0" dirty="0" err="1" smtClean="0">
                <a:ln>
                  <a:noFill/>
                </a:ln>
                <a:solidFill>
                  <a:schemeClr val="tx1"/>
                </a:solidFill>
                <a:effectLst/>
                <a:latin typeface="Verdana" panose="020B0604030504040204" pitchFamily="34" charset="0"/>
                <a:ea typeface="Verdana" panose="020B0604030504040204" pitchFamily="34" charset="0"/>
              </a:rPr>
              <a:t>CountVectorizer</a:t>
            </a: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Train-Test Split</a:t>
            </a:r>
            <a:endPar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Splitting the dataset into two parts: one for training the models and one for testing their performance.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Performance Metrics</a:t>
            </a:r>
            <a:endPar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Evaluating models using: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Accuracy</a:t>
            </a: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How often the model is correct.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Precision</a:t>
            </a: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How many of the positive predictions are actually correct.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Recall</a:t>
            </a: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How many of the actual positives the model correctly identified.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F1-Score</a:t>
            </a: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 balance between precision and recall.</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Graphical Comparison</a:t>
            </a:r>
            <a:endPar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Using bar graphs to compare how well each model performs in terms of accuracy, precision, recall, and F1-score.</a:t>
            </a:r>
          </a:p>
        </p:txBody>
      </p:sp>
    </p:spTree>
    <p:extLst>
      <p:ext uri="{BB962C8B-B14F-4D97-AF65-F5344CB8AC3E}">
        <p14:creationId xmlns:p14="http://schemas.microsoft.com/office/powerpoint/2010/main" val="3312316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0095"/>
          </a:xfrm>
        </p:spPr>
        <p:txBody>
          <a:bodyPr/>
          <a:lstStyle/>
          <a:p>
            <a:r>
              <a:rPr lang="en-US" sz="1800" b="1" dirty="0" smtClean="0">
                <a:solidFill>
                  <a:schemeClr val="dk1"/>
                </a:solidFill>
                <a:latin typeface="Bookman Old Style" panose="02050604050505020204" pitchFamily="18" charset="0"/>
              </a:rPr>
              <a:t>ALGORITHMS</a:t>
            </a:r>
            <a:endParaRPr lang="en-IN" sz="1800" b="1" dirty="0">
              <a:latin typeface="Bookman Old Style" panose="02050604050505020204" pitchFamily="18" charset="0"/>
            </a:endParaRPr>
          </a:p>
        </p:txBody>
      </p:sp>
      <p:sp>
        <p:nvSpPr>
          <p:cNvPr id="4" name="Rectangle 1"/>
          <p:cNvSpPr>
            <a:spLocks noGrp="1" noChangeArrowheads="1"/>
          </p:cNvSpPr>
          <p:nvPr>
            <p:ph type="body" idx="1"/>
          </p:nvPr>
        </p:nvSpPr>
        <p:spPr bwMode="auto">
          <a:xfrm>
            <a:off x="323850" y="1108649"/>
            <a:ext cx="836295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LSTM (Long Short-Term Memory)</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smtClean="0">
                <a:solidFill>
                  <a:schemeClr val="tx1"/>
                </a:solidFill>
                <a:latin typeface="Verdana" panose="020B0604030504040204" pitchFamily="34" charset="0"/>
                <a:ea typeface="Verdana" panose="020B0604030504040204" pitchFamily="34" charset="0"/>
              </a:rPr>
              <a:t>    </a:t>
            </a:r>
            <a:r>
              <a:rPr kumimoji="0" lang="en-US" altLang="en-US" sz="16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 type of neural network good for understanding sequences, like sentences. It helps in learning patterns over long pieces of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CNN (Convolutional Neural Network)</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smtClean="0">
                <a:solidFill>
                  <a:schemeClr val="tx1"/>
                </a:solidFill>
                <a:latin typeface="Verdana" panose="020B0604030504040204" pitchFamily="34" charset="0"/>
                <a:ea typeface="Verdana" panose="020B0604030504040204" pitchFamily="34" charset="0"/>
              </a:rPr>
              <a:t>     </a:t>
            </a:r>
            <a:r>
              <a:rPr kumimoji="0" lang="en-US" altLang="en-US" sz="16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Often used for images but can also analyze text by treating it like a signal. It helps in picking out important features from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SVM (Support Vector Machine)</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smtClean="0">
                <a:solidFill>
                  <a:schemeClr val="tx1"/>
                </a:solidFill>
                <a:latin typeface="Verdana" panose="020B0604030504040204" pitchFamily="34" charset="0"/>
                <a:ea typeface="Verdana" panose="020B0604030504040204" pitchFamily="34" charset="0"/>
              </a:rPr>
              <a:t>     </a:t>
            </a:r>
            <a:r>
              <a:rPr kumimoji="0" lang="en-US" altLang="en-US" sz="16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 classifier that finds the best line or boundary to separate different classes (like positive or negative texts).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KNN (K-Nearest Neighbors)</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Verdana" panose="020B0604030504040204" pitchFamily="34" charset="0"/>
                <a:ea typeface="Verdana" panose="020B0604030504040204" pitchFamily="34" charset="0"/>
              </a:rPr>
              <a:t> </a:t>
            </a:r>
            <a:r>
              <a:rPr lang="en-US" altLang="en-US" sz="1600" dirty="0" smtClean="0">
                <a:solidFill>
                  <a:schemeClr val="tx1"/>
                </a:solidFill>
                <a:latin typeface="Verdana" panose="020B0604030504040204" pitchFamily="34" charset="0"/>
                <a:ea typeface="Verdana" panose="020B0604030504040204" pitchFamily="34" charset="0"/>
              </a:rPr>
              <a:t>    </a:t>
            </a:r>
            <a:r>
              <a:rPr kumimoji="0" lang="en-US" altLang="en-US" sz="16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Classifies data points based on the closest points to them. It's like saying "you are similar to your neighbors."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Naive Bayes</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Verdana" panose="020B0604030504040204" pitchFamily="34" charset="0"/>
                <a:ea typeface="Verdana" panose="020B0604030504040204" pitchFamily="34" charset="0"/>
              </a:rPr>
              <a:t> </a:t>
            </a:r>
            <a:r>
              <a:rPr lang="en-US" altLang="en-US" sz="1600" dirty="0" smtClean="0">
                <a:solidFill>
                  <a:schemeClr val="tx1"/>
                </a:solidFill>
                <a:latin typeface="Verdana" panose="020B0604030504040204" pitchFamily="34" charset="0"/>
                <a:ea typeface="Verdana" panose="020B0604030504040204" pitchFamily="34" charset="0"/>
              </a:rPr>
              <a:t>    </a:t>
            </a:r>
            <a:r>
              <a:rPr kumimoji="0" lang="en-US" altLang="en-US" sz="16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 simple probabilistic classifier that assumes all features are independent. It's fast and works well for text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Decision Tree</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Verdana" panose="020B0604030504040204" pitchFamily="34" charset="0"/>
                <a:ea typeface="Verdana" panose="020B0604030504040204" pitchFamily="34" charset="0"/>
              </a:rPr>
              <a:t> </a:t>
            </a:r>
            <a:r>
              <a:rPr lang="en-US" altLang="en-US" sz="1600" dirty="0" smtClean="0">
                <a:solidFill>
                  <a:schemeClr val="tx1"/>
                </a:solidFill>
                <a:latin typeface="Verdana" panose="020B0604030504040204" pitchFamily="34" charset="0"/>
                <a:ea typeface="Verdana" panose="020B0604030504040204" pitchFamily="34" charset="0"/>
              </a:rPr>
              <a:t>    </a:t>
            </a:r>
            <a:r>
              <a:rPr kumimoji="0" lang="en-US" altLang="en-US" sz="16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 tree-like model of decisions. Each node represents a decision point based on a feature, leading to a final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Random Forest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An ensemble method that builds multiple decision trees and averages their results. It improves accuracy and reduces overfitting.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77731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chemeClr val="dk1"/>
                </a:solidFill>
                <a:latin typeface="Bookman Old Style" panose="02050604050505020204" pitchFamily="18" charset="0"/>
                <a:cs typeface="Times New Roman" panose="02020603050405020304" pitchFamily="18" charset="0"/>
              </a:rPr>
              <a:t>MODULES</a:t>
            </a:r>
            <a:endParaRPr lang="en-IN" sz="1800" b="1" dirty="0">
              <a:latin typeface="Bookman Old Style" panose="020506040505050202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1600" b="1" dirty="0">
                <a:latin typeface="Verdana" panose="020B0604030504040204" pitchFamily="34" charset="0"/>
                <a:ea typeface="Verdana" panose="020B0604030504040204" pitchFamily="34" charset="0"/>
              </a:rPr>
              <a:t>Load Dataset:</a:t>
            </a:r>
            <a:endParaRPr lang="en-IN" sz="1600" b="1" dirty="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       Load </a:t>
            </a:r>
            <a:r>
              <a:rPr lang="en-US" sz="1600" dirty="0">
                <a:latin typeface="Verdana" panose="020B0604030504040204" pitchFamily="34" charset="0"/>
                <a:ea typeface="Verdana" panose="020B0604030504040204" pitchFamily="34" charset="0"/>
              </a:rPr>
              <a:t>data set using pandas </a:t>
            </a:r>
            <a:r>
              <a:rPr lang="en-US" sz="1600" dirty="0" smtClean="0">
                <a:latin typeface="Verdana" panose="020B0604030504040204" pitchFamily="34" charset="0"/>
                <a:ea typeface="Verdana" panose="020B0604030504040204" pitchFamily="34" charset="0"/>
              </a:rPr>
              <a:t>read csv</a:t>
            </a:r>
            <a:r>
              <a:rPr lang="en-US" sz="1600" dirty="0">
                <a:latin typeface="Verdana" panose="020B0604030504040204" pitchFamily="34" charset="0"/>
                <a:ea typeface="Verdana" panose="020B0604030504040204" pitchFamily="34" charset="0"/>
              </a:rPr>
              <a:t>() method.</a:t>
            </a:r>
            <a:endParaRPr lang="en-IN" sz="1600" dirty="0">
              <a:latin typeface="Verdana" panose="020B0604030504040204" pitchFamily="34" charset="0"/>
              <a:ea typeface="Verdana" panose="020B0604030504040204" pitchFamily="34" charset="0"/>
            </a:endParaRPr>
          </a:p>
          <a:p>
            <a:r>
              <a:rPr lang="en-US" sz="1600" b="1" dirty="0">
                <a:latin typeface="Verdana" panose="020B0604030504040204" pitchFamily="34" charset="0"/>
                <a:ea typeface="Verdana" panose="020B0604030504040204" pitchFamily="34" charset="0"/>
              </a:rPr>
              <a:t>Split Data Set:</a:t>
            </a:r>
            <a:endParaRPr lang="en-IN" sz="1600" b="1" dirty="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     Split </a:t>
            </a:r>
            <a:r>
              <a:rPr lang="en-US" sz="1600" dirty="0">
                <a:latin typeface="Verdana" panose="020B0604030504040204" pitchFamily="34" charset="0"/>
                <a:ea typeface="Verdana" panose="020B0604030504040204" pitchFamily="34" charset="0"/>
              </a:rPr>
              <a:t>the data set to two types. One is train data test and another one is </a:t>
            </a:r>
            <a:r>
              <a:rPr lang="en-US" sz="1600" dirty="0" smtClean="0">
                <a:latin typeface="Verdana" panose="020B0604030504040204" pitchFamily="34" charset="0"/>
                <a:ea typeface="Verdana" panose="020B0604030504040204" pitchFamily="34" charset="0"/>
              </a:rPr>
              <a:t>        test </a:t>
            </a:r>
            <a:r>
              <a:rPr lang="en-US" sz="1600" dirty="0">
                <a:latin typeface="Verdana" panose="020B0604030504040204" pitchFamily="34" charset="0"/>
                <a:ea typeface="Verdana" panose="020B0604030504040204" pitchFamily="34" charset="0"/>
              </a:rPr>
              <a:t>data set.</a:t>
            </a:r>
            <a:endParaRPr lang="en-IN" sz="1600" dirty="0">
              <a:latin typeface="Verdana" panose="020B0604030504040204" pitchFamily="34" charset="0"/>
              <a:ea typeface="Verdana" panose="020B0604030504040204" pitchFamily="34" charset="0"/>
            </a:endParaRPr>
          </a:p>
          <a:p>
            <a:r>
              <a:rPr lang="en-US" sz="1600" b="1" dirty="0">
                <a:latin typeface="Verdana" panose="020B0604030504040204" pitchFamily="34" charset="0"/>
                <a:ea typeface="Verdana" panose="020B0604030504040204" pitchFamily="34" charset="0"/>
              </a:rPr>
              <a:t>Train data set:</a:t>
            </a:r>
            <a:endParaRPr lang="en-IN" sz="1600" b="1" dirty="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      Train </a:t>
            </a:r>
            <a:r>
              <a:rPr lang="en-US" sz="1600" dirty="0">
                <a:latin typeface="Verdana" panose="020B0604030504040204" pitchFamily="34" charset="0"/>
                <a:ea typeface="Verdana" panose="020B0604030504040204" pitchFamily="34" charset="0"/>
              </a:rPr>
              <a:t>data set will train our data </a:t>
            </a:r>
            <a:r>
              <a:rPr lang="en-US" sz="1600" dirty="0" smtClean="0">
                <a:latin typeface="Verdana" panose="020B0604030504040204" pitchFamily="34" charset="0"/>
                <a:ea typeface="Verdana" panose="020B0604030504040204" pitchFamily="34" charset="0"/>
              </a:rPr>
              <a:t>set.</a:t>
            </a:r>
            <a:endParaRPr lang="en-IN" sz="1600" dirty="0" smtClean="0">
              <a:latin typeface="Verdana" panose="020B0604030504040204" pitchFamily="34" charset="0"/>
              <a:ea typeface="Verdana" panose="020B0604030504040204" pitchFamily="34" charset="0"/>
            </a:endParaRPr>
          </a:p>
          <a:p>
            <a:r>
              <a:rPr lang="en-US" sz="1600" b="1" dirty="0" smtClean="0">
                <a:latin typeface="Verdana" panose="020B0604030504040204" pitchFamily="34" charset="0"/>
                <a:ea typeface="Verdana" panose="020B0604030504040204" pitchFamily="34" charset="0"/>
              </a:rPr>
              <a:t>Test data set:</a:t>
            </a:r>
            <a:endParaRPr lang="en-IN" sz="1600" b="1" dirty="0" smtClean="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     Test </a:t>
            </a:r>
            <a:r>
              <a:rPr lang="en-US" sz="1600" dirty="0">
                <a:latin typeface="Verdana" panose="020B0604030504040204" pitchFamily="34" charset="0"/>
                <a:ea typeface="Verdana" panose="020B0604030504040204" pitchFamily="34" charset="0"/>
              </a:rPr>
              <a:t>data set will test the data set using algorithm.</a:t>
            </a:r>
            <a:endParaRPr lang="en-IN" sz="1600" dirty="0">
              <a:latin typeface="Verdana" panose="020B0604030504040204" pitchFamily="34" charset="0"/>
              <a:ea typeface="Verdana" panose="020B0604030504040204" pitchFamily="34" charset="0"/>
            </a:endParaRPr>
          </a:p>
          <a:p>
            <a:r>
              <a:rPr lang="en-US" sz="1600" b="1" dirty="0">
                <a:latin typeface="Verdana" panose="020B0604030504040204" pitchFamily="34" charset="0"/>
                <a:ea typeface="Verdana" panose="020B0604030504040204" pitchFamily="34" charset="0"/>
              </a:rPr>
              <a:t>Predict data set:</a:t>
            </a:r>
            <a:endParaRPr lang="en-IN" sz="1600" b="1" dirty="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    Predict</a:t>
            </a:r>
            <a:r>
              <a:rPr lang="en-US" sz="1600" dirty="0">
                <a:latin typeface="Verdana" panose="020B0604030504040204" pitchFamily="34" charset="0"/>
                <a:ea typeface="Verdana" panose="020B0604030504040204" pitchFamily="34" charset="0"/>
              </a:rPr>
              <a:t>() method will predict the results.</a:t>
            </a:r>
            <a:endParaRPr lang="en-IN" sz="1600" dirty="0">
              <a:latin typeface="Verdana" panose="020B0604030504040204" pitchFamily="34" charset="0"/>
              <a:ea typeface="Verdana" panose="020B0604030504040204" pitchFamily="34" charset="0"/>
            </a:endParaRPr>
          </a:p>
          <a:p>
            <a:endParaRPr lang="en-IN" sz="1600" dirty="0"/>
          </a:p>
        </p:txBody>
      </p:sp>
    </p:spTree>
    <p:extLst>
      <p:ext uri="{BB962C8B-B14F-4D97-AF65-F5344CB8AC3E}">
        <p14:creationId xmlns:p14="http://schemas.microsoft.com/office/powerpoint/2010/main" val="497421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chemeClr val="dk1"/>
                </a:solidFill>
                <a:latin typeface="Bookman Old Style" panose="02050604050505020204" pitchFamily="18" charset="0"/>
              </a:rPr>
              <a:t>ARCHITECTURE</a:t>
            </a:r>
            <a:endParaRPr lang="en-IN" sz="1800" b="1" dirty="0">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456843" y="1167188"/>
            <a:ext cx="8230313" cy="4523624"/>
          </a:xfrm>
          <a:prstGeom prst="rect">
            <a:avLst/>
          </a:prstGeom>
        </p:spPr>
      </p:pic>
      <p:pic>
        <p:nvPicPr>
          <p:cNvPr id="5" name="Picture 4"/>
          <p:cNvPicPr>
            <a:picLocks noChangeAspect="1"/>
          </p:cNvPicPr>
          <p:nvPr/>
        </p:nvPicPr>
        <p:blipFill>
          <a:blip r:embed="rId3"/>
          <a:stretch>
            <a:fillRect/>
          </a:stretch>
        </p:blipFill>
        <p:spPr>
          <a:xfrm>
            <a:off x="609243" y="1316539"/>
            <a:ext cx="8230313" cy="45297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575" y="1664493"/>
            <a:ext cx="7267575" cy="3529013"/>
          </a:xfrm>
          <a:prstGeom prst="rect">
            <a:avLst/>
          </a:prstGeom>
        </p:spPr>
      </p:pic>
    </p:spTree>
    <p:extLst>
      <p:ext uri="{BB962C8B-B14F-4D97-AF65-F5344CB8AC3E}">
        <p14:creationId xmlns:p14="http://schemas.microsoft.com/office/powerpoint/2010/main" val="2517529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3884</TotalTime>
  <Words>1502</Words>
  <Application>Microsoft Office PowerPoint</Application>
  <PresentationFormat>On-screen Show (4:3)</PresentationFormat>
  <Paragraphs>124</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Bookman Old Style</vt:lpstr>
      <vt:lpstr>Calibri</vt:lpstr>
      <vt:lpstr>Helvetica</vt:lpstr>
      <vt:lpstr>Times New Roman</vt:lpstr>
      <vt:lpstr>Verdana</vt:lpstr>
      <vt:lpstr>Default Design</vt:lpstr>
      <vt:lpstr>DEPARTMENT OF CSE-DS</vt:lpstr>
      <vt:lpstr>Cyber threat detection based on artificial neural network using event profiles.</vt:lpstr>
      <vt:lpstr>PowerPoint Presentation</vt:lpstr>
      <vt:lpstr>INTRODUCTION </vt:lpstr>
      <vt:lpstr>PowerPoint Presentation</vt:lpstr>
      <vt:lpstr>METHODOLOGIES</vt:lpstr>
      <vt:lpstr>ALGORITHMS</vt:lpstr>
      <vt:lpstr>MODULES</vt:lpstr>
      <vt:lpstr>ARCHITECTURE</vt:lpstr>
      <vt:lpstr>WORKFLOW</vt:lpstr>
      <vt:lpstr>LITERATURE SURVEY</vt:lpstr>
      <vt:lpstr>PowerPoint Presentation</vt:lpstr>
      <vt:lpstr>HARDWARE REQUIREMENTS</vt:lpstr>
      <vt:lpstr>SAMPLE OUTPUT</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CSE-DS</dc:title>
  <dc:creator>user</dc:creator>
  <cp:lastModifiedBy>Microsoft account</cp:lastModifiedBy>
  <cp:revision>37</cp:revision>
  <dcterms:modified xsi:type="dcterms:W3CDTF">2024-06-28T02:28:25Z</dcterms:modified>
</cp:coreProperties>
</file>