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7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00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54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465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77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76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5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692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84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56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69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260E9-C34F-4FC6-BBAE-DC1F2237C8DB}" type="datetimeFigureOut">
              <a:rPr lang="en-AU" smtClean="0"/>
              <a:t>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27E3-E72C-4166-A437-86941F848C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74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5112"/>
            <a:ext cx="9144000" cy="2387600"/>
          </a:xfrm>
        </p:spPr>
        <p:txBody>
          <a:bodyPr/>
          <a:lstStyle/>
          <a:p>
            <a:r>
              <a:rPr lang="en-AU" dirty="0" smtClean="0"/>
              <a:t>WSTA Workshop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9316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9-March-2018</a:t>
            </a:r>
          </a:p>
          <a:p>
            <a:endParaRPr lang="en-AU" dirty="0"/>
          </a:p>
          <a:p>
            <a:r>
              <a:rPr lang="en-AU" dirty="0" smtClean="0"/>
              <a:t>Shivashankar Subramanian</a:t>
            </a:r>
          </a:p>
          <a:p>
            <a:r>
              <a:rPr lang="en-AU" dirty="0"/>
              <a:t>s</a:t>
            </a:r>
            <a:r>
              <a:rPr lang="en-AU" dirty="0" smtClean="0"/>
              <a:t>hivashankar@student.unimelb.edu.au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689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III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</a:t>
            </a:r>
            <a:r>
              <a:rPr lang="en-AU" dirty="0" smtClean="0"/>
              <a:t>is </a:t>
            </a:r>
            <a:r>
              <a:rPr lang="en-AU" b="1" dirty="0" smtClean="0"/>
              <a:t>text-classification</a:t>
            </a:r>
            <a:r>
              <a:rPr lang="en-AU" dirty="0" smtClean="0"/>
              <a:t>? </a:t>
            </a:r>
            <a:r>
              <a:rPr lang="en-AU" dirty="0"/>
              <a:t>Give some </a:t>
            </a:r>
            <a:r>
              <a:rPr lang="en-AU" dirty="0" smtClean="0"/>
              <a:t>examples</a:t>
            </a:r>
          </a:p>
          <a:p>
            <a:pPr lvl="1"/>
            <a:r>
              <a:rPr lang="en-AU" dirty="0" smtClean="0"/>
              <a:t>Classifying a piece of text into pre-defined set of categories (in general)</a:t>
            </a:r>
          </a:p>
          <a:p>
            <a:pPr lvl="2"/>
            <a:r>
              <a:rPr lang="en-AU" dirty="0" smtClean="0"/>
              <a:t>Sentiment analysis, author identification, fake news detection, etc</a:t>
            </a:r>
          </a:p>
          <a:p>
            <a:pPr lvl="2"/>
            <a:endParaRPr lang="en-AU" dirty="0" smtClean="0"/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376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Why is text classification generally a difficult problem? What are some hurdles that need to be overcome?</a:t>
            </a:r>
          </a:p>
          <a:p>
            <a:pPr lvl="1"/>
            <a:r>
              <a:rPr lang="en-AU" dirty="0" smtClean="0"/>
              <a:t>Representation --- bag-of-words, bag-of-</a:t>
            </a:r>
            <a:r>
              <a:rPr lang="en-AU" dirty="0" err="1" smtClean="0"/>
              <a:t>ngrams</a:t>
            </a:r>
            <a:endParaRPr lang="en-AU" dirty="0" smtClean="0"/>
          </a:p>
          <a:p>
            <a:pPr lvl="1"/>
            <a:r>
              <a:rPr lang="en-AU" dirty="0" smtClean="0"/>
              <a:t>Sparsity (feature selection, transformation)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Discussion III	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762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306"/>
            <a:ext cx="10515600" cy="5317724"/>
          </a:xfrm>
        </p:spPr>
        <p:txBody>
          <a:bodyPr>
            <a:normAutofit/>
          </a:bodyPr>
          <a:lstStyle/>
          <a:p>
            <a:r>
              <a:rPr lang="en-AU" dirty="0" smtClean="0"/>
              <a:t>Supervised text classification problem: </a:t>
            </a:r>
          </a:p>
          <a:p>
            <a:pPr lvl="1"/>
            <a:r>
              <a:rPr lang="en-AU" dirty="0" smtClean="0"/>
              <a:t>k-Nearest Neighbour using Euclidean distance </a:t>
            </a:r>
          </a:p>
          <a:p>
            <a:pPr lvl="1"/>
            <a:r>
              <a:rPr lang="en-AU" dirty="0" smtClean="0"/>
              <a:t>k-Nearest Neighbour using Cosine similarity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Curse of </a:t>
            </a:r>
            <a:r>
              <a:rPr lang="en-AU" dirty="0" smtClean="0">
                <a:solidFill>
                  <a:srgbClr val="FF0000"/>
                </a:solidFill>
              </a:rPr>
              <a:t>dimensionality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Hyper parameters – k, distance metric</a:t>
            </a:r>
            <a:endParaRPr lang="en-AU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r>
              <a:rPr lang="en-AU" dirty="0" smtClean="0"/>
              <a:t>Decision </a:t>
            </a:r>
            <a:r>
              <a:rPr lang="en-AU" dirty="0" smtClean="0"/>
              <a:t>Trees using Information Gain </a:t>
            </a:r>
          </a:p>
          <a:p>
            <a:pPr lvl="2"/>
            <a:r>
              <a:rPr lang="en-AU" dirty="0" smtClean="0"/>
              <a:t>Interpretable</a:t>
            </a:r>
          </a:p>
          <a:p>
            <a:pPr lvl="2"/>
            <a:r>
              <a:rPr lang="en-AU" dirty="0" smtClean="0"/>
              <a:t>Information gain = entropy(parent) – [average entropy(children)]</a:t>
            </a: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Not suitable for large </a:t>
            </a:r>
            <a:r>
              <a:rPr lang="en-AU" dirty="0" smtClean="0">
                <a:solidFill>
                  <a:srgbClr val="FF0000"/>
                </a:solidFill>
              </a:rPr>
              <a:t>dimensions (spurious correlations)</a:t>
            </a:r>
            <a:endParaRPr lang="en-AU" dirty="0" smtClean="0">
              <a:solidFill>
                <a:srgbClr val="FF0000"/>
              </a:solidFill>
            </a:endParaRPr>
          </a:p>
          <a:p>
            <a:pPr lvl="2"/>
            <a:r>
              <a:rPr lang="en-AU" dirty="0" smtClean="0">
                <a:solidFill>
                  <a:srgbClr val="FF0000"/>
                </a:solidFill>
              </a:rPr>
              <a:t>Information </a:t>
            </a:r>
            <a:r>
              <a:rPr lang="en-AU" dirty="0">
                <a:solidFill>
                  <a:srgbClr val="FF0000"/>
                </a:solidFill>
              </a:rPr>
              <a:t>Gain is a poor choice </a:t>
            </a:r>
            <a:r>
              <a:rPr lang="en-AU" dirty="0" smtClean="0">
                <a:solidFill>
                  <a:srgbClr val="FF0000"/>
                </a:solidFill>
              </a:rPr>
              <a:t>because it </a:t>
            </a:r>
            <a:r>
              <a:rPr lang="en-AU" dirty="0">
                <a:solidFill>
                  <a:srgbClr val="FF0000"/>
                </a:solidFill>
              </a:rPr>
              <a:t>tends to </a:t>
            </a:r>
            <a:r>
              <a:rPr lang="en-AU" dirty="0" smtClean="0">
                <a:solidFill>
                  <a:srgbClr val="FF0000"/>
                </a:solidFill>
              </a:rPr>
              <a:t>prefer </a:t>
            </a:r>
            <a:r>
              <a:rPr lang="en-AU" b="1" dirty="0" smtClean="0">
                <a:solidFill>
                  <a:srgbClr val="FF0000"/>
                </a:solidFill>
              </a:rPr>
              <a:t>rare </a:t>
            </a:r>
            <a:r>
              <a:rPr lang="en-AU" dirty="0" smtClean="0">
                <a:solidFill>
                  <a:srgbClr val="FF0000"/>
                </a:solidFill>
              </a:rPr>
              <a:t>features</a:t>
            </a:r>
            <a:r>
              <a:rPr lang="en-AU" dirty="0">
                <a:solidFill>
                  <a:srgbClr val="FF0000"/>
                </a:solidFill>
              </a:rPr>
              <a:t>; in this case, this would correspond </a:t>
            </a:r>
            <a:r>
              <a:rPr lang="en-AU" dirty="0" smtClean="0">
                <a:solidFill>
                  <a:srgbClr val="FF0000"/>
                </a:solidFill>
              </a:rPr>
              <a:t>to features </a:t>
            </a:r>
            <a:r>
              <a:rPr lang="en-AU" dirty="0">
                <a:solidFill>
                  <a:srgbClr val="FF0000"/>
                </a:solidFill>
              </a:rPr>
              <a:t>that appear only in a handful of </a:t>
            </a:r>
            <a:r>
              <a:rPr lang="en-AU" dirty="0" smtClean="0">
                <a:solidFill>
                  <a:srgbClr val="FF0000"/>
                </a:solidFill>
              </a:rPr>
              <a:t>documents</a:t>
            </a:r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979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Discussion III	</a:t>
            </a:r>
            <a:endParaRPr lang="en-AU" dirty="0"/>
          </a:p>
        </p:txBody>
      </p:sp>
      <p:pic>
        <p:nvPicPr>
          <p:cNvPr id="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843" y="1038686"/>
            <a:ext cx="1895289" cy="154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064" y="359160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987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III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838200" y="1939239"/>
            <a:ext cx="111111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dirty="0" smtClean="0"/>
              <a:t>Naive </a:t>
            </a:r>
            <a:r>
              <a:rPr lang="en-AU" dirty="0"/>
              <a:t>Bayes </a:t>
            </a:r>
          </a:p>
          <a:p>
            <a:pPr lvl="2"/>
            <a:r>
              <a:rPr lang="en-AU" dirty="0"/>
              <a:t>Simple and fast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Independence assumption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Not suitable for large dimensions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Logistic </a:t>
            </a:r>
            <a:r>
              <a:rPr lang="en-AU" dirty="0"/>
              <a:t>Regression </a:t>
            </a:r>
            <a:endParaRPr lang="en-AU" dirty="0" smtClean="0"/>
          </a:p>
          <a:p>
            <a:pPr lvl="1"/>
            <a:r>
              <a:rPr lang="en-AU" dirty="0">
                <a:solidFill>
                  <a:srgbClr val="FF0000"/>
                </a:solidFill>
              </a:rPr>
              <a:t>	</a:t>
            </a:r>
            <a:r>
              <a:rPr lang="en-AU" dirty="0" smtClean="0">
                <a:solidFill>
                  <a:srgbClr val="FF0000"/>
                </a:solidFill>
              </a:rPr>
              <a:t>linear</a:t>
            </a:r>
            <a:endParaRPr lang="en-AU" dirty="0">
              <a:solidFill>
                <a:srgbClr val="FF0000"/>
              </a:solidFill>
            </a:endParaRPr>
          </a:p>
          <a:p>
            <a:pPr lvl="2"/>
            <a:endParaRPr lang="en-AU" dirty="0">
              <a:solidFill>
                <a:srgbClr val="FF0000"/>
              </a:solidFill>
            </a:endParaRPr>
          </a:p>
          <a:p>
            <a:pPr lvl="2"/>
            <a:endParaRPr lang="en-AU" dirty="0">
              <a:solidFill>
                <a:srgbClr val="FF0000"/>
              </a:solidFill>
            </a:endParaRPr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pPr lvl="1"/>
            <a:r>
              <a:rPr lang="en-AU" dirty="0" smtClean="0"/>
              <a:t>Support </a:t>
            </a:r>
            <a:r>
              <a:rPr lang="en-AU" dirty="0"/>
              <a:t>Vector Machines</a:t>
            </a:r>
          </a:p>
          <a:p>
            <a:pPr lvl="2"/>
            <a:r>
              <a:rPr lang="en-AU" dirty="0"/>
              <a:t>Linear/non-linear kernel</a:t>
            </a:r>
          </a:p>
          <a:p>
            <a:pPr lvl="2"/>
            <a:r>
              <a:rPr lang="en-AU" dirty="0">
                <a:solidFill>
                  <a:srgbClr val="FF0000"/>
                </a:solidFill>
              </a:rPr>
              <a:t>Multi-class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90" y="5002018"/>
            <a:ext cx="2477426" cy="1746117"/>
          </a:xfrm>
          <a:prstGeom prst="rect">
            <a:avLst/>
          </a:prstGeom>
        </p:spPr>
      </p:pic>
      <p:pic>
        <p:nvPicPr>
          <p:cNvPr id="6" name="Picture 4" descr="https://upload.wikimedia.org/wikipedia/commons/thumb/8/88/Logistic-curve.svg/320px-Logistic-curv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03" y="3092703"/>
            <a:ext cx="2690489" cy="139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2/2a/Svm_max_sep_hyperplane_with_margin.png/220px-Svm_max_sep_hyperplane_with_marg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04" y="4491816"/>
            <a:ext cx="2554919" cy="251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40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826" y="1878890"/>
            <a:ext cx="11022367" cy="4619563"/>
          </a:xfrm>
        </p:spPr>
        <p:txBody>
          <a:bodyPr/>
          <a:lstStyle/>
          <a:p>
            <a:r>
              <a:rPr lang="en-AU" dirty="0"/>
              <a:t>Give some examples of text processing applications that you use on a daily </a:t>
            </a:r>
            <a:r>
              <a:rPr lang="en-AU" dirty="0" smtClean="0"/>
              <a:t>basis.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3380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Text processing applications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1000"/>
              </a:spcBef>
              <a:buNone/>
            </a:pPr>
            <a:r>
              <a:rPr lang="en-AU" sz="2800" dirty="0"/>
              <a:t>There are lots! </a:t>
            </a:r>
            <a:endParaRPr lang="en-AU" sz="2800" dirty="0" smtClean="0"/>
          </a:p>
          <a:p>
            <a:pPr marL="0" lvl="1" indent="0">
              <a:spcBef>
                <a:spcPts val="1000"/>
              </a:spcBef>
              <a:buNone/>
            </a:pPr>
            <a:endParaRPr lang="en-AU" sz="28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AU" sz="2800" dirty="0" smtClean="0"/>
              <a:t>Web search engines: Google, Bing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AU" sz="2800" dirty="0" smtClean="0"/>
              <a:t>Speech-to-text: Siri, Cortana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AU" sz="2800" dirty="0" smtClean="0"/>
              <a:t>Other commonly used applications: predictive </a:t>
            </a:r>
            <a:r>
              <a:rPr lang="en-AU" sz="2800" dirty="0"/>
              <a:t>messaging, spelling correction, machine translation, and so </a:t>
            </a:r>
            <a:r>
              <a:rPr lang="en-AU" sz="2800" dirty="0" smtClean="0"/>
              <a:t>on.</a:t>
            </a:r>
            <a:endParaRPr lang="en-AU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386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What </a:t>
            </a:r>
            <a:r>
              <a:rPr lang="en-AU" dirty="0" smtClean="0"/>
              <a:t>is </a:t>
            </a:r>
            <a:r>
              <a:rPr lang="en-AU" b="1" dirty="0" smtClean="0"/>
              <a:t>tokenisation </a:t>
            </a:r>
            <a:r>
              <a:rPr lang="en-AU" dirty="0" smtClean="0"/>
              <a:t>and </a:t>
            </a:r>
            <a:r>
              <a:rPr lang="en-AU" dirty="0"/>
              <a:t>why is it </a:t>
            </a:r>
            <a:r>
              <a:rPr lang="en-AU" dirty="0" smtClean="0"/>
              <a:t>important?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141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What </a:t>
            </a:r>
            <a:r>
              <a:rPr lang="en-AU" dirty="0" smtClean="0"/>
              <a:t>is </a:t>
            </a:r>
            <a:r>
              <a:rPr lang="en-AU" b="1" dirty="0" smtClean="0"/>
              <a:t>tokenisation </a:t>
            </a:r>
            <a:r>
              <a:rPr lang="en-AU" dirty="0" smtClean="0"/>
              <a:t>and </a:t>
            </a:r>
            <a:r>
              <a:rPr lang="en-AU" dirty="0"/>
              <a:t>why is it </a:t>
            </a:r>
            <a:r>
              <a:rPr lang="en-AU" dirty="0" smtClean="0"/>
              <a:t>important?</a:t>
            </a:r>
          </a:p>
          <a:p>
            <a:endParaRPr lang="en-AU" dirty="0" smtClean="0"/>
          </a:p>
          <a:p>
            <a:r>
              <a:rPr lang="en-AU" dirty="0" smtClean="0"/>
              <a:t>Segmenting text into linguistic units, such as words, punctuations and numbers</a:t>
            </a:r>
          </a:p>
          <a:p>
            <a:pPr lvl="1"/>
            <a:r>
              <a:rPr lang="en-AU" dirty="0" smtClean="0"/>
              <a:t>How many tokens are there</a:t>
            </a:r>
          </a:p>
          <a:p>
            <a:pPr lvl="2"/>
            <a:r>
              <a:rPr lang="en-AU" dirty="0" smtClean="0"/>
              <a:t>The wolf said: "Little pig, little pig, let me come in.“</a:t>
            </a:r>
          </a:p>
          <a:p>
            <a:pPr lvl="2"/>
            <a:r>
              <a:rPr lang="en-AU" dirty="0" smtClean="0"/>
              <a:t>You’re -&gt; you + ‘ + re</a:t>
            </a:r>
          </a:p>
          <a:p>
            <a:pPr marL="0" indent="0">
              <a:buNone/>
            </a:pPr>
            <a:endParaRPr lang="en-AU" i="1" dirty="0"/>
          </a:p>
          <a:p>
            <a:pPr algn="just"/>
            <a:r>
              <a:rPr lang="en-AU" dirty="0" smtClean="0"/>
              <a:t>Important to normalize text. Also can give better features, say for classification. </a:t>
            </a:r>
          </a:p>
          <a:p>
            <a:pPr lvl="1" algn="just"/>
            <a:r>
              <a:rPr lang="en-AU" dirty="0" smtClean="0"/>
              <a:t>Depends on the language (</a:t>
            </a:r>
            <a:r>
              <a:rPr lang="en-AU" b="1" dirty="0" smtClean="0"/>
              <a:t>Language identification)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572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Discussion II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sz="2500" dirty="0"/>
              <a:t>What </a:t>
            </a:r>
            <a:r>
              <a:rPr lang="en-AU" sz="2500" dirty="0" smtClean="0"/>
              <a:t>are </a:t>
            </a:r>
            <a:r>
              <a:rPr lang="en-AU" sz="2500" b="1" dirty="0" smtClean="0"/>
              <a:t>stemming </a:t>
            </a:r>
            <a:r>
              <a:rPr lang="en-AU" sz="2500" dirty="0" smtClean="0"/>
              <a:t>and </a:t>
            </a:r>
            <a:r>
              <a:rPr lang="en-AU" sz="2500" b="1" dirty="0" smtClean="0"/>
              <a:t>lemmatisation</a:t>
            </a:r>
            <a:r>
              <a:rPr lang="en-AU" sz="2500" dirty="0" smtClean="0"/>
              <a:t>, </a:t>
            </a:r>
            <a:r>
              <a:rPr lang="en-AU" sz="2500" dirty="0"/>
              <a:t>and how are they </a:t>
            </a:r>
            <a:r>
              <a:rPr lang="en-AU" sz="2500" dirty="0" smtClean="0"/>
              <a:t>different? </a:t>
            </a:r>
          </a:p>
          <a:p>
            <a:endParaRPr lang="en-AU" sz="2500" i="1" dirty="0"/>
          </a:p>
          <a:p>
            <a:pPr marL="0" indent="0">
              <a:buNone/>
            </a:pP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414399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49" y="258593"/>
            <a:ext cx="10515600" cy="1325563"/>
          </a:xfrm>
        </p:spPr>
        <p:txBody>
          <a:bodyPr/>
          <a:lstStyle/>
          <a:p>
            <a:r>
              <a:rPr lang="en-AU" dirty="0" smtClean="0"/>
              <a:t>Discussion II	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849" y="1513134"/>
            <a:ext cx="10756037" cy="5156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000" dirty="0"/>
              <a:t>What </a:t>
            </a:r>
            <a:r>
              <a:rPr lang="en-AU" sz="2000" dirty="0" smtClean="0"/>
              <a:t>are </a:t>
            </a:r>
            <a:r>
              <a:rPr lang="en-AU" sz="2000" b="1" dirty="0" smtClean="0"/>
              <a:t>stemming </a:t>
            </a:r>
            <a:r>
              <a:rPr lang="en-AU" sz="2000" dirty="0" smtClean="0"/>
              <a:t>and </a:t>
            </a:r>
            <a:r>
              <a:rPr lang="en-AU" sz="2000" b="1" dirty="0" smtClean="0"/>
              <a:t>lemmatisation</a:t>
            </a:r>
            <a:r>
              <a:rPr lang="en-AU" sz="2000" dirty="0" smtClean="0"/>
              <a:t>, </a:t>
            </a:r>
            <a:r>
              <a:rPr lang="en-AU" sz="2000" dirty="0"/>
              <a:t>and how are they </a:t>
            </a:r>
            <a:r>
              <a:rPr lang="en-AU" sz="2000" dirty="0" smtClean="0"/>
              <a:t>different? </a:t>
            </a:r>
          </a:p>
          <a:p>
            <a:endParaRPr lang="en-AU" sz="2000" dirty="0" smtClean="0"/>
          </a:p>
          <a:p>
            <a:r>
              <a:rPr lang="en-AU" sz="2000" dirty="0" smtClean="0"/>
              <a:t>Both </a:t>
            </a:r>
            <a:r>
              <a:rPr lang="en-AU" sz="2000" dirty="0"/>
              <a:t>stemming and lemmatisation are mechanisms for transforming a </a:t>
            </a:r>
            <a:r>
              <a:rPr lang="en-AU" sz="2000" dirty="0" smtClean="0"/>
              <a:t>token </a:t>
            </a:r>
            <a:r>
              <a:rPr lang="en-AU" sz="2000" dirty="0"/>
              <a:t>into a canonical (base, normalised) form. For example, turning </a:t>
            </a:r>
            <a:r>
              <a:rPr lang="en-AU" sz="2000" dirty="0" smtClean="0"/>
              <a:t>the token </a:t>
            </a:r>
            <a:r>
              <a:rPr lang="en-AU" sz="2000" i="1" dirty="0" smtClean="0"/>
              <a:t>walking </a:t>
            </a:r>
            <a:r>
              <a:rPr lang="en-AU" sz="2000" dirty="0" smtClean="0"/>
              <a:t>into </a:t>
            </a:r>
            <a:r>
              <a:rPr lang="en-AU" sz="2000" dirty="0"/>
              <a:t>its base </a:t>
            </a:r>
            <a:r>
              <a:rPr lang="en-AU" sz="2000" dirty="0" smtClean="0"/>
              <a:t>form </a:t>
            </a:r>
            <a:r>
              <a:rPr lang="en-AU" sz="2000" i="1" dirty="0" smtClean="0"/>
              <a:t>walk.</a:t>
            </a:r>
          </a:p>
          <a:p>
            <a:endParaRPr lang="en-AU" sz="2000" i="1" dirty="0"/>
          </a:p>
          <a:p>
            <a:r>
              <a:rPr lang="en-AU" sz="2000" dirty="0" smtClean="0"/>
              <a:t>Both </a:t>
            </a:r>
            <a:r>
              <a:rPr lang="en-AU" sz="2000" dirty="0"/>
              <a:t>operate by applying a series of rewrite operations to remove or </a:t>
            </a:r>
            <a:r>
              <a:rPr lang="en-AU" sz="2000" dirty="0" smtClean="0"/>
              <a:t>replace </a:t>
            </a:r>
            <a:r>
              <a:rPr lang="en-AU" sz="2000" dirty="0"/>
              <a:t>(parts of) affixes (primarily suffixes</a:t>
            </a:r>
            <a:r>
              <a:rPr lang="en-AU" sz="2000" dirty="0" smtClean="0"/>
              <a:t>) </a:t>
            </a:r>
            <a:r>
              <a:rPr lang="en-AU" sz="2000" dirty="0"/>
              <a:t>(In </a:t>
            </a:r>
            <a:r>
              <a:rPr lang="en-AU" sz="2000" dirty="0" smtClean="0"/>
              <a:t>English).</a:t>
            </a:r>
          </a:p>
          <a:p>
            <a:endParaRPr lang="en-AU" sz="2000" dirty="0"/>
          </a:p>
          <a:p>
            <a:r>
              <a:rPr lang="en-AU" sz="2000" dirty="0" smtClean="0"/>
              <a:t>However</a:t>
            </a:r>
            <a:r>
              <a:rPr lang="en-AU" sz="2000" dirty="0"/>
              <a:t>, lemmatisation works in conjunction with </a:t>
            </a:r>
            <a:r>
              <a:rPr lang="en-AU" sz="2000" dirty="0" smtClean="0"/>
              <a:t>a </a:t>
            </a:r>
            <a:r>
              <a:rPr lang="en-AU" sz="2000" b="1" dirty="0" smtClean="0"/>
              <a:t>lexicon </a:t>
            </a:r>
            <a:r>
              <a:rPr lang="en-AU" sz="2000" dirty="0" smtClean="0"/>
              <a:t>: </a:t>
            </a:r>
            <a:r>
              <a:rPr lang="en-AU" sz="2000" dirty="0"/>
              <a:t>a list </a:t>
            </a:r>
            <a:r>
              <a:rPr lang="en-AU" sz="2000" dirty="0" smtClean="0"/>
              <a:t>of valid </a:t>
            </a:r>
            <a:r>
              <a:rPr lang="en-AU" sz="2000" dirty="0"/>
              <a:t>words in the language. The goal is to turn the input token into </a:t>
            </a:r>
            <a:r>
              <a:rPr lang="en-AU" sz="2000" dirty="0" smtClean="0"/>
              <a:t>an element </a:t>
            </a:r>
            <a:r>
              <a:rPr lang="en-AU" sz="2000" dirty="0"/>
              <a:t>of this list (a valid word) using the rewrite rules. If the </a:t>
            </a:r>
            <a:r>
              <a:rPr lang="en-AU" sz="2000" dirty="0" smtClean="0"/>
              <a:t>re-write rules </a:t>
            </a:r>
            <a:r>
              <a:rPr lang="en-AU" sz="2000" dirty="0"/>
              <a:t>can’t be used to transform the token into a valid word, then the </a:t>
            </a:r>
            <a:r>
              <a:rPr lang="en-AU" sz="2000" dirty="0" smtClean="0"/>
              <a:t>token is </a:t>
            </a:r>
            <a:r>
              <a:rPr lang="en-AU" sz="2000" dirty="0"/>
              <a:t>left alone. </a:t>
            </a:r>
            <a:endParaRPr lang="en-AU" sz="2000" dirty="0" smtClean="0"/>
          </a:p>
          <a:p>
            <a:endParaRPr lang="en-AU" sz="2000" dirty="0"/>
          </a:p>
          <a:p>
            <a:r>
              <a:rPr lang="en-AU" sz="2000" dirty="0" smtClean="0"/>
              <a:t>Stemming </a:t>
            </a:r>
            <a:r>
              <a:rPr lang="en-AU" sz="2000" dirty="0"/>
              <a:t>simply applies the rewrite rules, even if the output is a </a:t>
            </a:r>
            <a:r>
              <a:rPr lang="en-AU" sz="2000" dirty="0" smtClean="0"/>
              <a:t>garbage token.</a:t>
            </a: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8627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Inflectional Vs Derivational Morphology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b="1" dirty="0" smtClean="0"/>
              <a:t>Inflectional </a:t>
            </a:r>
            <a:r>
              <a:rPr lang="en-AU" b="1" dirty="0"/>
              <a:t>morphology </a:t>
            </a:r>
            <a:r>
              <a:rPr lang="en-AU" dirty="0"/>
              <a:t>is the systematic process </a:t>
            </a:r>
            <a:r>
              <a:rPr lang="en-AU" dirty="0" smtClean="0"/>
              <a:t>by </a:t>
            </a:r>
            <a:r>
              <a:rPr lang="en-AU" dirty="0"/>
              <a:t>which tokens are altered to conform to certain </a:t>
            </a:r>
            <a:r>
              <a:rPr lang="en-AU" dirty="0" smtClean="0"/>
              <a:t>grammatical </a:t>
            </a:r>
            <a:r>
              <a:rPr lang="en-AU" dirty="0"/>
              <a:t>constraints: 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i="1" dirty="0" smtClean="0"/>
              <a:t>E.g., English noun </a:t>
            </a:r>
            <a:r>
              <a:rPr lang="en-AU" b="1" i="1" dirty="0" smtClean="0"/>
              <a:t>teacher</a:t>
            </a:r>
            <a:r>
              <a:rPr lang="en-AU" i="1" dirty="0" smtClean="0"/>
              <a:t> --- plural form is </a:t>
            </a:r>
            <a:r>
              <a:rPr lang="en-AU" b="1" i="1" dirty="0" smtClean="0"/>
              <a:t>teachers</a:t>
            </a:r>
            <a:r>
              <a:rPr lang="en-AU" i="1" dirty="0" smtClean="0"/>
              <a:t>. 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The </a:t>
            </a:r>
            <a:r>
              <a:rPr lang="en-AU" dirty="0"/>
              <a:t>idea is that these changes </a:t>
            </a:r>
            <a:r>
              <a:rPr lang="en-AU" dirty="0" smtClean="0"/>
              <a:t>don’t really </a:t>
            </a:r>
            <a:r>
              <a:rPr lang="en-AU" dirty="0"/>
              <a:t>alter the meaning of the term. </a:t>
            </a: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Consequently</a:t>
            </a:r>
            <a:r>
              <a:rPr lang="en-AU" dirty="0"/>
              <a:t>, both stemming </a:t>
            </a:r>
            <a:r>
              <a:rPr lang="en-AU" dirty="0" smtClean="0"/>
              <a:t>and lemmatisation </a:t>
            </a:r>
            <a:r>
              <a:rPr lang="en-AU" dirty="0"/>
              <a:t>attempt to remove this kind of </a:t>
            </a:r>
            <a:r>
              <a:rPr lang="en-AU" dirty="0" smtClean="0"/>
              <a:t>morphology.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714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b="1" dirty="0"/>
              <a:t>Derivational morphology </a:t>
            </a:r>
            <a:r>
              <a:rPr lang="en-AU" dirty="0"/>
              <a:t>is </a:t>
            </a:r>
            <a:r>
              <a:rPr lang="en-AU" dirty="0" smtClean="0"/>
              <a:t>the process </a:t>
            </a:r>
            <a:r>
              <a:rPr lang="en-AU" dirty="0"/>
              <a:t>by </a:t>
            </a:r>
            <a:r>
              <a:rPr lang="en-AU" dirty="0" smtClean="0"/>
              <a:t>which we </a:t>
            </a:r>
            <a:r>
              <a:rPr lang="en-AU" dirty="0"/>
              <a:t>transform terms of </a:t>
            </a:r>
            <a:r>
              <a:rPr lang="en-AU" dirty="0" smtClean="0"/>
              <a:t>one </a:t>
            </a:r>
            <a:r>
              <a:rPr lang="en-AU" b="1" dirty="0" smtClean="0"/>
              <a:t>class </a:t>
            </a:r>
            <a:r>
              <a:rPr lang="en-AU" dirty="0" smtClean="0"/>
              <a:t>into </a:t>
            </a:r>
            <a:r>
              <a:rPr lang="en-AU" dirty="0"/>
              <a:t>a different </a:t>
            </a:r>
            <a:r>
              <a:rPr lang="en-AU" dirty="0" smtClean="0"/>
              <a:t>class. </a:t>
            </a:r>
          </a:p>
          <a:p>
            <a:endParaRPr lang="en-AU" dirty="0"/>
          </a:p>
          <a:p>
            <a:r>
              <a:rPr lang="en-AU" dirty="0" smtClean="0"/>
              <a:t>E.g., </a:t>
            </a:r>
            <a:r>
              <a:rPr lang="en-AU" dirty="0"/>
              <a:t>if we would like to make the English </a:t>
            </a:r>
            <a:r>
              <a:rPr lang="en-AU" dirty="0" smtClean="0"/>
              <a:t>verb </a:t>
            </a:r>
            <a:r>
              <a:rPr lang="en-AU" i="1" dirty="0" smtClean="0"/>
              <a:t>teach </a:t>
            </a:r>
            <a:r>
              <a:rPr lang="en-AU" dirty="0" smtClean="0"/>
              <a:t>into </a:t>
            </a:r>
            <a:r>
              <a:rPr lang="en-AU" dirty="0"/>
              <a:t>a noun (someone who performs the action </a:t>
            </a:r>
            <a:r>
              <a:rPr lang="en-AU" dirty="0" smtClean="0"/>
              <a:t>of </a:t>
            </a:r>
            <a:r>
              <a:rPr lang="en-AU" i="1" dirty="0" smtClean="0"/>
              <a:t>Teaching</a:t>
            </a:r>
            <a:r>
              <a:rPr lang="en-AU" dirty="0" smtClean="0"/>
              <a:t>), then it </a:t>
            </a:r>
            <a:r>
              <a:rPr lang="en-AU" dirty="0"/>
              <a:t>must be represented </a:t>
            </a:r>
            <a:r>
              <a:rPr lang="en-AU" dirty="0" smtClean="0"/>
              <a:t>as </a:t>
            </a:r>
            <a:r>
              <a:rPr lang="en-AU" i="1" dirty="0" smtClean="0"/>
              <a:t>teacher</a:t>
            </a:r>
            <a:r>
              <a:rPr lang="en-AU" dirty="0" smtClean="0"/>
              <a:t>. </a:t>
            </a:r>
          </a:p>
          <a:p>
            <a:endParaRPr lang="en-AU" dirty="0" smtClean="0"/>
          </a:p>
          <a:p>
            <a:r>
              <a:rPr lang="en-AU" dirty="0" smtClean="0"/>
              <a:t>This </a:t>
            </a:r>
            <a:r>
              <a:rPr lang="en-AU" dirty="0"/>
              <a:t>kind of morphology tends </a:t>
            </a:r>
            <a:r>
              <a:rPr lang="en-AU" dirty="0" smtClean="0"/>
              <a:t>to produce </a:t>
            </a:r>
            <a:r>
              <a:rPr lang="en-AU" dirty="0"/>
              <a:t>terms that differ (perhaps subtly) in meaning, and the </a:t>
            </a:r>
            <a:r>
              <a:rPr lang="en-AU" dirty="0" smtClean="0"/>
              <a:t>two separate </a:t>
            </a:r>
            <a:r>
              <a:rPr lang="en-AU" dirty="0"/>
              <a:t>forms are </a:t>
            </a:r>
            <a:r>
              <a:rPr lang="en-AU" dirty="0" smtClean="0"/>
              <a:t>usually </a:t>
            </a:r>
            <a:r>
              <a:rPr lang="en-AU" b="1" dirty="0" smtClean="0"/>
              <a:t>both </a:t>
            </a:r>
            <a:r>
              <a:rPr lang="en-AU" dirty="0" smtClean="0"/>
              <a:t>listed </a:t>
            </a:r>
            <a:r>
              <a:rPr lang="en-AU" dirty="0"/>
              <a:t>in the lexicon. 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Consequently, lemmatisation </a:t>
            </a:r>
            <a:r>
              <a:rPr lang="en-AU" dirty="0"/>
              <a:t>doesn’t usually remove derivational morphology in </a:t>
            </a:r>
            <a:r>
              <a:rPr lang="en-AU" dirty="0" smtClean="0"/>
              <a:t>its normalisation </a:t>
            </a:r>
            <a:r>
              <a:rPr lang="en-AU" dirty="0"/>
              <a:t>process, but stemming </a:t>
            </a:r>
            <a:r>
              <a:rPr lang="en-AU" dirty="0" smtClean="0"/>
              <a:t>usually does.</a:t>
            </a:r>
            <a:endParaRPr lang="en-AU" dirty="0"/>
          </a:p>
          <a:p>
            <a:endParaRPr lang="en-AU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Inflectional Vs Derivational Morphology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994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645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WSTA Workshop</vt:lpstr>
      <vt:lpstr>Discussion I</vt:lpstr>
      <vt:lpstr>Text processing applications</vt:lpstr>
      <vt:lpstr>Discussion II</vt:lpstr>
      <vt:lpstr>Discussion II</vt:lpstr>
      <vt:lpstr>Discussion II </vt:lpstr>
      <vt:lpstr>Discussion II </vt:lpstr>
      <vt:lpstr>Inflectional Vs Derivational Morphology</vt:lpstr>
      <vt:lpstr>Inflectional Vs Derivational Morphology</vt:lpstr>
      <vt:lpstr>Discussion III </vt:lpstr>
      <vt:lpstr>PowerPoint Presentation</vt:lpstr>
      <vt:lpstr>PowerPoint Presentation</vt:lpstr>
      <vt:lpstr>Discussion III</vt:lpstr>
    </vt:vector>
  </TitlesOfParts>
  <Company>The University of Melbourne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WSTA Workshop</dc:title>
  <dc:creator>Shivashankar Subramanian</dc:creator>
  <cp:lastModifiedBy>Shivashankar Subramanian</cp:lastModifiedBy>
  <cp:revision>112</cp:revision>
  <dcterms:created xsi:type="dcterms:W3CDTF">2018-03-08T04:17:54Z</dcterms:created>
  <dcterms:modified xsi:type="dcterms:W3CDTF">2018-03-09T03:53:13Z</dcterms:modified>
</cp:coreProperties>
</file>