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A51C-4147-4FDB-B953-551D9465DE00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D9-BC71-406B-90D7-2EA2B33EA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49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A51C-4147-4FDB-B953-551D9465DE00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D9-BC71-406B-90D7-2EA2B33EA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90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A51C-4147-4FDB-B953-551D9465DE00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D9-BC71-406B-90D7-2EA2B33EA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077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A51C-4147-4FDB-B953-551D9465DE00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D9-BC71-406B-90D7-2EA2B33EA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61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A51C-4147-4FDB-B953-551D9465DE00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D9-BC71-406B-90D7-2EA2B33EA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12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A51C-4147-4FDB-B953-551D9465DE00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D9-BC71-406B-90D7-2EA2B33EA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16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A51C-4147-4FDB-B953-551D9465DE00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D9-BC71-406B-90D7-2EA2B33EA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35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A51C-4147-4FDB-B953-551D9465DE00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D9-BC71-406B-90D7-2EA2B33EA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34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A51C-4147-4FDB-B953-551D9465DE00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D9-BC71-406B-90D7-2EA2B33EA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072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A51C-4147-4FDB-B953-551D9465DE00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D9-BC71-406B-90D7-2EA2B33EA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75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A51C-4147-4FDB-B953-551D9465DE00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D9-BC71-406B-90D7-2EA2B33EA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19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CA51C-4147-4FDB-B953-551D9465DE00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A1BD9-BC71-406B-90D7-2EA2B33EA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456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WSTA 3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44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Synonym, hypernym, hyponym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100" dirty="0"/>
              <a:t>Two words are </a:t>
            </a:r>
            <a:r>
              <a:rPr lang="en-AU" sz="2100" dirty="0">
                <a:solidFill>
                  <a:srgbClr val="FF0000"/>
                </a:solidFill>
              </a:rPr>
              <a:t>synonyms</a:t>
            </a:r>
            <a:r>
              <a:rPr lang="en-AU" sz="2100" dirty="0"/>
              <a:t> when they share (mostly) the same </a:t>
            </a:r>
            <a:r>
              <a:rPr lang="en-AU" sz="2100" dirty="0" smtClean="0"/>
              <a:t>meaning: </a:t>
            </a:r>
            <a:endParaRPr lang="en-AU" sz="2100" dirty="0"/>
          </a:p>
          <a:p>
            <a:pPr lvl="1"/>
            <a:r>
              <a:rPr lang="en-AU" sz="2100" i="1" dirty="0" smtClean="0"/>
              <a:t>Snake </a:t>
            </a:r>
            <a:r>
              <a:rPr lang="en-AU" sz="2100" dirty="0" smtClean="0"/>
              <a:t>and </a:t>
            </a:r>
            <a:r>
              <a:rPr lang="en-AU" sz="2100" i="1" dirty="0" smtClean="0"/>
              <a:t>serpent </a:t>
            </a:r>
            <a:r>
              <a:rPr lang="en-AU" sz="2100" dirty="0" smtClean="0"/>
              <a:t>are </a:t>
            </a:r>
            <a:r>
              <a:rPr lang="en-AU" sz="2100" dirty="0"/>
              <a:t>synonyms.</a:t>
            </a:r>
          </a:p>
          <a:p>
            <a:pPr marL="0" indent="0">
              <a:buNone/>
            </a:pPr>
            <a:endParaRPr lang="en-AU" sz="2100" i="1" dirty="0"/>
          </a:p>
          <a:p>
            <a:r>
              <a:rPr lang="en-AU" sz="2100" dirty="0"/>
              <a:t>One word is a hypernym of a second word when it is a more </a:t>
            </a:r>
            <a:r>
              <a:rPr lang="en-AU" sz="2100" dirty="0" smtClean="0"/>
              <a:t>general instance </a:t>
            </a:r>
            <a:r>
              <a:rPr lang="en-AU" sz="2100" dirty="0"/>
              <a:t>(“higher up” in the hierarchy) of the latter, for example</a:t>
            </a:r>
            <a:r>
              <a:rPr lang="en-AU" sz="2100" dirty="0" smtClean="0"/>
              <a:t>, </a:t>
            </a:r>
            <a:r>
              <a:rPr lang="en-AU" sz="2100" i="1" dirty="0" smtClean="0"/>
              <a:t>reptile </a:t>
            </a:r>
            <a:r>
              <a:rPr lang="en-AU" sz="2100" dirty="0" smtClean="0"/>
              <a:t>Is the </a:t>
            </a:r>
            <a:r>
              <a:rPr lang="en-AU" sz="2100" dirty="0"/>
              <a:t>hypernym </a:t>
            </a:r>
            <a:r>
              <a:rPr lang="en-AU" sz="2100" dirty="0" smtClean="0"/>
              <a:t>of </a:t>
            </a:r>
            <a:r>
              <a:rPr lang="en-AU" sz="2100" i="1" dirty="0" smtClean="0"/>
              <a:t>snake. (in its animal sense</a:t>
            </a:r>
            <a:r>
              <a:rPr lang="en-AU" sz="2100" i="1" dirty="0" smtClean="0"/>
              <a:t>)</a:t>
            </a:r>
          </a:p>
          <a:p>
            <a:endParaRPr lang="en-AU" sz="2100" i="1" dirty="0"/>
          </a:p>
          <a:p>
            <a:r>
              <a:rPr lang="en-AU" sz="2100" i="1" dirty="0" smtClean="0"/>
              <a:t>Reverse – hyponym</a:t>
            </a:r>
          </a:p>
          <a:p>
            <a:pPr lvl="1" fontAlgn="base"/>
            <a:r>
              <a:rPr lang="en-AU" sz="2100" i="1" dirty="0" smtClean="0"/>
              <a:t>diamond</a:t>
            </a:r>
            <a:r>
              <a:rPr lang="en-AU" sz="2100" dirty="0"/>
              <a:t>, </a:t>
            </a:r>
            <a:r>
              <a:rPr lang="en-AU" sz="2100" i="1" dirty="0"/>
              <a:t>emerald</a:t>
            </a:r>
            <a:r>
              <a:rPr lang="en-AU" sz="2100" dirty="0"/>
              <a:t>, and </a:t>
            </a:r>
            <a:r>
              <a:rPr lang="en-AU" sz="2100" i="1" dirty="0"/>
              <a:t>ruby</a:t>
            </a:r>
            <a:r>
              <a:rPr lang="en-AU" sz="2100" dirty="0"/>
              <a:t> are hyponyms of the word </a:t>
            </a:r>
            <a:r>
              <a:rPr lang="en-AU" sz="2100" i="1" dirty="0"/>
              <a:t>gemstone</a:t>
            </a:r>
            <a:endParaRPr lang="en-AU" sz="2100" dirty="0"/>
          </a:p>
          <a:p>
            <a:pPr lvl="1" fontAlgn="base"/>
            <a:r>
              <a:rPr lang="en-AU" sz="2100" i="1" dirty="0"/>
              <a:t>poker</a:t>
            </a:r>
            <a:r>
              <a:rPr lang="en-AU" sz="2100" dirty="0"/>
              <a:t>, </a:t>
            </a:r>
            <a:r>
              <a:rPr lang="en-AU" sz="2100" i="1" dirty="0"/>
              <a:t>roulette</a:t>
            </a:r>
            <a:r>
              <a:rPr lang="en-AU" sz="2100" dirty="0"/>
              <a:t>, and </a:t>
            </a:r>
            <a:r>
              <a:rPr lang="en-AU" sz="2100" i="1" dirty="0"/>
              <a:t>craps</a:t>
            </a:r>
            <a:r>
              <a:rPr lang="en-AU" sz="2100" dirty="0"/>
              <a:t> are hyponyms of </a:t>
            </a:r>
            <a:r>
              <a:rPr lang="en-AU" sz="2100" i="1" dirty="0"/>
              <a:t>game</a:t>
            </a:r>
            <a:endParaRPr lang="en-AU" sz="2100" dirty="0"/>
          </a:p>
          <a:p>
            <a:pPr lvl="1" fontAlgn="base"/>
            <a:r>
              <a:rPr lang="en-AU" sz="2100" i="1" dirty="0"/>
              <a:t>cyan</a:t>
            </a:r>
            <a:r>
              <a:rPr lang="en-AU" sz="2100" dirty="0"/>
              <a:t>, </a:t>
            </a:r>
            <a:r>
              <a:rPr lang="en-AU" sz="2100" i="1" dirty="0"/>
              <a:t>navy</a:t>
            </a:r>
            <a:r>
              <a:rPr lang="en-AU" sz="2100" dirty="0"/>
              <a:t>, and </a:t>
            </a:r>
            <a:r>
              <a:rPr lang="en-AU" sz="2100" i="1" dirty="0"/>
              <a:t>ultramarine</a:t>
            </a:r>
            <a:r>
              <a:rPr lang="en-AU" sz="2100" dirty="0"/>
              <a:t> are hyponyms of </a:t>
            </a:r>
            <a:r>
              <a:rPr lang="en-AU" sz="2100" i="1" dirty="0"/>
              <a:t>blue</a:t>
            </a:r>
            <a:r>
              <a:rPr lang="en-AU" sz="2100" dirty="0"/>
              <a:t> (which, in turn, is a hyponym of the word </a:t>
            </a:r>
            <a:r>
              <a:rPr lang="en-AU" sz="2100" i="1" dirty="0"/>
              <a:t>color</a:t>
            </a:r>
            <a:r>
              <a:rPr lang="en-AU" sz="2100" dirty="0"/>
              <a:t>)</a:t>
            </a:r>
          </a:p>
          <a:p>
            <a:pPr lvl="1" fontAlgn="base"/>
            <a:r>
              <a:rPr lang="en-AU" sz="2100" i="1" dirty="0"/>
              <a:t>fork</a:t>
            </a:r>
            <a:r>
              <a:rPr lang="en-AU" sz="2100" dirty="0"/>
              <a:t>, </a:t>
            </a:r>
            <a:r>
              <a:rPr lang="en-AU" sz="2100" i="1" dirty="0"/>
              <a:t>knife</a:t>
            </a:r>
            <a:r>
              <a:rPr lang="en-AU" sz="2100" dirty="0"/>
              <a:t>, and </a:t>
            </a:r>
            <a:r>
              <a:rPr lang="en-AU" sz="2100" i="1" dirty="0"/>
              <a:t>spoon</a:t>
            </a:r>
            <a:r>
              <a:rPr lang="en-AU" sz="2100" dirty="0"/>
              <a:t> are hyponyms of </a:t>
            </a:r>
            <a:r>
              <a:rPr lang="en-AU" sz="2100" i="1" dirty="0"/>
              <a:t>utensil</a:t>
            </a:r>
            <a:endParaRPr lang="en-AU" sz="2100" dirty="0"/>
          </a:p>
          <a:p>
            <a:pPr lvl="1"/>
            <a:endParaRPr lang="en-AU" sz="2100" dirty="0"/>
          </a:p>
        </p:txBody>
      </p:sp>
    </p:spTree>
    <p:extLst>
      <p:ext uri="{BB962C8B-B14F-4D97-AF65-F5344CB8AC3E}">
        <p14:creationId xmlns:p14="http://schemas.microsoft.com/office/powerpoint/2010/main" val="102478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Meronym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Part of (Meronym)</a:t>
            </a:r>
          </a:p>
          <a:p>
            <a:pPr lvl="1"/>
            <a:r>
              <a:rPr lang="en-AU" dirty="0" smtClean="0"/>
              <a:t>Scales is a meronym of reptile</a:t>
            </a:r>
          </a:p>
          <a:p>
            <a:pPr lvl="1"/>
            <a:r>
              <a:rPr lang="en-AU" dirty="0" smtClean="0"/>
              <a:t>Wheel is a meronym of cycle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r>
              <a:rPr lang="en-AU" dirty="0" smtClean="0"/>
              <a:t>What is the opposite?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742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396" y="2562965"/>
            <a:ext cx="51816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8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5" name="AutoShape 4" descr="hypernyms and hyponym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30" name="Picture 6" descr="Image result for meronym holony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27" y="2421954"/>
            <a:ext cx="4967118" cy="231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40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Information - hierarchy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16" y="2110981"/>
            <a:ext cx="9422167" cy="274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1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Retrieval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75" y="2118149"/>
            <a:ext cx="8226115" cy="302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Max similarity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Information &amp; Retrieval – sense 2 for both words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(2 * 4)/(5+8) = 0.615</a:t>
            </a:r>
          </a:p>
          <a:p>
            <a:pPr lvl="1"/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64" y="2441360"/>
            <a:ext cx="4456187" cy="879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29453"/>
            <a:ext cx="4473353" cy="9544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02532" y="4240963"/>
            <a:ext cx="257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Overall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592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126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WSTA 3</vt:lpstr>
      <vt:lpstr>Synonym, hypernym, hyponym</vt:lpstr>
      <vt:lpstr>Meronym</vt:lpstr>
      <vt:lpstr>Example</vt:lpstr>
      <vt:lpstr>Example</vt:lpstr>
      <vt:lpstr>Information - hierarchy</vt:lpstr>
      <vt:lpstr>Retrieval</vt:lpstr>
      <vt:lpstr>Max similarity</vt:lpstr>
    </vt:vector>
  </TitlesOfParts>
  <Company>The University of Melbourne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Shivashankar Subramanian</dc:creator>
  <cp:lastModifiedBy>Shivashankar Subramanian</cp:lastModifiedBy>
  <cp:revision>26</cp:revision>
  <dcterms:created xsi:type="dcterms:W3CDTF">2018-03-12T10:07:37Z</dcterms:created>
  <dcterms:modified xsi:type="dcterms:W3CDTF">2018-03-16T03:05:51Z</dcterms:modified>
</cp:coreProperties>
</file>