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73" r:id="rId4"/>
    <p:sldId id="257" r:id="rId5"/>
    <p:sldId id="258" r:id="rId6"/>
    <p:sldId id="259" r:id="rId7"/>
    <p:sldId id="260" r:id="rId8"/>
    <p:sldId id="261" r:id="rId9"/>
    <p:sldId id="263" r:id="rId10"/>
    <p:sldId id="264" r:id="rId11"/>
    <p:sldId id="275" r:id="rId12"/>
    <p:sldId id="265" r:id="rId13"/>
    <p:sldId id="276"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5014F-F468-4B89-985A-3840BDDF3E53}" v="25" dt="2021-12-05T05:46:09.028"/>
    <p1510:client id="{67DC0F46-8349-47AD-BF32-ABCBE2889390}" v="328" dt="2021-12-05T13:50:39.050"/>
    <p1510:client id="{6A37AF71-E919-4228-BEAF-5709F174B478}" v="290" dt="2021-12-05T05:03:51.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 srinivas" userId="503ee38db72d2e8f" providerId="Windows Live" clId="Web-{67DC0F46-8349-47AD-BF32-ABCBE2889390}"/>
    <pc:docChg chg="addSld modSld">
      <pc:chgData name="sindhu srinivas" userId="503ee38db72d2e8f" providerId="Windows Live" clId="Web-{67DC0F46-8349-47AD-BF32-ABCBE2889390}" dt="2021-12-05T13:50:37.878" v="225" actId="20577"/>
      <pc:docMkLst>
        <pc:docMk/>
      </pc:docMkLst>
      <pc:sldChg chg="addSp delSp modSp new mod setBg">
        <pc:chgData name="sindhu srinivas" userId="503ee38db72d2e8f" providerId="Windows Live" clId="Web-{67DC0F46-8349-47AD-BF32-ABCBE2889390}" dt="2021-12-05T13:50:37.878" v="225" actId="20577"/>
        <pc:sldMkLst>
          <pc:docMk/>
          <pc:sldMk cId="3429509561" sldId="276"/>
        </pc:sldMkLst>
        <pc:spChg chg="add mod ord">
          <ac:chgData name="sindhu srinivas" userId="503ee38db72d2e8f" providerId="Windows Live" clId="Web-{67DC0F46-8349-47AD-BF32-ABCBE2889390}" dt="2021-12-05T13:48:55.642" v="203" actId="20577"/>
          <ac:spMkLst>
            <pc:docMk/>
            <pc:sldMk cId="3429509561" sldId="276"/>
            <ac:spMk id="6" creationId="{137ADA60-B009-42FA-9339-8435AF7EEA00}"/>
          </ac:spMkLst>
        </pc:spChg>
        <pc:spChg chg="add del mod">
          <ac:chgData name="sindhu srinivas" userId="503ee38db72d2e8f" providerId="Windows Live" clId="Web-{67DC0F46-8349-47AD-BF32-ABCBE2889390}" dt="2021-12-05T13:44:14.713" v="79"/>
          <ac:spMkLst>
            <pc:docMk/>
            <pc:sldMk cId="3429509561" sldId="276"/>
            <ac:spMk id="7" creationId="{0215C457-D295-4A84-98F0-1D9FD4CACA3C}"/>
          </ac:spMkLst>
        </pc:spChg>
        <pc:spChg chg="add del mod">
          <ac:chgData name="sindhu srinivas" userId="503ee38db72d2e8f" providerId="Windows Live" clId="Web-{67DC0F46-8349-47AD-BF32-ABCBE2889390}" dt="2021-12-05T13:44:09.197" v="67"/>
          <ac:spMkLst>
            <pc:docMk/>
            <pc:sldMk cId="3429509561" sldId="276"/>
            <ac:spMk id="8" creationId="{1104C1FE-A6D9-404A-A883-124C332EF026}"/>
          </ac:spMkLst>
        </pc:spChg>
        <pc:spChg chg="add del">
          <ac:chgData name="sindhu srinivas" userId="503ee38db72d2e8f" providerId="Windows Live" clId="Web-{67DC0F46-8349-47AD-BF32-ABCBE2889390}" dt="2021-12-05T13:44:45.229" v="81"/>
          <ac:spMkLst>
            <pc:docMk/>
            <pc:sldMk cId="3429509561" sldId="276"/>
            <ac:spMk id="9" creationId="{065939B0-9CFD-47AF-A851-D4CE41512194}"/>
          </ac:spMkLst>
        </pc:spChg>
        <pc:spChg chg="add del">
          <ac:chgData name="sindhu srinivas" userId="503ee38db72d2e8f" providerId="Windows Live" clId="Web-{67DC0F46-8349-47AD-BF32-ABCBE2889390}" dt="2021-12-05T13:45:27.886" v="107"/>
          <ac:spMkLst>
            <pc:docMk/>
            <pc:sldMk cId="3429509561" sldId="276"/>
            <ac:spMk id="19" creationId="{8B072D99-315F-4D5C-8F95-7855C1245D2B}"/>
          </ac:spMkLst>
        </pc:spChg>
        <pc:spChg chg="add del">
          <ac:chgData name="sindhu srinivas" userId="503ee38db72d2e8f" providerId="Windows Live" clId="Web-{67DC0F46-8349-47AD-BF32-ABCBE2889390}" dt="2021-12-05T13:45:20.261" v="105"/>
          <ac:spMkLst>
            <pc:docMk/>
            <pc:sldMk cId="3429509561" sldId="276"/>
            <ac:spMk id="20" creationId="{D23E4989-97C9-4BC1-8BB8-0F3430D3BF7B}"/>
          </ac:spMkLst>
        </pc:spChg>
        <pc:spChg chg="add">
          <ac:chgData name="sindhu srinivas" userId="503ee38db72d2e8f" providerId="Windows Live" clId="Web-{67DC0F46-8349-47AD-BF32-ABCBE2889390}" dt="2021-12-05T13:45:27.933" v="108"/>
          <ac:spMkLst>
            <pc:docMk/>
            <pc:sldMk cId="3429509561" sldId="276"/>
            <ac:spMk id="22" creationId="{8B072D99-315F-4D5C-8F95-7855C1245D2B}"/>
          </ac:spMkLst>
        </pc:spChg>
        <pc:spChg chg="add mod">
          <ac:chgData name="sindhu srinivas" userId="503ee38db72d2e8f" providerId="Windows Live" clId="Web-{67DC0F46-8349-47AD-BF32-ABCBE2889390}" dt="2021-12-05T13:50:37.878" v="225" actId="20577"/>
          <ac:spMkLst>
            <pc:docMk/>
            <pc:sldMk cId="3429509561" sldId="276"/>
            <ac:spMk id="23" creationId="{B642A484-F573-4202-BF19-2B5E094D4E7B}"/>
          </ac:spMkLst>
        </pc:spChg>
        <pc:spChg chg="add mod">
          <ac:chgData name="sindhu srinivas" userId="503ee38db72d2e8f" providerId="Windows Live" clId="Web-{67DC0F46-8349-47AD-BF32-ABCBE2889390}" dt="2021-12-05T13:50:23.378" v="223" actId="20577"/>
          <ac:spMkLst>
            <pc:docMk/>
            <pc:sldMk cId="3429509561" sldId="276"/>
            <ac:spMk id="24" creationId="{322A7F8E-FDA2-496D-B1F7-AAA2C1DAD98E}"/>
          </ac:spMkLst>
        </pc:spChg>
        <pc:spChg chg="add mod">
          <ac:chgData name="sindhu srinivas" userId="503ee38db72d2e8f" providerId="Windows Live" clId="Web-{67DC0F46-8349-47AD-BF32-ABCBE2889390}" dt="2021-12-05T13:50:30.722" v="224" actId="20577"/>
          <ac:spMkLst>
            <pc:docMk/>
            <pc:sldMk cId="3429509561" sldId="276"/>
            <ac:spMk id="25" creationId="{16F76005-8D73-447A-BCD5-AF92AC4FAAFE}"/>
          </ac:spMkLst>
        </pc:spChg>
        <pc:grpChg chg="add del">
          <ac:chgData name="sindhu srinivas" userId="503ee38db72d2e8f" providerId="Windows Live" clId="Web-{67DC0F46-8349-47AD-BF32-ABCBE2889390}" dt="2021-12-05T13:45:27.886" v="107"/>
          <ac:grpSpMkLst>
            <pc:docMk/>
            <pc:sldMk cId="3429509561" sldId="276"/>
            <ac:grpSpMk id="10" creationId="{4622F691-7E68-4AA5-BBF4-275653B98EEC}"/>
          </ac:grpSpMkLst>
        </pc:grpChg>
        <pc:grpChg chg="add del">
          <ac:chgData name="sindhu srinivas" userId="503ee38db72d2e8f" providerId="Windows Live" clId="Web-{67DC0F46-8349-47AD-BF32-ABCBE2889390}" dt="2021-12-05T13:45:20.261" v="105"/>
          <ac:grpSpMkLst>
            <pc:docMk/>
            <pc:sldMk cId="3429509561" sldId="276"/>
            <ac:grpSpMk id="11" creationId="{9D665BE0-1A25-4A6A-BDD9-335ED3F73FAE}"/>
          </ac:grpSpMkLst>
        </pc:grpChg>
        <pc:grpChg chg="add">
          <ac:chgData name="sindhu srinivas" userId="503ee38db72d2e8f" providerId="Windows Live" clId="Web-{67DC0F46-8349-47AD-BF32-ABCBE2889390}" dt="2021-12-05T13:45:27.933" v="108"/>
          <ac:grpSpMkLst>
            <pc:docMk/>
            <pc:sldMk cId="3429509561" sldId="276"/>
            <ac:grpSpMk id="21" creationId="{4622F691-7E68-4AA5-BBF4-275653B98EEC}"/>
          </ac:grpSpMkLst>
        </pc:grpChg>
        <pc:picChg chg="add del mod">
          <ac:chgData name="sindhu srinivas" userId="503ee38db72d2e8f" providerId="Windows Live" clId="Web-{67DC0F46-8349-47AD-BF32-ABCBE2889390}" dt="2021-12-05T13:39:29.003" v="2"/>
          <ac:picMkLst>
            <pc:docMk/>
            <pc:sldMk cId="3429509561" sldId="276"/>
            <ac:picMk id="2" creationId="{856C6BF4-6782-404E-B017-F0F39533CACB}"/>
          </ac:picMkLst>
        </pc:picChg>
        <pc:picChg chg="add mod ord">
          <ac:chgData name="sindhu srinivas" userId="503ee38db72d2e8f" providerId="Windows Live" clId="Web-{67DC0F46-8349-47AD-BF32-ABCBE2889390}" dt="2021-12-05T13:49:38.955" v="216" actId="14100"/>
          <ac:picMkLst>
            <pc:docMk/>
            <pc:sldMk cId="3429509561" sldId="276"/>
            <ac:picMk id="3" creationId="{4A2EC1C7-ECB6-45BB-8BC3-E7E587C7702A}"/>
          </ac:picMkLst>
        </pc:picChg>
        <pc:picChg chg="add mod ord">
          <ac:chgData name="sindhu srinivas" userId="503ee38db72d2e8f" providerId="Windows Live" clId="Web-{67DC0F46-8349-47AD-BF32-ABCBE2889390}" dt="2021-12-05T13:49:44.346" v="217" actId="14100"/>
          <ac:picMkLst>
            <pc:docMk/>
            <pc:sldMk cId="3429509561" sldId="276"/>
            <ac:picMk id="4" creationId="{95685C4A-15FC-4237-ADC3-20316F98BA2A}"/>
          </ac:picMkLst>
        </pc:picChg>
        <pc:picChg chg="add mod ord">
          <ac:chgData name="sindhu srinivas" userId="503ee38db72d2e8f" providerId="Windows Live" clId="Web-{67DC0F46-8349-47AD-BF32-ABCBE2889390}" dt="2021-12-05T13:49:48.643" v="218" actId="14100"/>
          <ac:picMkLst>
            <pc:docMk/>
            <pc:sldMk cId="3429509561" sldId="276"/>
            <ac:picMk id="5" creationId="{D360FCD4-542B-41E8-83D2-63BD06EADC0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9818E2-424F-4BE3-8F7E-3A04CA2A10D4}" type="doc">
      <dgm:prSet loTypeId="urn:microsoft.com/office/officeart/2018/2/layout/IconLabelList" loCatId="icon" qsTypeId="urn:microsoft.com/office/officeart/2005/8/quickstyle/simple4" qsCatId="simple" csTypeId="urn:microsoft.com/office/officeart/2005/8/colors/colorful5" csCatId="colorful" phldr="1"/>
      <dgm:spPr/>
      <dgm:t>
        <a:bodyPr/>
        <a:lstStyle/>
        <a:p>
          <a:endParaRPr lang="en-US"/>
        </a:p>
      </dgm:t>
    </dgm:pt>
    <dgm:pt modelId="{2B227CE4-4C37-4B19-9706-4A8C031600E3}">
      <dgm:prSet/>
      <dgm:spPr/>
      <dgm:t>
        <a:bodyPr/>
        <a:lstStyle/>
        <a:p>
          <a:pPr>
            <a:lnSpc>
              <a:spcPct val="100000"/>
            </a:lnSpc>
          </a:pPr>
          <a:r>
            <a:rPr lang="en-US" b="1"/>
            <a:t>Receiving input such as sound ,image, </a:t>
          </a:r>
          <a:r>
            <a:rPr lang="en-US" b="1" err="1"/>
            <a:t>etc</a:t>
          </a:r>
          <a:endParaRPr lang="en-US"/>
        </a:p>
      </dgm:t>
    </dgm:pt>
    <dgm:pt modelId="{7D53B903-434A-454E-A55E-A36BD72CAE90}" type="parTrans" cxnId="{CE913548-EEC3-41CA-BAF7-11000DB5D4F2}">
      <dgm:prSet/>
      <dgm:spPr/>
      <dgm:t>
        <a:bodyPr/>
        <a:lstStyle/>
        <a:p>
          <a:endParaRPr lang="en-US"/>
        </a:p>
      </dgm:t>
    </dgm:pt>
    <dgm:pt modelId="{5D1788E8-3AF6-4673-ACBC-C5763EFF403C}" type="sibTrans" cxnId="{CE913548-EEC3-41CA-BAF7-11000DB5D4F2}">
      <dgm:prSet/>
      <dgm:spPr/>
      <dgm:t>
        <a:bodyPr/>
        <a:lstStyle/>
        <a:p>
          <a:endParaRPr lang="en-US"/>
        </a:p>
      </dgm:t>
    </dgm:pt>
    <dgm:pt modelId="{6A5994FD-BA04-4807-A925-4C0AB3BA355D}">
      <dgm:prSet/>
      <dgm:spPr/>
      <dgm:t>
        <a:bodyPr/>
        <a:lstStyle/>
        <a:p>
          <a:pPr>
            <a:lnSpc>
              <a:spcPct val="100000"/>
            </a:lnSpc>
          </a:pPr>
          <a:r>
            <a:rPr lang="en-US" b="1"/>
            <a:t>Interpretation of the received input by the  brain by  defining states of neurons in the brain   </a:t>
          </a:r>
          <a:endParaRPr lang="en-US"/>
        </a:p>
      </dgm:t>
    </dgm:pt>
    <dgm:pt modelId="{890EA5FF-04DA-4628-856E-F592160BEEA3}" type="parTrans" cxnId="{89523EF4-D52C-46CA-9FFC-4CAF3731FD9E}">
      <dgm:prSet/>
      <dgm:spPr/>
      <dgm:t>
        <a:bodyPr/>
        <a:lstStyle/>
        <a:p>
          <a:endParaRPr lang="en-US"/>
        </a:p>
      </dgm:t>
    </dgm:pt>
    <dgm:pt modelId="{6ECD4A51-434B-48ED-B62C-628524335DB7}" type="sibTrans" cxnId="{89523EF4-D52C-46CA-9FFC-4CAF3731FD9E}">
      <dgm:prSet/>
      <dgm:spPr/>
      <dgm:t>
        <a:bodyPr/>
        <a:lstStyle/>
        <a:p>
          <a:endParaRPr lang="en-US"/>
        </a:p>
      </dgm:t>
    </dgm:pt>
    <dgm:pt modelId="{3C022766-60E1-4E77-94E9-B4D1BE1662DE}">
      <dgm:prSet/>
      <dgm:spPr/>
      <dgm:t>
        <a:bodyPr/>
        <a:lstStyle/>
        <a:p>
          <a:pPr>
            <a:lnSpc>
              <a:spcPct val="100000"/>
            </a:lnSpc>
          </a:pPr>
          <a:r>
            <a:rPr lang="en-US" b="1"/>
            <a:t>Receiving of electric responses from the brain to perform any actions       </a:t>
          </a:r>
          <a:endParaRPr lang="en-US"/>
        </a:p>
      </dgm:t>
    </dgm:pt>
    <dgm:pt modelId="{750F9564-70C1-47C0-9262-D07234A11D96}" type="parTrans" cxnId="{08EBFD00-C679-4B3B-8D39-B26513E519EA}">
      <dgm:prSet/>
      <dgm:spPr/>
      <dgm:t>
        <a:bodyPr/>
        <a:lstStyle/>
        <a:p>
          <a:endParaRPr lang="en-US"/>
        </a:p>
      </dgm:t>
    </dgm:pt>
    <dgm:pt modelId="{04AF0662-39DF-425B-AF05-CF7A9611D383}" type="sibTrans" cxnId="{08EBFD00-C679-4B3B-8D39-B26513E519EA}">
      <dgm:prSet/>
      <dgm:spPr/>
      <dgm:t>
        <a:bodyPr/>
        <a:lstStyle/>
        <a:p>
          <a:endParaRPr lang="en-US"/>
        </a:p>
      </dgm:t>
    </dgm:pt>
    <dgm:pt modelId="{3BB0AEFF-D58D-481D-9A2A-190B457566EF}" type="pres">
      <dgm:prSet presAssocID="{F09818E2-424F-4BE3-8F7E-3A04CA2A10D4}" presName="root" presStyleCnt="0">
        <dgm:presLayoutVars>
          <dgm:dir/>
          <dgm:resizeHandles val="exact"/>
        </dgm:presLayoutVars>
      </dgm:prSet>
      <dgm:spPr/>
    </dgm:pt>
    <dgm:pt modelId="{BDED2569-FAD3-444F-8A39-E42C2FFD5213}" type="pres">
      <dgm:prSet presAssocID="{2B227CE4-4C37-4B19-9706-4A8C031600E3}" presName="compNode" presStyleCnt="0"/>
      <dgm:spPr/>
    </dgm:pt>
    <dgm:pt modelId="{E0DC044C-0288-4157-86B1-3338830A4EE7}" type="pres">
      <dgm:prSet presAssocID="{2B227CE4-4C37-4B19-9706-4A8C031600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0E3B8507-69C5-402B-8D8C-28DC09A83DFE}" type="pres">
      <dgm:prSet presAssocID="{2B227CE4-4C37-4B19-9706-4A8C031600E3}" presName="spaceRect" presStyleCnt="0"/>
      <dgm:spPr/>
    </dgm:pt>
    <dgm:pt modelId="{0772C838-6474-467E-9914-95AE9C5AC1EB}" type="pres">
      <dgm:prSet presAssocID="{2B227CE4-4C37-4B19-9706-4A8C031600E3}" presName="textRect" presStyleLbl="revTx" presStyleIdx="0" presStyleCnt="3">
        <dgm:presLayoutVars>
          <dgm:chMax val="1"/>
          <dgm:chPref val="1"/>
        </dgm:presLayoutVars>
      </dgm:prSet>
      <dgm:spPr/>
    </dgm:pt>
    <dgm:pt modelId="{B688CC1B-E618-4074-A241-66797BAC5E78}" type="pres">
      <dgm:prSet presAssocID="{5D1788E8-3AF6-4673-ACBC-C5763EFF403C}" presName="sibTrans" presStyleCnt="0"/>
      <dgm:spPr/>
    </dgm:pt>
    <dgm:pt modelId="{CA608FF7-84F2-4647-846A-3F64AEAB29F0}" type="pres">
      <dgm:prSet presAssocID="{6A5994FD-BA04-4807-A925-4C0AB3BA355D}" presName="compNode" presStyleCnt="0"/>
      <dgm:spPr/>
    </dgm:pt>
    <dgm:pt modelId="{31AEB84D-0A68-481B-91F0-24C04483019D}" type="pres">
      <dgm:prSet presAssocID="{6A5994FD-BA04-4807-A925-4C0AB3BA35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a:ext>
      </dgm:extLst>
    </dgm:pt>
    <dgm:pt modelId="{2321F3AE-D315-46DE-BDA8-2D67D84DEBBA}" type="pres">
      <dgm:prSet presAssocID="{6A5994FD-BA04-4807-A925-4C0AB3BA355D}" presName="spaceRect" presStyleCnt="0"/>
      <dgm:spPr/>
    </dgm:pt>
    <dgm:pt modelId="{5B620B25-D029-4D17-8D90-C002083B07DE}" type="pres">
      <dgm:prSet presAssocID="{6A5994FD-BA04-4807-A925-4C0AB3BA355D}" presName="textRect" presStyleLbl="revTx" presStyleIdx="1" presStyleCnt="3">
        <dgm:presLayoutVars>
          <dgm:chMax val="1"/>
          <dgm:chPref val="1"/>
        </dgm:presLayoutVars>
      </dgm:prSet>
      <dgm:spPr/>
    </dgm:pt>
    <dgm:pt modelId="{EFC99A8D-5239-4E2B-B81C-B7DBBE56B418}" type="pres">
      <dgm:prSet presAssocID="{6ECD4A51-434B-48ED-B62C-628524335DB7}" presName="sibTrans" presStyleCnt="0"/>
      <dgm:spPr/>
    </dgm:pt>
    <dgm:pt modelId="{07341CE4-DB40-4A44-A51D-78382FC0A99A}" type="pres">
      <dgm:prSet presAssocID="{3C022766-60E1-4E77-94E9-B4D1BE1662DE}" presName="compNode" presStyleCnt="0"/>
      <dgm:spPr/>
    </dgm:pt>
    <dgm:pt modelId="{BC4856DF-0891-45ED-BDB5-206BC18679D4}" type="pres">
      <dgm:prSet presAssocID="{3C022766-60E1-4E77-94E9-B4D1BE1662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2BAF2853-24E0-4755-A993-4738B78E7645}" type="pres">
      <dgm:prSet presAssocID="{3C022766-60E1-4E77-94E9-B4D1BE1662DE}" presName="spaceRect" presStyleCnt="0"/>
      <dgm:spPr/>
    </dgm:pt>
    <dgm:pt modelId="{645F1A30-D182-4D9C-863E-C2F69338776B}" type="pres">
      <dgm:prSet presAssocID="{3C022766-60E1-4E77-94E9-B4D1BE1662DE}" presName="textRect" presStyleLbl="revTx" presStyleIdx="2" presStyleCnt="3">
        <dgm:presLayoutVars>
          <dgm:chMax val="1"/>
          <dgm:chPref val="1"/>
        </dgm:presLayoutVars>
      </dgm:prSet>
      <dgm:spPr/>
    </dgm:pt>
  </dgm:ptLst>
  <dgm:cxnLst>
    <dgm:cxn modelId="{08EBFD00-C679-4B3B-8D39-B26513E519EA}" srcId="{F09818E2-424F-4BE3-8F7E-3A04CA2A10D4}" destId="{3C022766-60E1-4E77-94E9-B4D1BE1662DE}" srcOrd="2" destOrd="0" parTransId="{750F9564-70C1-47C0-9262-D07234A11D96}" sibTransId="{04AF0662-39DF-425B-AF05-CF7A9611D383}"/>
    <dgm:cxn modelId="{1D72F728-E853-476C-96D5-B621757AF607}" type="presOf" srcId="{3C022766-60E1-4E77-94E9-B4D1BE1662DE}" destId="{645F1A30-D182-4D9C-863E-C2F69338776B}" srcOrd="0" destOrd="0" presId="urn:microsoft.com/office/officeart/2018/2/layout/IconLabelList"/>
    <dgm:cxn modelId="{CE913548-EEC3-41CA-BAF7-11000DB5D4F2}" srcId="{F09818E2-424F-4BE3-8F7E-3A04CA2A10D4}" destId="{2B227CE4-4C37-4B19-9706-4A8C031600E3}" srcOrd="0" destOrd="0" parTransId="{7D53B903-434A-454E-A55E-A36BD72CAE90}" sibTransId="{5D1788E8-3AF6-4673-ACBC-C5763EFF403C}"/>
    <dgm:cxn modelId="{ED09876D-B451-4751-8736-4E771019F200}" type="presOf" srcId="{6A5994FD-BA04-4807-A925-4C0AB3BA355D}" destId="{5B620B25-D029-4D17-8D90-C002083B07DE}" srcOrd="0" destOrd="0" presId="urn:microsoft.com/office/officeart/2018/2/layout/IconLabelList"/>
    <dgm:cxn modelId="{9B1C914F-1F39-4FA0-A8FE-AC868F8A4DE6}" type="presOf" srcId="{F09818E2-424F-4BE3-8F7E-3A04CA2A10D4}" destId="{3BB0AEFF-D58D-481D-9A2A-190B457566EF}" srcOrd="0" destOrd="0" presId="urn:microsoft.com/office/officeart/2018/2/layout/IconLabelList"/>
    <dgm:cxn modelId="{257C6374-0806-48F2-A5BD-16DA24917C2A}" type="presOf" srcId="{2B227CE4-4C37-4B19-9706-4A8C031600E3}" destId="{0772C838-6474-467E-9914-95AE9C5AC1EB}" srcOrd="0" destOrd="0" presId="urn:microsoft.com/office/officeart/2018/2/layout/IconLabelList"/>
    <dgm:cxn modelId="{89523EF4-D52C-46CA-9FFC-4CAF3731FD9E}" srcId="{F09818E2-424F-4BE3-8F7E-3A04CA2A10D4}" destId="{6A5994FD-BA04-4807-A925-4C0AB3BA355D}" srcOrd="1" destOrd="0" parTransId="{890EA5FF-04DA-4628-856E-F592160BEEA3}" sibTransId="{6ECD4A51-434B-48ED-B62C-628524335DB7}"/>
    <dgm:cxn modelId="{C7AFFB80-B737-441C-893A-231716E2E751}" type="presParOf" srcId="{3BB0AEFF-D58D-481D-9A2A-190B457566EF}" destId="{BDED2569-FAD3-444F-8A39-E42C2FFD5213}" srcOrd="0" destOrd="0" presId="urn:microsoft.com/office/officeart/2018/2/layout/IconLabelList"/>
    <dgm:cxn modelId="{21F87436-FBF8-4306-A383-307A99A0C10C}" type="presParOf" srcId="{BDED2569-FAD3-444F-8A39-E42C2FFD5213}" destId="{E0DC044C-0288-4157-86B1-3338830A4EE7}" srcOrd="0" destOrd="0" presId="urn:microsoft.com/office/officeart/2018/2/layout/IconLabelList"/>
    <dgm:cxn modelId="{E47024A9-8410-4490-AB7B-06CC9DF2E231}" type="presParOf" srcId="{BDED2569-FAD3-444F-8A39-E42C2FFD5213}" destId="{0E3B8507-69C5-402B-8D8C-28DC09A83DFE}" srcOrd="1" destOrd="0" presId="urn:microsoft.com/office/officeart/2018/2/layout/IconLabelList"/>
    <dgm:cxn modelId="{0B94CDB0-5D6A-4CC6-BBC1-0E3F2F0B20F8}" type="presParOf" srcId="{BDED2569-FAD3-444F-8A39-E42C2FFD5213}" destId="{0772C838-6474-467E-9914-95AE9C5AC1EB}" srcOrd="2" destOrd="0" presId="urn:microsoft.com/office/officeart/2018/2/layout/IconLabelList"/>
    <dgm:cxn modelId="{61BEA708-F58C-478E-901F-0753B3D64B65}" type="presParOf" srcId="{3BB0AEFF-D58D-481D-9A2A-190B457566EF}" destId="{B688CC1B-E618-4074-A241-66797BAC5E78}" srcOrd="1" destOrd="0" presId="urn:microsoft.com/office/officeart/2018/2/layout/IconLabelList"/>
    <dgm:cxn modelId="{F7FCECF8-066A-46A9-8AD0-1FA807EF85A7}" type="presParOf" srcId="{3BB0AEFF-D58D-481D-9A2A-190B457566EF}" destId="{CA608FF7-84F2-4647-846A-3F64AEAB29F0}" srcOrd="2" destOrd="0" presId="urn:microsoft.com/office/officeart/2018/2/layout/IconLabelList"/>
    <dgm:cxn modelId="{F0A4117D-DC1B-410C-8CE4-7A720C40E5FB}" type="presParOf" srcId="{CA608FF7-84F2-4647-846A-3F64AEAB29F0}" destId="{31AEB84D-0A68-481B-91F0-24C04483019D}" srcOrd="0" destOrd="0" presId="urn:microsoft.com/office/officeart/2018/2/layout/IconLabelList"/>
    <dgm:cxn modelId="{07485361-EEB1-4778-8FE3-11D18F7EB703}" type="presParOf" srcId="{CA608FF7-84F2-4647-846A-3F64AEAB29F0}" destId="{2321F3AE-D315-46DE-BDA8-2D67D84DEBBA}" srcOrd="1" destOrd="0" presId="urn:microsoft.com/office/officeart/2018/2/layout/IconLabelList"/>
    <dgm:cxn modelId="{9FB711BF-6DF3-492D-A165-DE9D1005B54E}" type="presParOf" srcId="{CA608FF7-84F2-4647-846A-3F64AEAB29F0}" destId="{5B620B25-D029-4D17-8D90-C002083B07DE}" srcOrd="2" destOrd="0" presId="urn:microsoft.com/office/officeart/2018/2/layout/IconLabelList"/>
    <dgm:cxn modelId="{FC688243-328D-4D87-875D-8E32EE002461}" type="presParOf" srcId="{3BB0AEFF-D58D-481D-9A2A-190B457566EF}" destId="{EFC99A8D-5239-4E2B-B81C-B7DBBE56B418}" srcOrd="3" destOrd="0" presId="urn:microsoft.com/office/officeart/2018/2/layout/IconLabelList"/>
    <dgm:cxn modelId="{F910B73D-BDDA-43DC-8790-673F759F491E}" type="presParOf" srcId="{3BB0AEFF-D58D-481D-9A2A-190B457566EF}" destId="{07341CE4-DB40-4A44-A51D-78382FC0A99A}" srcOrd="4" destOrd="0" presId="urn:microsoft.com/office/officeart/2018/2/layout/IconLabelList"/>
    <dgm:cxn modelId="{1AFA4AF0-1D4C-4493-98F7-2D087E85968F}" type="presParOf" srcId="{07341CE4-DB40-4A44-A51D-78382FC0A99A}" destId="{BC4856DF-0891-45ED-BDB5-206BC18679D4}" srcOrd="0" destOrd="0" presId="urn:microsoft.com/office/officeart/2018/2/layout/IconLabelList"/>
    <dgm:cxn modelId="{60AAF660-9017-4BE0-91EC-DD67F9A348D6}" type="presParOf" srcId="{07341CE4-DB40-4A44-A51D-78382FC0A99A}" destId="{2BAF2853-24E0-4755-A993-4738B78E7645}" srcOrd="1" destOrd="0" presId="urn:microsoft.com/office/officeart/2018/2/layout/IconLabelList"/>
    <dgm:cxn modelId="{D3D2CF7C-211A-4E81-980F-09DE617E3F23}" type="presParOf" srcId="{07341CE4-DB40-4A44-A51D-78382FC0A99A}" destId="{645F1A30-D182-4D9C-863E-C2F69338776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C044C-0288-4157-86B1-3338830A4EE7}">
      <dsp:nvSpPr>
        <dsp:cNvPr id="0" name=""/>
        <dsp:cNvSpPr/>
      </dsp:nvSpPr>
      <dsp:spPr>
        <a:xfrm>
          <a:off x="923249" y="384256"/>
          <a:ext cx="1250177" cy="12501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772C838-6474-467E-9914-95AE9C5AC1EB}">
      <dsp:nvSpPr>
        <dsp:cNvPr id="0" name=""/>
        <dsp:cNvSpPr/>
      </dsp:nvSpPr>
      <dsp:spPr>
        <a:xfrm>
          <a:off x="159251" y="1982204"/>
          <a:ext cx="27781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a:t>Receiving input such as sound ,image, </a:t>
          </a:r>
          <a:r>
            <a:rPr lang="en-US" sz="1400" b="1" kern="1200" err="1"/>
            <a:t>etc</a:t>
          </a:r>
          <a:endParaRPr lang="en-US" sz="1400" kern="1200"/>
        </a:p>
      </dsp:txBody>
      <dsp:txXfrm>
        <a:off x="159251" y="1982204"/>
        <a:ext cx="2778172" cy="720000"/>
      </dsp:txXfrm>
    </dsp:sp>
    <dsp:sp modelId="{31AEB84D-0A68-481B-91F0-24C04483019D}">
      <dsp:nvSpPr>
        <dsp:cNvPr id="0" name=""/>
        <dsp:cNvSpPr/>
      </dsp:nvSpPr>
      <dsp:spPr>
        <a:xfrm>
          <a:off x="4187602" y="384256"/>
          <a:ext cx="1250177" cy="12501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B620B25-D029-4D17-8D90-C002083B07DE}">
      <dsp:nvSpPr>
        <dsp:cNvPr id="0" name=""/>
        <dsp:cNvSpPr/>
      </dsp:nvSpPr>
      <dsp:spPr>
        <a:xfrm>
          <a:off x="3423605" y="1982204"/>
          <a:ext cx="27781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a:t>Interpretation of the received input by the  brain by  defining states of neurons in the brain   </a:t>
          </a:r>
          <a:endParaRPr lang="en-US" sz="1400" kern="1200"/>
        </a:p>
      </dsp:txBody>
      <dsp:txXfrm>
        <a:off x="3423605" y="1982204"/>
        <a:ext cx="2778172" cy="720000"/>
      </dsp:txXfrm>
    </dsp:sp>
    <dsp:sp modelId="{BC4856DF-0891-45ED-BDB5-206BC18679D4}">
      <dsp:nvSpPr>
        <dsp:cNvPr id="0" name=""/>
        <dsp:cNvSpPr/>
      </dsp:nvSpPr>
      <dsp:spPr>
        <a:xfrm>
          <a:off x="7451955" y="384256"/>
          <a:ext cx="1250177" cy="12501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45F1A30-D182-4D9C-863E-C2F69338776B}">
      <dsp:nvSpPr>
        <dsp:cNvPr id="0" name=""/>
        <dsp:cNvSpPr/>
      </dsp:nvSpPr>
      <dsp:spPr>
        <a:xfrm>
          <a:off x="6687958" y="1982204"/>
          <a:ext cx="27781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a:t>Receiving of electric responses from the brain to perform any actions       </a:t>
          </a:r>
          <a:endParaRPr lang="en-US" sz="1400" kern="1200"/>
        </a:p>
      </dsp:txBody>
      <dsp:txXfrm>
        <a:off x="6687958" y="1982204"/>
        <a:ext cx="277817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12/5/2021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20032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20032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12/5/2021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C96D-8C64-4E9C-AD5A-A1E7159DCB40}"/>
              </a:ext>
            </a:extLst>
          </p:cNvPr>
          <p:cNvSpPr>
            <a:spLocks noGrp="1"/>
          </p:cNvSpPr>
          <p:nvPr>
            <p:ph type="ctrTitle"/>
          </p:nvPr>
        </p:nvSpPr>
        <p:spPr>
          <a:xfrm>
            <a:off x="8160773" y="1113062"/>
            <a:ext cx="3382297" cy="3281957"/>
          </a:xfrm>
        </p:spPr>
        <p:txBody>
          <a:bodyPr>
            <a:normAutofit/>
          </a:bodyPr>
          <a:lstStyle/>
          <a:p>
            <a:r>
              <a:rPr lang="en-US" dirty="0"/>
              <a:t>Blue Brain </a:t>
            </a:r>
          </a:p>
        </p:txBody>
      </p:sp>
      <p:sp>
        <p:nvSpPr>
          <p:cNvPr id="3" name="Subtitle 2">
            <a:extLst>
              <a:ext uri="{FF2B5EF4-FFF2-40B4-BE49-F238E27FC236}">
                <a16:creationId xmlns:a16="http://schemas.microsoft.com/office/drawing/2014/main" id="{5B323C34-8FDD-4B21-AFE6-21D4CF3CAAB5}"/>
              </a:ext>
            </a:extLst>
          </p:cNvPr>
          <p:cNvSpPr>
            <a:spLocks noGrp="1"/>
          </p:cNvSpPr>
          <p:nvPr>
            <p:ph type="subTitle" idx="1"/>
          </p:nvPr>
        </p:nvSpPr>
        <p:spPr>
          <a:xfrm>
            <a:off x="8160773" y="4591665"/>
            <a:ext cx="3382298" cy="1150156"/>
          </a:xfrm>
        </p:spPr>
        <p:txBody>
          <a:bodyPr>
            <a:normAutofit/>
          </a:bodyPr>
          <a:lstStyle/>
          <a:p>
            <a:r>
              <a:rPr lang="en-US" dirty="0"/>
              <a:t>POLOJU SHIVA SINDHU</a:t>
            </a:r>
          </a:p>
          <a:p>
            <a:r>
              <a:rPr lang="en-US" dirty="0"/>
              <a:t>18AG1A0546</a:t>
            </a:r>
          </a:p>
          <a:p>
            <a:endParaRPr lang="en-US" dirty="0"/>
          </a:p>
        </p:txBody>
      </p:sp>
      <p:pic>
        <p:nvPicPr>
          <p:cNvPr id="7" name="Graphic 6" descr="Brain">
            <a:extLst>
              <a:ext uri="{FF2B5EF4-FFF2-40B4-BE49-F238E27FC236}">
                <a16:creationId xmlns:a16="http://schemas.microsoft.com/office/drawing/2014/main" id="{D722087D-F9D7-45CF-99BC-85386A9919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93487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EC9DECE0-DF60-48D3-8609-3B57BC205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8662D65-524C-4C29-9262-C51E2EF6A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4" name="Picture 3">
            <a:extLst>
              <a:ext uri="{FF2B5EF4-FFF2-40B4-BE49-F238E27FC236}">
                <a16:creationId xmlns:a16="http://schemas.microsoft.com/office/drawing/2014/main" id="{95C1237F-3B2A-4C06-93BD-3BB53BCBDAA3}"/>
              </a:ext>
            </a:extLst>
          </p:cNvPr>
          <p:cNvPicPr>
            <a:picLocks noChangeAspect="1" noChangeArrowheads="1"/>
          </p:cNvPicPr>
          <p:nvPr/>
        </p:nvPicPr>
        <p:blipFill rotWithShape="1">
          <a:blip r:embed="rId3" cstate="print">
            <a:duotone>
              <a:prstClr val="black"/>
              <a:schemeClr val="tx2">
                <a:tint val="45000"/>
                <a:satMod val="400000"/>
              </a:schemeClr>
            </a:duotone>
            <a:alphaModFix amt="15000"/>
          </a:blip>
          <a:srcRect t="9992" r="-1" b="31482"/>
          <a:stretch/>
        </p:blipFill>
        <p:spPr bwMode="auto">
          <a:xfrm>
            <a:off x="474133" y="469900"/>
            <a:ext cx="11243734" cy="5922433"/>
          </a:xfrm>
          <a:prstGeom prst="rect">
            <a:avLst/>
          </a:prstGeom>
          <a:noFill/>
        </p:spPr>
      </p:pic>
      <p:sp>
        <p:nvSpPr>
          <p:cNvPr id="2" name="Title 1">
            <a:extLst>
              <a:ext uri="{FF2B5EF4-FFF2-40B4-BE49-F238E27FC236}">
                <a16:creationId xmlns:a16="http://schemas.microsoft.com/office/drawing/2014/main" id="{AFB19D04-B5AD-49E7-8B7D-88BBCFB0843B}"/>
              </a:ext>
            </a:extLst>
          </p:cNvPr>
          <p:cNvSpPr>
            <a:spLocks noGrp="1"/>
          </p:cNvSpPr>
          <p:nvPr>
            <p:ph type="title"/>
          </p:nvPr>
        </p:nvSpPr>
        <p:spPr>
          <a:xfrm>
            <a:off x="1154953" y="973668"/>
            <a:ext cx="8761413" cy="706964"/>
          </a:xfrm>
        </p:spPr>
        <p:txBody>
          <a:bodyPr>
            <a:normAutofit/>
          </a:bodyPr>
          <a:lstStyle/>
          <a:p>
            <a:r>
              <a:rPr lang="en-US" dirty="0"/>
              <a:t>Nanobots</a:t>
            </a:r>
          </a:p>
        </p:txBody>
      </p:sp>
      <p:sp>
        <p:nvSpPr>
          <p:cNvPr id="16" name="Rectangle 12">
            <a:extLst>
              <a:ext uri="{FF2B5EF4-FFF2-40B4-BE49-F238E27FC236}">
                <a16:creationId xmlns:a16="http://schemas.microsoft.com/office/drawing/2014/main" id="{2048CA64-9290-42A8-9F4F-75B9F31CA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9B49323-840C-41F1-942B-4136597D847D}"/>
              </a:ext>
            </a:extLst>
          </p:cNvPr>
          <p:cNvSpPr>
            <a:spLocks noGrp="1"/>
          </p:cNvSpPr>
          <p:nvPr>
            <p:ph idx="1"/>
          </p:nvPr>
        </p:nvSpPr>
        <p:spPr>
          <a:xfrm>
            <a:off x="1154954" y="1820333"/>
            <a:ext cx="8825659" cy="4199467"/>
          </a:xfrm>
        </p:spPr>
        <p:txBody>
          <a:bodyPr anchor="ctr">
            <a:normAutofit/>
          </a:bodyPr>
          <a:lstStyle/>
          <a:p>
            <a:pPr eaLnBrk="1" hangingPunct="1"/>
            <a:r>
              <a:rPr lang="en-US">
                <a:solidFill>
                  <a:schemeClr val="bg1"/>
                </a:solidFill>
              </a:rPr>
              <a:t>The uploading is possible by the use of small robots known as the </a:t>
            </a:r>
            <a:r>
              <a:rPr lang="en-US" b="1">
                <a:solidFill>
                  <a:schemeClr val="bg1"/>
                </a:solidFill>
              </a:rPr>
              <a:t>nanobots.</a:t>
            </a:r>
          </a:p>
          <a:p>
            <a:pPr eaLnBrk="1" hangingPunct="1"/>
            <a:endParaRPr lang="en-US" b="1">
              <a:solidFill>
                <a:schemeClr val="bg1"/>
              </a:solidFill>
            </a:endParaRPr>
          </a:p>
          <a:p>
            <a:pPr eaLnBrk="1" hangingPunct="1"/>
            <a:r>
              <a:rPr lang="en-US">
                <a:solidFill>
                  <a:schemeClr val="bg1"/>
                </a:solidFill>
              </a:rPr>
              <a:t>These robots are small enough to</a:t>
            </a:r>
            <a:r>
              <a:rPr lang="en-US" b="1">
                <a:solidFill>
                  <a:schemeClr val="bg1"/>
                </a:solidFill>
              </a:rPr>
              <a:t> </a:t>
            </a:r>
            <a:r>
              <a:rPr lang="en-US">
                <a:solidFill>
                  <a:schemeClr val="bg1"/>
                </a:solidFill>
              </a:rPr>
              <a:t>travel through out our circulatory system.</a:t>
            </a:r>
          </a:p>
          <a:p>
            <a:pPr eaLnBrk="1" hangingPunct="1"/>
            <a:endParaRPr lang="en-US">
              <a:solidFill>
                <a:schemeClr val="bg1"/>
              </a:solidFill>
            </a:endParaRPr>
          </a:p>
          <a:p>
            <a:pPr eaLnBrk="1" hangingPunct="1"/>
            <a:r>
              <a:rPr lang="en-US">
                <a:solidFill>
                  <a:schemeClr val="bg1"/>
                </a:solidFill>
              </a:rPr>
              <a:t>Traveling into the spine and brain, they will be able to monitor the activity and structure of our central nervous system.</a:t>
            </a:r>
          </a:p>
          <a:p>
            <a:pPr eaLnBrk="1" hangingPunct="1">
              <a:buNone/>
            </a:pPr>
            <a:endParaRPr lang="en-US">
              <a:solidFill>
                <a:schemeClr val="bg1"/>
              </a:solidFill>
            </a:endParaRPr>
          </a:p>
          <a:p>
            <a:pPr eaLnBrk="1" hangingPunct="1"/>
            <a:r>
              <a:rPr lang="en-US">
                <a:solidFill>
                  <a:schemeClr val="bg1"/>
                </a:solidFill>
              </a:rPr>
              <a:t>They will be able to provide an interface with computer  while we still reside in our biological form .    </a:t>
            </a:r>
          </a:p>
          <a:p>
            <a:endParaRPr lang="en-US">
              <a:solidFill>
                <a:schemeClr val="bg1"/>
              </a:solidFill>
            </a:endParaRPr>
          </a:p>
        </p:txBody>
      </p:sp>
    </p:spTree>
    <p:extLst>
      <p:ext uri="{BB962C8B-B14F-4D97-AF65-F5344CB8AC3E}">
        <p14:creationId xmlns:p14="http://schemas.microsoft.com/office/powerpoint/2010/main" val="126250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13" name="Rectangle 9">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2">
            <a:extLst>
              <a:ext uri="{FF2B5EF4-FFF2-40B4-BE49-F238E27FC236}">
                <a16:creationId xmlns:a16="http://schemas.microsoft.com/office/drawing/2014/main" id="{EF5E1391-DDA3-40C2-8C7D-8EBFFC32D629}"/>
              </a:ext>
            </a:extLst>
          </p:cNvPr>
          <p:cNvPicPr>
            <a:picLocks noChangeAspect="1"/>
          </p:cNvPicPr>
          <p:nvPr/>
        </p:nvPicPr>
        <p:blipFill>
          <a:blip r:embed="rId2"/>
          <a:stretch>
            <a:fillRect/>
          </a:stretch>
        </p:blipFill>
        <p:spPr>
          <a:xfrm>
            <a:off x="1126067" y="1654971"/>
            <a:ext cx="4728634" cy="3541911"/>
          </a:xfrm>
          <a:prstGeom prst="rect">
            <a:avLst/>
          </a:prstGeom>
        </p:spPr>
      </p:pic>
      <p:pic>
        <p:nvPicPr>
          <p:cNvPr id="3" name="Picture 3">
            <a:extLst>
              <a:ext uri="{FF2B5EF4-FFF2-40B4-BE49-F238E27FC236}">
                <a16:creationId xmlns:a16="http://schemas.microsoft.com/office/drawing/2014/main" id="{BB8DB573-3EF1-4E03-851F-3A39840291CA}"/>
              </a:ext>
            </a:extLst>
          </p:cNvPr>
          <p:cNvPicPr>
            <a:picLocks noChangeAspect="1"/>
          </p:cNvPicPr>
          <p:nvPr/>
        </p:nvPicPr>
        <p:blipFill>
          <a:blip r:embed="rId3"/>
          <a:stretch>
            <a:fillRect/>
          </a:stretch>
        </p:blipFill>
        <p:spPr>
          <a:xfrm>
            <a:off x="6337301" y="2340198"/>
            <a:ext cx="4728634" cy="2171457"/>
          </a:xfrm>
          <a:prstGeom prst="rect">
            <a:avLst/>
          </a:prstGeom>
        </p:spPr>
      </p:pic>
    </p:spTree>
    <p:extLst>
      <p:ext uri="{BB962C8B-B14F-4D97-AF65-F5344CB8AC3E}">
        <p14:creationId xmlns:p14="http://schemas.microsoft.com/office/powerpoint/2010/main" val="1636668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611E-F661-41D5-AEA7-3B17095AB4EB}"/>
              </a:ext>
            </a:extLst>
          </p:cNvPr>
          <p:cNvSpPr>
            <a:spLocks noGrp="1"/>
          </p:cNvSpPr>
          <p:nvPr>
            <p:ph type="title"/>
          </p:nvPr>
        </p:nvSpPr>
        <p:spPr>
          <a:xfrm>
            <a:off x="1154953" y="973668"/>
            <a:ext cx="8761413" cy="706964"/>
          </a:xfrm>
        </p:spPr>
        <p:txBody>
          <a:bodyPr>
            <a:normAutofit/>
          </a:bodyPr>
          <a:lstStyle/>
          <a:p>
            <a:r>
              <a:rPr lang="en-US" dirty="0"/>
              <a:t>Example of Blue Brain </a:t>
            </a:r>
          </a:p>
        </p:txBody>
      </p:sp>
      <p:pic>
        <p:nvPicPr>
          <p:cNvPr id="4" name="Picture 3">
            <a:extLst>
              <a:ext uri="{FF2B5EF4-FFF2-40B4-BE49-F238E27FC236}">
                <a16:creationId xmlns:a16="http://schemas.microsoft.com/office/drawing/2014/main" id="{F7740EE2-9A4B-4388-B6F0-2AE197FC2BE0}"/>
              </a:ext>
            </a:extLst>
          </p:cNvPr>
          <p:cNvPicPr>
            <a:picLocks noChangeAspect="1" noChangeArrowheads="1"/>
          </p:cNvPicPr>
          <p:nvPr/>
        </p:nvPicPr>
        <p:blipFill rotWithShape="1">
          <a:blip r:embed="rId2" cstate="print"/>
          <a:srcRect r="-3" b="21596"/>
          <a:stretch/>
        </p:blipFill>
        <p:spPr bwMode="auto">
          <a:xfrm>
            <a:off x="1151467" y="2775951"/>
            <a:ext cx="3031901" cy="3067163"/>
          </a:xfrm>
          <a:prstGeom prst="roundRect">
            <a:avLst>
              <a:gd name="adj" fmla="val 1858"/>
            </a:avLst>
          </a:prstGeom>
          <a:noFill/>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FEC67CFE-DA4C-4FB8-91AF-54D9659DAEC8}"/>
              </a:ext>
            </a:extLst>
          </p:cNvPr>
          <p:cNvSpPr>
            <a:spLocks noGrp="1"/>
          </p:cNvSpPr>
          <p:nvPr>
            <p:ph idx="1"/>
          </p:nvPr>
        </p:nvSpPr>
        <p:spPr>
          <a:xfrm>
            <a:off x="4641336" y="2603500"/>
            <a:ext cx="6551597" cy="3416300"/>
          </a:xfrm>
        </p:spPr>
        <p:txBody>
          <a:bodyPr anchor="ctr">
            <a:normAutofit/>
          </a:bodyPr>
          <a:lstStyle/>
          <a:p>
            <a:pPr>
              <a:lnSpc>
                <a:spcPct val="90000"/>
              </a:lnSpc>
              <a:defRPr/>
            </a:pPr>
            <a:r>
              <a:rPr lang="en-US" sz="1500"/>
              <a:t>A very good example of utilization of blue brain is the case "short term memory".</a:t>
            </a:r>
          </a:p>
          <a:p>
            <a:pPr>
              <a:lnSpc>
                <a:spcPct val="90000"/>
              </a:lnSpc>
              <a:buNone/>
              <a:defRPr/>
            </a:pPr>
            <a:endParaRPr lang="en-US" sz="1500"/>
          </a:p>
          <a:p>
            <a:pPr>
              <a:lnSpc>
                <a:spcPct val="90000"/>
              </a:lnSpc>
              <a:defRPr/>
            </a:pPr>
            <a:r>
              <a:rPr lang="en-US" sz="1500"/>
              <a:t>In some movies we might have noticed that a person might be having short term memories.</a:t>
            </a:r>
          </a:p>
          <a:p>
            <a:pPr>
              <a:lnSpc>
                <a:spcPct val="90000"/>
              </a:lnSpc>
              <a:defRPr/>
            </a:pPr>
            <a:r>
              <a:rPr lang="en-US" sz="1500"/>
              <a:t>A another situation is that when a person gets older, then he starts forgetting or takes a bit more time to recognize to a person.</a:t>
            </a:r>
          </a:p>
          <a:p>
            <a:pPr>
              <a:lnSpc>
                <a:spcPct val="90000"/>
              </a:lnSpc>
              <a:buNone/>
              <a:defRPr/>
            </a:pPr>
            <a:endParaRPr lang="en-US" sz="1500"/>
          </a:p>
          <a:p>
            <a:pPr>
              <a:lnSpc>
                <a:spcPct val="90000"/>
              </a:lnSpc>
              <a:defRPr/>
            </a:pPr>
            <a:r>
              <a:rPr lang="en-US" sz="1500"/>
              <a:t>For the above reason we need a  blue brain. It is a simple chip that can be installed into the  human brain for which the short term memory and volatile memory at the old age can be avoided.</a:t>
            </a:r>
          </a:p>
          <a:p>
            <a:pPr>
              <a:lnSpc>
                <a:spcPct val="90000"/>
              </a:lnSpc>
            </a:pPr>
            <a:endParaRPr lang="en-US" sz="1500"/>
          </a:p>
        </p:txBody>
      </p:sp>
    </p:spTree>
    <p:extLst>
      <p:ext uri="{BB962C8B-B14F-4D97-AF65-F5344CB8AC3E}">
        <p14:creationId xmlns:p14="http://schemas.microsoft.com/office/powerpoint/2010/main" val="331851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10">
            <a:extLst>
              <a:ext uri="{FF2B5EF4-FFF2-40B4-BE49-F238E27FC236}">
                <a16:creationId xmlns:a16="http://schemas.microsoft.com/office/drawing/2014/main" id="{4622F691-7E68-4AA5-BBF4-275653B98E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8FDB432D-0416-4E52-BDE8-9416159AF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B50E8490-F5B7-4F0A-AB54-8C36EC796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86CEF36F-DD08-4A0E-997E-E03683921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2B7642F-C92E-4201-9030-5D7006C57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784B40C-F09A-4D1C-B0DE-995887873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10E8B78D-9950-4316-A9CF-E6E5D2CC8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E453D5D3-2C2C-42B0-BEA5-B81CBA62E2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19">
            <a:extLst>
              <a:ext uri="{FF2B5EF4-FFF2-40B4-BE49-F238E27FC236}">
                <a16:creationId xmlns:a16="http://schemas.microsoft.com/office/drawing/2014/main" id="{8B072D99-315F-4D5C-8F95-7855C1245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137ADA60-B009-42FA-9339-8435AF7EEA00}"/>
              </a:ext>
            </a:extLst>
          </p:cNvPr>
          <p:cNvSpPr txBox="1"/>
          <p:nvPr/>
        </p:nvSpPr>
        <p:spPr>
          <a:xfrm>
            <a:off x="649976" y="3739568"/>
            <a:ext cx="10893094" cy="19159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endParaRPr lang="en-US" sz="7200" dirty="0">
              <a:solidFill>
                <a:schemeClr val="bg2"/>
              </a:solidFill>
              <a:ea typeface="+mj-ea"/>
              <a:cs typeface="+mj-cs"/>
            </a:endParaRPr>
          </a:p>
          <a:p>
            <a:pPr algn="ctr">
              <a:spcBef>
                <a:spcPct val="0"/>
              </a:spcBef>
              <a:spcAft>
                <a:spcPts val="600"/>
              </a:spcAft>
            </a:pPr>
            <a:endParaRPr lang="en-US" sz="7200" dirty="0">
              <a:solidFill>
                <a:schemeClr val="bg2"/>
              </a:solidFill>
              <a:ea typeface="+mj-ea"/>
              <a:cs typeface="+mj-cs"/>
            </a:endParaRPr>
          </a:p>
        </p:txBody>
      </p:sp>
      <p:pic>
        <p:nvPicPr>
          <p:cNvPr id="3" name="Picture 3" descr="A picture containing person&#10;&#10;Description automatically generated">
            <a:extLst>
              <a:ext uri="{FF2B5EF4-FFF2-40B4-BE49-F238E27FC236}">
                <a16:creationId xmlns:a16="http://schemas.microsoft.com/office/drawing/2014/main" id="{4A2EC1C7-ECB6-45BB-8BC3-E7E587C7702A}"/>
              </a:ext>
            </a:extLst>
          </p:cNvPr>
          <p:cNvPicPr>
            <a:picLocks noChangeAspect="1"/>
          </p:cNvPicPr>
          <p:nvPr/>
        </p:nvPicPr>
        <p:blipFill>
          <a:blip r:embed="rId3"/>
          <a:stretch>
            <a:fillRect/>
          </a:stretch>
        </p:blipFill>
        <p:spPr>
          <a:xfrm>
            <a:off x="1499582" y="2127385"/>
            <a:ext cx="2772142" cy="1941966"/>
          </a:xfrm>
          <a:prstGeom prst="roundRect">
            <a:avLst>
              <a:gd name="adj" fmla="val 1858"/>
            </a:avLst>
          </a:prstGeom>
          <a:effectLst>
            <a:outerShdw blurRad="50800" dist="50800" dir="5400000" algn="tl" rotWithShape="0">
              <a:srgbClr val="000000">
                <a:alpha val="43000"/>
              </a:srgbClr>
            </a:outerShdw>
          </a:effectLst>
        </p:spPr>
      </p:pic>
      <p:pic>
        <p:nvPicPr>
          <p:cNvPr id="5" name="Picture 5" descr="A picture containing person, indoor&#10;&#10;Description automatically generated">
            <a:extLst>
              <a:ext uri="{FF2B5EF4-FFF2-40B4-BE49-F238E27FC236}">
                <a16:creationId xmlns:a16="http://schemas.microsoft.com/office/drawing/2014/main" id="{D360FCD4-542B-41E8-83D2-63BD06EADC03}"/>
              </a:ext>
            </a:extLst>
          </p:cNvPr>
          <p:cNvPicPr>
            <a:picLocks noChangeAspect="1"/>
          </p:cNvPicPr>
          <p:nvPr/>
        </p:nvPicPr>
        <p:blipFill>
          <a:blip r:embed="rId4"/>
          <a:stretch>
            <a:fillRect/>
          </a:stretch>
        </p:blipFill>
        <p:spPr>
          <a:xfrm>
            <a:off x="7922348" y="2067721"/>
            <a:ext cx="2468880" cy="1960652"/>
          </a:xfrm>
          <a:prstGeom prst="roundRect">
            <a:avLst>
              <a:gd name="adj" fmla="val 1858"/>
            </a:avLst>
          </a:prstGeom>
          <a:effectLst>
            <a:outerShdw blurRad="50800" dist="50800" dir="5400000" algn="tl" rotWithShape="0">
              <a:srgbClr val="000000">
                <a:alpha val="43000"/>
              </a:srgbClr>
            </a:outerShdw>
          </a:effectLst>
        </p:spPr>
      </p:pic>
      <p:pic>
        <p:nvPicPr>
          <p:cNvPr id="4" name="Picture 4">
            <a:extLst>
              <a:ext uri="{FF2B5EF4-FFF2-40B4-BE49-F238E27FC236}">
                <a16:creationId xmlns:a16="http://schemas.microsoft.com/office/drawing/2014/main" id="{95685C4A-15FC-4237-ADC3-20316F98BA2A}"/>
              </a:ext>
            </a:extLst>
          </p:cNvPr>
          <p:cNvPicPr>
            <a:picLocks noChangeAspect="1"/>
          </p:cNvPicPr>
          <p:nvPr/>
        </p:nvPicPr>
        <p:blipFill>
          <a:blip r:embed="rId5"/>
          <a:stretch>
            <a:fillRect/>
          </a:stretch>
        </p:blipFill>
        <p:spPr>
          <a:xfrm>
            <a:off x="4805602" y="2130844"/>
            <a:ext cx="2468880" cy="1891916"/>
          </a:xfrm>
          <a:prstGeom prst="roundRect">
            <a:avLst>
              <a:gd name="adj" fmla="val 1858"/>
            </a:avLst>
          </a:prstGeom>
          <a:effectLst>
            <a:outerShdw blurRad="50800" dist="50800" dir="5400000" algn="tl" rotWithShape="0">
              <a:srgbClr val="000000">
                <a:alpha val="43000"/>
              </a:srgbClr>
            </a:outerShdw>
          </a:effectLst>
        </p:spPr>
      </p:pic>
      <p:sp>
        <p:nvSpPr>
          <p:cNvPr id="23" name="TextBox 22">
            <a:extLst>
              <a:ext uri="{FF2B5EF4-FFF2-40B4-BE49-F238E27FC236}">
                <a16:creationId xmlns:a16="http://schemas.microsoft.com/office/drawing/2014/main" id="{B642A484-F573-4202-BF19-2B5E094D4E7B}"/>
              </a:ext>
            </a:extLst>
          </p:cNvPr>
          <p:cNvSpPr txBox="1"/>
          <p:nvPr/>
        </p:nvSpPr>
        <p:spPr>
          <a:xfrm>
            <a:off x="1629674" y="426073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600" b="1" dirty="0"/>
              <a:t>Short Term Memory Loss</a:t>
            </a:r>
            <a:endParaRPr lang="en-US" sz="1600" b="1" dirty="0"/>
          </a:p>
        </p:txBody>
      </p:sp>
      <p:sp>
        <p:nvSpPr>
          <p:cNvPr id="24" name="TextBox 23">
            <a:extLst>
              <a:ext uri="{FF2B5EF4-FFF2-40B4-BE49-F238E27FC236}">
                <a16:creationId xmlns:a16="http://schemas.microsoft.com/office/drawing/2014/main" id="{322A7F8E-FDA2-496D-B1F7-AAA2C1DAD98E}"/>
              </a:ext>
            </a:extLst>
          </p:cNvPr>
          <p:cNvSpPr txBox="1"/>
          <p:nvPr/>
        </p:nvSpPr>
        <p:spPr>
          <a:xfrm>
            <a:off x="7983568" y="4259831"/>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600" b="1" dirty="0"/>
              <a:t>Increasing Age</a:t>
            </a:r>
            <a:endParaRPr lang="en-US"/>
          </a:p>
        </p:txBody>
      </p:sp>
      <p:sp>
        <p:nvSpPr>
          <p:cNvPr id="25" name="TextBox 24">
            <a:extLst>
              <a:ext uri="{FF2B5EF4-FFF2-40B4-BE49-F238E27FC236}">
                <a16:creationId xmlns:a16="http://schemas.microsoft.com/office/drawing/2014/main" id="{16F76005-8D73-447A-BCD5-AF92AC4FAAFE}"/>
              </a:ext>
            </a:extLst>
          </p:cNvPr>
          <p:cNvSpPr txBox="1"/>
          <p:nvPr/>
        </p:nvSpPr>
        <p:spPr>
          <a:xfrm>
            <a:off x="5078441" y="4258932"/>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600" b="1" dirty="0"/>
              <a:t>Accident patient </a:t>
            </a:r>
            <a:endParaRPr lang="en-US"/>
          </a:p>
        </p:txBody>
      </p:sp>
    </p:spTree>
    <p:extLst>
      <p:ext uri="{BB962C8B-B14F-4D97-AF65-F5344CB8AC3E}">
        <p14:creationId xmlns:p14="http://schemas.microsoft.com/office/powerpoint/2010/main" val="342950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24A2-44BC-4728-8ADA-A70877EBE964}"/>
              </a:ext>
            </a:extLst>
          </p:cNvPr>
          <p:cNvSpPr>
            <a:spLocks noGrp="1"/>
          </p:cNvSpPr>
          <p:nvPr>
            <p:ph type="title"/>
          </p:nvPr>
        </p:nvSpPr>
        <p:spPr/>
        <p:txBody>
          <a:bodyPr/>
          <a:lstStyle/>
          <a:p>
            <a:r>
              <a:rPr lang="en-US" dirty="0"/>
              <a:t>Blue Brain project objectives </a:t>
            </a:r>
          </a:p>
        </p:txBody>
      </p:sp>
      <p:sp>
        <p:nvSpPr>
          <p:cNvPr id="3" name="Content Placeholder 2">
            <a:extLst>
              <a:ext uri="{FF2B5EF4-FFF2-40B4-BE49-F238E27FC236}">
                <a16:creationId xmlns:a16="http://schemas.microsoft.com/office/drawing/2014/main" id="{37963779-9315-46E4-AF5F-328A53E5C28A}"/>
              </a:ext>
            </a:extLst>
          </p:cNvPr>
          <p:cNvSpPr>
            <a:spLocks noGrp="1"/>
          </p:cNvSpPr>
          <p:nvPr>
            <p:ph idx="1"/>
          </p:nvPr>
        </p:nvSpPr>
        <p:spPr/>
        <p:txBody>
          <a:bodyPr/>
          <a:lstStyle/>
          <a:p>
            <a:pPr>
              <a:lnSpc>
                <a:spcPct val="80000"/>
              </a:lnSpc>
              <a:defRPr/>
            </a:pPr>
            <a:r>
              <a:rPr lang="en-US" dirty="0"/>
              <a:t>The project will search for insights into how human beings think and remember. </a:t>
            </a:r>
          </a:p>
          <a:p>
            <a:pPr>
              <a:lnSpc>
                <a:spcPct val="80000"/>
              </a:lnSpc>
              <a:buNone/>
              <a:defRPr/>
            </a:pPr>
            <a:endParaRPr lang="en-US" dirty="0"/>
          </a:p>
          <a:p>
            <a:pPr>
              <a:lnSpc>
                <a:spcPct val="80000"/>
              </a:lnSpc>
              <a:defRPr/>
            </a:pPr>
            <a:r>
              <a:rPr lang="en-US" dirty="0"/>
              <a:t>Scientists think that blue brain could also help to cure the </a:t>
            </a:r>
            <a:r>
              <a:rPr lang="en-US" sz="2000" b="1" dirty="0"/>
              <a:t>Parkinson's disease</a:t>
            </a:r>
            <a:r>
              <a:rPr lang="en-US" dirty="0"/>
              <a:t>.</a:t>
            </a:r>
            <a:br>
              <a:rPr lang="en-US" dirty="0"/>
            </a:br>
            <a:endParaRPr lang="en-US" dirty="0"/>
          </a:p>
          <a:p>
            <a:pPr>
              <a:lnSpc>
                <a:spcPct val="80000"/>
              </a:lnSpc>
              <a:defRPr/>
            </a:pPr>
            <a:r>
              <a:rPr lang="en-US" dirty="0"/>
              <a:t>The brain circuitry is in a complex state of flux, the brain rewiring itself every moment of its existence. If the scientists can crack open the secret of how and why the brain does it, the knowledge could lead to new breed of supercomputers. </a:t>
            </a:r>
          </a:p>
        </p:txBody>
      </p:sp>
    </p:spTree>
    <p:extLst>
      <p:ext uri="{BB962C8B-B14F-4D97-AF65-F5344CB8AC3E}">
        <p14:creationId xmlns:p14="http://schemas.microsoft.com/office/powerpoint/2010/main" val="416325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D65B-7598-412A-A14D-73CCD5597775}"/>
              </a:ext>
            </a:extLst>
          </p:cNvPr>
          <p:cNvSpPr>
            <a:spLocks noGrp="1"/>
          </p:cNvSpPr>
          <p:nvPr>
            <p:ph type="title"/>
          </p:nvPr>
        </p:nvSpPr>
        <p:spPr>
          <a:xfrm>
            <a:off x="1154953" y="973668"/>
            <a:ext cx="8761413" cy="706964"/>
          </a:xfrm>
        </p:spPr>
        <p:txBody>
          <a:bodyPr>
            <a:normAutofit/>
          </a:bodyPr>
          <a:lstStyle/>
          <a:p>
            <a:endParaRPr lang="en-US"/>
          </a:p>
        </p:txBody>
      </p:sp>
      <p:pic>
        <p:nvPicPr>
          <p:cNvPr id="6" name="Picture 5" descr="A picture containing text, computer, ceiling, subway&#10;&#10;Description automatically generated">
            <a:extLst>
              <a:ext uri="{FF2B5EF4-FFF2-40B4-BE49-F238E27FC236}">
                <a16:creationId xmlns:a16="http://schemas.microsoft.com/office/drawing/2014/main" id="{C70E80EF-1AEB-42A3-B12E-E335F7AD8424}"/>
              </a:ext>
            </a:extLst>
          </p:cNvPr>
          <p:cNvPicPr>
            <a:picLocks noChangeAspect="1"/>
          </p:cNvPicPr>
          <p:nvPr/>
        </p:nvPicPr>
        <p:blipFill rotWithShape="1">
          <a:blip r:embed="rId2"/>
          <a:srcRect l="20441" r="14016" b="-3"/>
          <a:stretch/>
        </p:blipFill>
        <p:spPr>
          <a:xfrm>
            <a:off x="1151467" y="2775951"/>
            <a:ext cx="3031901"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8E5B740A-67BC-4E03-A59E-883254492342}"/>
              </a:ext>
            </a:extLst>
          </p:cNvPr>
          <p:cNvSpPr>
            <a:spLocks noGrp="1"/>
          </p:cNvSpPr>
          <p:nvPr>
            <p:ph idx="1"/>
          </p:nvPr>
        </p:nvSpPr>
        <p:spPr>
          <a:xfrm>
            <a:off x="4641336" y="2601382"/>
            <a:ext cx="6551597" cy="3416300"/>
          </a:xfrm>
        </p:spPr>
        <p:txBody>
          <a:bodyPr anchor="ctr">
            <a:normAutofit/>
          </a:bodyPr>
          <a:lstStyle/>
          <a:p>
            <a:pPr eaLnBrk="1" hangingPunct="1"/>
            <a:r>
              <a:rPr lang="en-US" b="1" dirty="0"/>
              <a:t>IBM  developing the “Blue brain”</a:t>
            </a:r>
            <a:r>
              <a:rPr lang="en-US" dirty="0"/>
              <a:t> .</a:t>
            </a:r>
          </a:p>
          <a:p>
            <a:pPr eaLnBrk="1" hangingPunct="1">
              <a:buNone/>
            </a:pPr>
            <a:endParaRPr lang="en-US" dirty="0"/>
          </a:p>
          <a:p>
            <a:pPr eaLnBrk="1" hangingPunct="1"/>
            <a:r>
              <a:rPr lang="en-US" dirty="0"/>
              <a:t>IBM, in partnership with scientists at Switzerland’s Ecole Polytechnique Federal De Lausanne’s(EPFL) Brain and Mind Institute will begin simulating the brain’s biological systems.</a:t>
            </a:r>
          </a:p>
          <a:p>
            <a:endParaRPr lang="en-US" dirty="0"/>
          </a:p>
        </p:txBody>
      </p:sp>
    </p:spTree>
    <p:extLst>
      <p:ext uri="{BB962C8B-B14F-4D97-AF65-F5344CB8AC3E}">
        <p14:creationId xmlns:p14="http://schemas.microsoft.com/office/powerpoint/2010/main" val="5334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C0EA-DE95-4D7C-AD95-BE0D81B5FEFB}"/>
              </a:ext>
            </a:extLst>
          </p:cNvPr>
          <p:cNvSpPr>
            <a:spLocks noGrp="1"/>
          </p:cNvSpPr>
          <p:nvPr>
            <p:ph type="title"/>
          </p:nvPr>
        </p:nvSpPr>
        <p:spPr/>
        <p:txBody>
          <a:bodyPr/>
          <a:lstStyle/>
          <a:p>
            <a:r>
              <a:rPr lang="en-US" dirty="0"/>
              <a:t>Hardware and software Requirements </a:t>
            </a:r>
          </a:p>
        </p:txBody>
      </p:sp>
      <p:sp>
        <p:nvSpPr>
          <p:cNvPr id="3" name="Content Placeholder 2">
            <a:extLst>
              <a:ext uri="{FF2B5EF4-FFF2-40B4-BE49-F238E27FC236}">
                <a16:creationId xmlns:a16="http://schemas.microsoft.com/office/drawing/2014/main" id="{F114BD38-6F43-464C-85AF-A030E70177AF}"/>
              </a:ext>
            </a:extLst>
          </p:cNvPr>
          <p:cNvSpPr>
            <a:spLocks noGrp="1"/>
          </p:cNvSpPr>
          <p:nvPr>
            <p:ph idx="1"/>
          </p:nvPr>
        </p:nvSpPr>
        <p:spPr/>
        <p:txBody>
          <a:bodyPr>
            <a:normAutofit/>
          </a:bodyPr>
          <a:lstStyle/>
          <a:p>
            <a:pPr>
              <a:defRPr/>
            </a:pPr>
            <a:r>
              <a:rPr lang="en-US" sz="2000" dirty="0"/>
              <a:t>A Supercomputer.</a:t>
            </a:r>
          </a:p>
          <a:p>
            <a:pPr>
              <a:defRPr/>
            </a:pPr>
            <a:r>
              <a:rPr lang="en-US" sz="2000" dirty="0"/>
              <a:t>Memory with a very large storing capacity.</a:t>
            </a:r>
          </a:p>
          <a:p>
            <a:pPr>
              <a:defRPr/>
            </a:pPr>
            <a:r>
              <a:rPr lang="en-US" sz="2000" dirty="0"/>
              <a:t>Processor with a very high processing power.</a:t>
            </a:r>
          </a:p>
          <a:p>
            <a:pPr>
              <a:defRPr/>
            </a:pPr>
            <a:r>
              <a:rPr lang="en-US" sz="2000" dirty="0"/>
              <a:t>A very wide network.</a:t>
            </a:r>
          </a:p>
          <a:p>
            <a:pPr>
              <a:defRPr/>
            </a:pPr>
            <a:r>
              <a:rPr lang="en-US" sz="2000" dirty="0"/>
              <a:t>A program to convert the electric impulses from the brain to input signal, which is to be received by the computer and vice versa.</a:t>
            </a:r>
          </a:p>
          <a:p>
            <a:pPr>
              <a:defRPr/>
            </a:pPr>
            <a:r>
              <a:rPr lang="en-US" sz="2000" dirty="0"/>
              <a:t>very powerful Nanobots to act as the interface between the natural brain and the computer.</a:t>
            </a:r>
          </a:p>
          <a:p>
            <a:endParaRPr lang="en-US" dirty="0"/>
          </a:p>
        </p:txBody>
      </p:sp>
    </p:spTree>
    <p:extLst>
      <p:ext uri="{BB962C8B-B14F-4D97-AF65-F5344CB8AC3E}">
        <p14:creationId xmlns:p14="http://schemas.microsoft.com/office/powerpoint/2010/main" val="4280244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369-AC53-41C9-A647-1CB65419769A}"/>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43690A2C-40F1-4696-B868-DD7012333559}"/>
              </a:ext>
            </a:extLst>
          </p:cNvPr>
          <p:cNvSpPr>
            <a:spLocks noGrp="1"/>
          </p:cNvSpPr>
          <p:nvPr>
            <p:ph idx="1"/>
          </p:nvPr>
        </p:nvSpPr>
        <p:spPr/>
        <p:txBody>
          <a:bodyPr/>
          <a:lstStyle/>
          <a:p>
            <a:r>
              <a:rPr lang="en-US" sz="2400" dirty="0">
                <a:cs typeface="Times New Roman" pitchFamily="18" charset="0"/>
              </a:rPr>
              <a:t>Remembering things without any effort.</a:t>
            </a:r>
          </a:p>
          <a:p>
            <a:r>
              <a:rPr lang="en-US" sz="2400" dirty="0">
                <a:cs typeface="Times New Roman" pitchFamily="18" charset="0"/>
              </a:rPr>
              <a:t>Making decision without the presence of a person.</a:t>
            </a:r>
          </a:p>
          <a:p>
            <a:r>
              <a:rPr lang="en-US" sz="2400" dirty="0">
                <a:cs typeface="Times New Roman" pitchFamily="18" charset="0"/>
              </a:rPr>
              <a:t>Using intelligence of a person after the death . </a:t>
            </a:r>
          </a:p>
          <a:p>
            <a:r>
              <a:rPr lang="en-US" sz="2400" dirty="0">
                <a:cs typeface="Times New Roman" pitchFamily="18" charset="0"/>
              </a:rPr>
              <a:t>Understanding the activities of animals  .  </a:t>
            </a:r>
          </a:p>
          <a:p>
            <a:r>
              <a:rPr lang="en-US" sz="2400" dirty="0">
                <a:cs typeface="Times New Roman" pitchFamily="18" charset="0"/>
              </a:rPr>
              <a:t>Allowing  the deaf   to hear via direct nerve  stimulation.</a:t>
            </a:r>
            <a:endParaRPr lang="en-US" sz="2400" dirty="0"/>
          </a:p>
          <a:p>
            <a:endParaRPr lang="en-US" sz="1600" b="1" dirty="0"/>
          </a:p>
          <a:p>
            <a:endParaRPr lang="en-US" sz="1600" dirty="0">
              <a:cs typeface="Times New Roman" pitchFamily="18" charset="0"/>
            </a:endParaRPr>
          </a:p>
          <a:p>
            <a:pPr>
              <a:buClr>
                <a:schemeClr val="accent3"/>
              </a:buClr>
              <a:buFont typeface="Wingdings 2" pitchFamily="18" charset="2"/>
              <a:buChar char=""/>
            </a:pPr>
            <a:endParaRPr lang="en-US" sz="1600" dirty="0"/>
          </a:p>
          <a:p>
            <a:endParaRPr lang="en-US" b="1" dirty="0">
              <a:cs typeface="Times New Roman" pitchFamily="18" charset="0"/>
            </a:endParaRPr>
          </a:p>
          <a:p>
            <a:pPr>
              <a:buClr>
                <a:schemeClr val="accent3"/>
              </a:buClr>
              <a:buFont typeface="Wingdings 2" pitchFamily="18" charset="2"/>
              <a:buChar char=""/>
            </a:pPr>
            <a:endParaRPr lang="en-US" b="1" dirty="0"/>
          </a:p>
          <a:p>
            <a:endParaRPr lang="en-US" dirty="0"/>
          </a:p>
        </p:txBody>
      </p:sp>
    </p:spTree>
    <p:extLst>
      <p:ext uri="{BB962C8B-B14F-4D97-AF65-F5344CB8AC3E}">
        <p14:creationId xmlns:p14="http://schemas.microsoft.com/office/powerpoint/2010/main" val="149098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6E82-754B-45C6-BEE9-EF9245CEA09B}"/>
              </a:ext>
            </a:extLst>
          </p:cNvPr>
          <p:cNvSpPr>
            <a:spLocks noGrp="1"/>
          </p:cNvSpPr>
          <p:nvPr>
            <p:ph type="title"/>
          </p:nvPr>
        </p:nvSpPr>
        <p:spPr/>
        <p:txBody>
          <a:bodyPr/>
          <a:lstStyle/>
          <a:p>
            <a:r>
              <a:rPr lang="en-US" dirty="0"/>
              <a:t>Disadvantages </a:t>
            </a:r>
          </a:p>
        </p:txBody>
      </p:sp>
      <p:sp>
        <p:nvSpPr>
          <p:cNvPr id="3" name="Content Placeholder 2">
            <a:extLst>
              <a:ext uri="{FF2B5EF4-FFF2-40B4-BE49-F238E27FC236}">
                <a16:creationId xmlns:a16="http://schemas.microsoft.com/office/drawing/2014/main" id="{3C30C153-1630-48A4-8696-F7499AC30C94}"/>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sz="2400" dirty="0"/>
              <a:t>We become dependent upon the computer . </a:t>
            </a:r>
            <a:endParaRPr lang="en-US"/>
          </a:p>
          <a:p>
            <a:pPr>
              <a:buFont typeface="Wingdings" pitchFamily="18" charset="2"/>
              <a:buChar char="Ø"/>
            </a:pPr>
            <a:r>
              <a:rPr lang="en-US" sz="2400" dirty="0"/>
              <a:t>Others may use technical knowledge against  us.</a:t>
            </a:r>
          </a:p>
          <a:p>
            <a:pPr>
              <a:buFont typeface="Wingdings" charset="2"/>
              <a:buChar char="Ø"/>
              <a:defRPr/>
            </a:pPr>
            <a:r>
              <a:rPr lang="en-US" sz="2400" dirty="0"/>
              <a:t>Another fear is found with respect to human cloning.</a:t>
            </a:r>
          </a:p>
          <a:p>
            <a:pPr>
              <a:buFont typeface="Wingdings" charset="2"/>
              <a:buChar char="Ø"/>
              <a:defRPr/>
            </a:pPr>
            <a:r>
              <a:rPr lang="en-US" sz="2400" dirty="0"/>
              <a:t>A very costly procedure of regaining the memory back.</a:t>
            </a:r>
          </a:p>
          <a:p>
            <a:pPr>
              <a:buFont typeface="Wingdings 2" pitchFamily="18" charset="2"/>
              <a:buChar char=""/>
            </a:pPr>
            <a:endParaRPr lang="en-US" sz="1600" b="1" dirty="0">
              <a:cs typeface="Times New Roman" pitchFamily="18" charset="0"/>
            </a:endParaRPr>
          </a:p>
          <a:p>
            <a:pPr>
              <a:buNone/>
            </a:pPr>
            <a:endParaRPr lang="en-US" sz="1600" b="1" dirty="0">
              <a:cs typeface="Times New Roman" pitchFamily="18" charset="0"/>
            </a:endParaRPr>
          </a:p>
          <a:p>
            <a:pPr>
              <a:buFont typeface="Wingdings 2" pitchFamily="18" charset="2"/>
              <a:buChar char=""/>
            </a:pPr>
            <a:endParaRPr lang="en-US" sz="1600"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563977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3B1A-0088-4A84-B44D-A1AE1734E201}"/>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7791E811-17B2-4912-97CB-39D6EA521329}"/>
              </a:ext>
            </a:extLst>
          </p:cNvPr>
          <p:cNvSpPr>
            <a:spLocks noGrp="1"/>
          </p:cNvSpPr>
          <p:nvPr>
            <p:ph idx="1"/>
          </p:nvPr>
        </p:nvSpPr>
        <p:spPr/>
        <p:txBody>
          <a:bodyPr/>
          <a:lstStyle/>
          <a:p>
            <a:pPr eaLnBrk="1" hangingPunct="1"/>
            <a:r>
              <a:rPr lang="en-US" dirty="0"/>
              <a:t>We will be able to transfer ourselves into computers at some point.</a:t>
            </a:r>
          </a:p>
          <a:p>
            <a:pPr eaLnBrk="1" hangingPunct="1">
              <a:buNone/>
            </a:pPr>
            <a:endParaRPr lang="en-US" dirty="0"/>
          </a:p>
          <a:p>
            <a:r>
              <a:rPr lang="en-US" dirty="0"/>
              <a:t>It will bring both benefits and harm to human   society .</a:t>
            </a:r>
          </a:p>
          <a:p>
            <a:endParaRPr lang="en-US" dirty="0"/>
          </a:p>
          <a:p>
            <a:pPr>
              <a:lnSpc>
                <a:spcPct val="90000"/>
              </a:lnSpc>
              <a:defRPr/>
            </a:pPr>
            <a:r>
              <a:rPr lang="en-US" dirty="0"/>
              <a:t>Eventually aim of applying terrific computer power to the simulation of an entire brain.</a:t>
            </a:r>
          </a:p>
          <a:p>
            <a:pPr>
              <a:lnSpc>
                <a:spcPct val="90000"/>
              </a:lnSpc>
              <a:defRPr/>
            </a:pPr>
            <a:endParaRPr lang="en-US" dirty="0"/>
          </a:p>
          <a:p>
            <a:pPr>
              <a:lnSpc>
                <a:spcPct val="90000"/>
              </a:lnSpc>
              <a:defRPr/>
            </a:pPr>
            <a:r>
              <a:rPr lang="en-US" dirty="0"/>
              <a:t>Very soon this technology will be highly accepted whole over the world.</a:t>
            </a:r>
          </a:p>
          <a:p>
            <a:endParaRPr lang="en-US" dirty="0"/>
          </a:p>
        </p:txBody>
      </p:sp>
    </p:spTree>
    <p:extLst>
      <p:ext uri="{BB962C8B-B14F-4D97-AF65-F5344CB8AC3E}">
        <p14:creationId xmlns:p14="http://schemas.microsoft.com/office/powerpoint/2010/main" val="191192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733EBD-820A-4FA2-9A24-E3259DA7E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74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text, electronics&#10;&#10;Description automatically generated">
            <a:extLst>
              <a:ext uri="{FF2B5EF4-FFF2-40B4-BE49-F238E27FC236}">
                <a16:creationId xmlns:a16="http://schemas.microsoft.com/office/drawing/2014/main" id="{BB375693-BB21-438F-AD67-79FDD92B29BA}"/>
              </a:ext>
            </a:extLst>
          </p:cNvPr>
          <p:cNvPicPr>
            <a:picLocks noChangeAspect="1"/>
          </p:cNvPicPr>
          <p:nvPr/>
        </p:nvPicPr>
        <p:blipFill rotWithShape="1">
          <a:blip r:embed="rId2"/>
          <a:srcRect t="3008" r="1" b="6172"/>
          <a:stretch/>
        </p:blipFill>
        <p:spPr>
          <a:xfrm>
            <a:off x="643467" y="643467"/>
            <a:ext cx="10905066" cy="5571066"/>
          </a:xfrm>
          <a:prstGeom prst="rect">
            <a:avLst/>
          </a:prstGeom>
        </p:spPr>
      </p:pic>
      <p:sp>
        <p:nvSpPr>
          <p:cNvPr id="6" name="Rectangle 9">
            <a:extLst>
              <a:ext uri="{FF2B5EF4-FFF2-40B4-BE49-F238E27FC236}">
                <a16:creationId xmlns:a16="http://schemas.microsoft.com/office/drawing/2014/main" id="{6D4A187A-A5A0-48DF-94DB-432F7582D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8202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B4D2-144C-4D94-90BF-D649F3A75A42}"/>
              </a:ext>
            </a:extLst>
          </p:cNvPr>
          <p:cNvSpPr>
            <a:spLocks noGrp="1"/>
          </p:cNvSpPr>
          <p:nvPr>
            <p:ph type="ctrTitle"/>
          </p:nvPr>
        </p:nvSpPr>
        <p:spPr>
          <a:xfrm>
            <a:off x="6837681" y="1113062"/>
            <a:ext cx="4705390" cy="3281957"/>
          </a:xfrm>
        </p:spPr>
        <p:txBody>
          <a:bodyPr>
            <a:normAutofit/>
          </a:bodyPr>
          <a:lstStyle/>
          <a:p>
            <a:r>
              <a:rPr lang="en-US" dirty="0"/>
              <a:t>THANK YOU!</a:t>
            </a:r>
          </a:p>
        </p:txBody>
      </p:sp>
      <p:sp>
        <p:nvSpPr>
          <p:cNvPr id="3" name="Subtitle 2">
            <a:extLst>
              <a:ext uri="{FF2B5EF4-FFF2-40B4-BE49-F238E27FC236}">
                <a16:creationId xmlns:a16="http://schemas.microsoft.com/office/drawing/2014/main" id="{832D38D6-C46B-4575-B1BB-84FE7D45A212}"/>
              </a:ext>
            </a:extLst>
          </p:cNvPr>
          <p:cNvSpPr>
            <a:spLocks noGrp="1"/>
          </p:cNvSpPr>
          <p:nvPr>
            <p:ph type="subTitle" idx="1"/>
          </p:nvPr>
        </p:nvSpPr>
        <p:spPr>
          <a:xfrm>
            <a:off x="8160773" y="4591665"/>
            <a:ext cx="3382298" cy="1150156"/>
          </a:xfrm>
        </p:spPr>
        <p:txBody>
          <a:bodyPr>
            <a:normAutofit/>
          </a:bodyPr>
          <a:lstStyle/>
          <a:p>
            <a:endParaRPr lang="en-US" dirty="0"/>
          </a:p>
        </p:txBody>
      </p:sp>
      <p:pic>
        <p:nvPicPr>
          <p:cNvPr id="7" name="Graphic 6" descr="Handshake">
            <a:extLst>
              <a:ext uri="{FF2B5EF4-FFF2-40B4-BE49-F238E27FC236}">
                <a16:creationId xmlns:a16="http://schemas.microsoft.com/office/drawing/2014/main" id="{E1FCE7D1-E902-4FE0-9674-5B32D123DA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2293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80" name="Rectangle 19">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81"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5ABC11B-6A1E-4D6A-A3D7-0769D156592B}"/>
              </a:ext>
            </a:extLst>
          </p:cNvPr>
          <p:cNvSpPr>
            <a:spLocks noGrp="1"/>
          </p:cNvSpPr>
          <p:nvPr>
            <p:ph type="title"/>
          </p:nvPr>
        </p:nvSpPr>
        <p:spPr>
          <a:xfrm>
            <a:off x="967791" y="1449324"/>
            <a:ext cx="2621734" cy="4391640"/>
          </a:xfrm>
        </p:spPr>
        <p:txBody>
          <a:bodyPr anchor="t">
            <a:normAutofit/>
          </a:bodyPr>
          <a:lstStyle/>
          <a:p>
            <a:r>
              <a:rPr lang="en-GB" sz="2800">
                <a:solidFill>
                  <a:schemeClr val="tx1"/>
                </a:solidFill>
              </a:rPr>
              <a:t>CONTENTS</a:t>
            </a:r>
          </a:p>
        </p:txBody>
      </p:sp>
      <p:sp>
        <p:nvSpPr>
          <p:cNvPr id="82" name="Rectangle 23">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1C9FE8-DFB3-471D-8EB5-E528BDB359A9}"/>
              </a:ext>
            </a:extLst>
          </p:cNvPr>
          <p:cNvSpPr>
            <a:spLocks noGrp="1"/>
          </p:cNvSpPr>
          <p:nvPr>
            <p:ph idx="1"/>
          </p:nvPr>
        </p:nvSpPr>
        <p:spPr>
          <a:xfrm>
            <a:off x="3750393" y="1449324"/>
            <a:ext cx="6230220" cy="4391640"/>
          </a:xfrm>
        </p:spPr>
        <p:txBody>
          <a:bodyPr>
            <a:normAutofit/>
          </a:bodyPr>
          <a:lstStyle/>
          <a:p>
            <a:pPr>
              <a:buFont typeface="Wingdings" charset="2"/>
              <a:buChar char="q"/>
            </a:pPr>
            <a:r>
              <a:rPr lang="en-GB" b="1" dirty="0">
                <a:solidFill>
                  <a:schemeClr val="tx1"/>
                </a:solidFill>
              </a:rPr>
              <a:t>INTRODUCTION</a:t>
            </a:r>
          </a:p>
          <a:p>
            <a:pPr>
              <a:buFont typeface="Wingdings" charset="2"/>
              <a:buChar char="q"/>
            </a:pPr>
            <a:r>
              <a:rPr lang="en-GB" b="1" dirty="0">
                <a:solidFill>
                  <a:schemeClr val="tx1"/>
                </a:solidFill>
              </a:rPr>
              <a:t>WHAT IS BLUE BRAIN</a:t>
            </a:r>
          </a:p>
          <a:p>
            <a:pPr>
              <a:buFont typeface="Wingdings" charset="2"/>
              <a:buChar char="q"/>
            </a:pPr>
            <a:r>
              <a:rPr lang="en-GB" b="1" dirty="0">
                <a:solidFill>
                  <a:schemeClr val="tx1"/>
                </a:solidFill>
              </a:rPr>
              <a:t>WHAT IS VIRTUAL BRAIN</a:t>
            </a:r>
          </a:p>
          <a:p>
            <a:pPr>
              <a:buFont typeface="Wingdings" charset="2"/>
              <a:buChar char="q"/>
            </a:pPr>
            <a:r>
              <a:rPr lang="en-GB" b="1" dirty="0">
                <a:solidFill>
                  <a:schemeClr val="tx1"/>
                </a:solidFill>
              </a:rPr>
              <a:t>NEED OF VIRTUAL BRAIN</a:t>
            </a:r>
          </a:p>
          <a:p>
            <a:pPr>
              <a:buFont typeface="Wingdings" charset="2"/>
              <a:buChar char="q"/>
            </a:pPr>
            <a:r>
              <a:rPr lang="en-GB" b="1" dirty="0">
                <a:solidFill>
                  <a:schemeClr val="tx1"/>
                </a:solidFill>
              </a:rPr>
              <a:t>FUNCTIONS OF BRAIN</a:t>
            </a:r>
          </a:p>
          <a:p>
            <a:pPr>
              <a:buFont typeface="Wingdings" charset="2"/>
              <a:buChar char="q"/>
            </a:pPr>
            <a:r>
              <a:rPr lang="en-GB" b="1" dirty="0">
                <a:solidFill>
                  <a:schemeClr val="tx1"/>
                </a:solidFill>
              </a:rPr>
              <a:t>BRAIN STIMULATION</a:t>
            </a:r>
          </a:p>
          <a:p>
            <a:pPr>
              <a:buFont typeface="Wingdings" charset="2"/>
              <a:buChar char="q"/>
            </a:pPr>
            <a:r>
              <a:rPr lang="en-GB" b="1" dirty="0">
                <a:solidFill>
                  <a:schemeClr val="tx1"/>
                </a:solidFill>
              </a:rPr>
              <a:t>BLUE BRAIN PROJECTS</a:t>
            </a:r>
          </a:p>
          <a:p>
            <a:pPr>
              <a:buFont typeface="Wingdings" charset="2"/>
              <a:buChar char="q"/>
            </a:pPr>
            <a:r>
              <a:rPr lang="en-GB" b="1" dirty="0">
                <a:solidFill>
                  <a:schemeClr val="tx1"/>
                </a:solidFill>
              </a:rPr>
              <a:t>HARDWARE AND SOFTWARE REQUIREMENTS</a:t>
            </a:r>
          </a:p>
          <a:p>
            <a:pPr>
              <a:buFont typeface="Wingdings" charset="2"/>
              <a:buChar char="q"/>
            </a:pPr>
            <a:r>
              <a:rPr lang="en-GB" b="1" dirty="0">
                <a:solidFill>
                  <a:schemeClr val="tx1"/>
                </a:solidFill>
              </a:rPr>
              <a:t>ADVANTAGES AND DISADVANTAGES</a:t>
            </a:r>
          </a:p>
          <a:p>
            <a:pPr>
              <a:buFont typeface="Wingdings" charset="2"/>
              <a:buChar char="q"/>
            </a:pPr>
            <a:r>
              <a:rPr lang="en-GB" b="1">
                <a:solidFill>
                  <a:schemeClr val="tx1"/>
                </a:solidFill>
              </a:rPr>
              <a:t>CONLUSION</a:t>
            </a:r>
            <a:endParaRPr lang="en-GB" b="1" dirty="0">
              <a:solidFill>
                <a:schemeClr val="tx1"/>
              </a:solidFill>
            </a:endParaRPr>
          </a:p>
          <a:p>
            <a:pPr>
              <a:buFont typeface="Wingdings" charset="2"/>
              <a:buChar char="q"/>
            </a:pPr>
            <a:endParaRPr lang="en-GB" b="1" dirty="0">
              <a:solidFill>
                <a:schemeClr val="tx1"/>
              </a:solidFill>
            </a:endParaRPr>
          </a:p>
          <a:p>
            <a:pPr>
              <a:buFont typeface="Wingdings" charset="2"/>
              <a:buChar char="q"/>
            </a:pPr>
            <a:endParaRPr lang="en-GB" dirty="0">
              <a:solidFill>
                <a:schemeClr val="tx1"/>
              </a:solidFill>
            </a:endParaRPr>
          </a:p>
          <a:p>
            <a:pPr>
              <a:buFont typeface="Wingdings" charset="2"/>
              <a:buChar char="q"/>
            </a:pPr>
            <a:endParaRPr lang="en-GB" dirty="0">
              <a:solidFill>
                <a:schemeClr val="tx1"/>
              </a:solidFill>
            </a:endParaRPr>
          </a:p>
        </p:txBody>
      </p:sp>
    </p:spTree>
    <p:extLst>
      <p:ext uri="{BB962C8B-B14F-4D97-AF65-F5344CB8AC3E}">
        <p14:creationId xmlns:p14="http://schemas.microsoft.com/office/powerpoint/2010/main" val="22586827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9AB7-2D9D-456A-B1A7-C3889770AA7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973DF38-9BB8-4EE9-AC7D-3299BBC0F97C}"/>
              </a:ext>
            </a:extLst>
          </p:cNvPr>
          <p:cNvSpPr>
            <a:spLocks noGrp="1"/>
          </p:cNvSpPr>
          <p:nvPr>
            <p:ph idx="1"/>
          </p:nvPr>
        </p:nvSpPr>
        <p:spPr/>
        <p:txBody>
          <a:bodyPr/>
          <a:lstStyle/>
          <a:p>
            <a:pPr marL="420624" indent="-384048" algn="just" eaLnBrk="1" fontAlgn="auto" hangingPunct="1">
              <a:lnSpc>
                <a:spcPct val="80000"/>
              </a:lnSpc>
              <a:spcAft>
                <a:spcPts val="0"/>
              </a:spcAft>
              <a:buFont typeface="Wingdings 2" pitchFamily="18" charset="2"/>
              <a:buChar char=""/>
              <a:defRPr/>
            </a:pPr>
            <a:r>
              <a:rPr lang="en-US" dirty="0"/>
              <a:t>Human brain, the most valuable creation of</a:t>
            </a:r>
          </a:p>
          <a:p>
            <a:pPr marL="420624" indent="-384048" algn="just" eaLnBrk="1" fontAlgn="auto" hangingPunct="1">
              <a:lnSpc>
                <a:spcPct val="80000"/>
              </a:lnSpc>
              <a:spcAft>
                <a:spcPts val="0"/>
              </a:spcAft>
              <a:buNone/>
              <a:defRPr/>
            </a:pPr>
            <a:r>
              <a:rPr lang="en-US" dirty="0"/>
              <a:t>    God. The man is called intelligent because of the brain. But we loss the knowledge of a brain when the body is destroyed after the death . </a:t>
            </a:r>
          </a:p>
          <a:p>
            <a:pPr marL="420624" indent="-384048" algn="just" eaLnBrk="1" fontAlgn="auto" hangingPunct="1">
              <a:lnSpc>
                <a:spcPct val="80000"/>
              </a:lnSpc>
              <a:spcAft>
                <a:spcPts val="0"/>
              </a:spcAft>
              <a:buNone/>
              <a:defRPr/>
            </a:pPr>
            <a:r>
              <a:rPr lang="en-US" dirty="0"/>
              <a:t> </a:t>
            </a:r>
          </a:p>
          <a:p>
            <a:pPr marL="420624" indent="-384048" algn="just" eaLnBrk="1" fontAlgn="auto" hangingPunct="1">
              <a:lnSpc>
                <a:spcPct val="80000"/>
              </a:lnSpc>
              <a:spcAft>
                <a:spcPts val="0"/>
              </a:spcAft>
              <a:buFont typeface="Wingdings 2" pitchFamily="18" charset="2"/>
              <a:buChar char=""/>
              <a:defRPr/>
            </a:pPr>
            <a:r>
              <a:rPr lang="en-US" dirty="0"/>
              <a:t>“BLUE BRAIN”- The name of the world’s first virtual brain. That means a machine that</a:t>
            </a:r>
          </a:p>
          <a:p>
            <a:pPr marL="420624" indent="-384048" algn="just" eaLnBrk="1" fontAlgn="auto" hangingPunct="1">
              <a:lnSpc>
                <a:spcPct val="80000"/>
              </a:lnSpc>
              <a:spcAft>
                <a:spcPts val="0"/>
              </a:spcAft>
              <a:buNone/>
              <a:defRPr/>
            </a:pPr>
            <a:r>
              <a:rPr lang="en-US" dirty="0"/>
              <a:t>    can function as human brain.</a:t>
            </a:r>
          </a:p>
          <a:p>
            <a:pPr marL="420624" indent="-384048" algn="just" eaLnBrk="1" fontAlgn="auto" hangingPunct="1">
              <a:lnSpc>
                <a:spcPct val="80000"/>
              </a:lnSpc>
              <a:spcAft>
                <a:spcPts val="0"/>
              </a:spcAft>
              <a:buNone/>
              <a:defRPr/>
            </a:pPr>
            <a:endParaRPr lang="en-US" dirty="0"/>
          </a:p>
          <a:p>
            <a:pPr marL="420624" indent="-384048" algn="just" eaLnBrk="1" fontAlgn="auto" hangingPunct="1">
              <a:lnSpc>
                <a:spcPct val="80000"/>
              </a:lnSpc>
              <a:spcAft>
                <a:spcPts val="0"/>
              </a:spcAft>
              <a:buFont typeface="Wingdings 2" pitchFamily="18" charset="2"/>
              <a:buChar char=""/>
              <a:defRPr/>
            </a:pPr>
            <a:r>
              <a:rPr lang="en-US" dirty="0"/>
              <a:t>Is it really possible to create a human brain?      </a:t>
            </a:r>
          </a:p>
        </p:txBody>
      </p:sp>
    </p:spTree>
    <p:extLst>
      <p:ext uri="{BB962C8B-B14F-4D97-AF65-F5344CB8AC3E}">
        <p14:creationId xmlns:p14="http://schemas.microsoft.com/office/powerpoint/2010/main" val="229727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30" name="Rectangle 29">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8"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9"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9A98E1B8-636B-4758-AB11-5F2228754C4B}"/>
              </a:ext>
            </a:extLst>
          </p:cNvPr>
          <p:cNvSpPr>
            <a:spLocks noGrp="1"/>
          </p:cNvSpPr>
          <p:nvPr>
            <p:ph type="title"/>
          </p:nvPr>
        </p:nvSpPr>
        <p:spPr>
          <a:xfrm>
            <a:off x="1154955" y="973668"/>
            <a:ext cx="3133726" cy="1020232"/>
          </a:xfrm>
        </p:spPr>
        <p:txBody>
          <a:bodyPr>
            <a:normAutofit/>
          </a:bodyPr>
          <a:lstStyle/>
          <a:p>
            <a:pPr>
              <a:lnSpc>
                <a:spcPct val="90000"/>
              </a:lnSpc>
            </a:pPr>
            <a:r>
              <a:rPr lang="en-US" sz="3300"/>
              <a:t>What is Blue Brain? </a:t>
            </a:r>
          </a:p>
        </p:txBody>
      </p:sp>
      <p:sp>
        <p:nvSpPr>
          <p:cNvPr id="3" name="Content Placeholder 2">
            <a:extLst>
              <a:ext uri="{FF2B5EF4-FFF2-40B4-BE49-F238E27FC236}">
                <a16:creationId xmlns:a16="http://schemas.microsoft.com/office/drawing/2014/main" id="{C448AF15-4C44-413E-AE4B-754BFF9562BF}"/>
              </a:ext>
            </a:extLst>
          </p:cNvPr>
          <p:cNvSpPr>
            <a:spLocks noGrp="1"/>
          </p:cNvSpPr>
          <p:nvPr>
            <p:ph idx="1"/>
          </p:nvPr>
        </p:nvSpPr>
        <p:spPr>
          <a:xfrm>
            <a:off x="1154955" y="2120900"/>
            <a:ext cx="3133726" cy="3898900"/>
          </a:xfrm>
        </p:spPr>
        <p:txBody>
          <a:bodyPr>
            <a:normAutofit/>
          </a:bodyPr>
          <a:lstStyle/>
          <a:p>
            <a:pPr eaLnBrk="1" hangingPunct="1"/>
            <a:r>
              <a:rPr lang="en-US">
                <a:solidFill>
                  <a:schemeClr val="bg1"/>
                </a:solidFill>
              </a:rPr>
              <a:t>YES", The IBM is now developing a virtual brain known as the BLUE BRAIN.</a:t>
            </a:r>
          </a:p>
          <a:p>
            <a:pPr eaLnBrk="1" hangingPunct="1">
              <a:buNone/>
            </a:pPr>
            <a:endParaRPr lang="en-US">
              <a:solidFill>
                <a:schemeClr val="bg1"/>
              </a:solidFill>
            </a:endParaRPr>
          </a:p>
          <a:p>
            <a:pPr eaLnBrk="1" hangingPunct="1"/>
            <a:r>
              <a:rPr lang="en-US">
                <a:solidFill>
                  <a:schemeClr val="bg1"/>
                </a:solidFill>
              </a:rPr>
              <a:t>It would be the worlds first virtual brain.</a:t>
            </a:r>
          </a:p>
          <a:p>
            <a:pPr eaLnBrk="1" hangingPunct="1">
              <a:buFont typeface="Wingdings" pitchFamily="2" charset="2"/>
              <a:buNone/>
            </a:pPr>
            <a:r>
              <a:rPr lang="en-US">
                <a:solidFill>
                  <a:schemeClr val="bg1"/>
                </a:solidFill>
              </a:rPr>
              <a:t>   Within 30 years, we will be able to scan ourselves into the computers.</a:t>
            </a:r>
          </a:p>
          <a:p>
            <a:pPr marL="0" indent="0">
              <a:buNone/>
            </a:pPr>
            <a:endParaRPr lang="en-US">
              <a:solidFill>
                <a:schemeClr val="bg1"/>
              </a:solidFill>
            </a:endParaRPr>
          </a:p>
        </p:txBody>
      </p:sp>
      <p:pic>
        <p:nvPicPr>
          <p:cNvPr id="4" name="Picture 3">
            <a:extLst>
              <a:ext uri="{FF2B5EF4-FFF2-40B4-BE49-F238E27FC236}">
                <a16:creationId xmlns:a16="http://schemas.microsoft.com/office/drawing/2014/main" id="{F431D73A-9EFC-455E-899C-286A547687A3}"/>
              </a:ext>
            </a:extLst>
          </p:cNvPr>
          <p:cNvPicPr>
            <a:picLocks noChangeAspect="1" noChangeArrowheads="1"/>
          </p:cNvPicPr>
          <p:nvPr/>
        </p:nvPicPr>
        <p:blipFill>
          <a:blip r:embed="rId3" cstate="print"/>
          <a:stretch>
            <a:fillRect/>
          </a:stretch>
        </p:blipFill>
        <p:spPr bwMode="auto">
          <a:xfrm>
            <a:off x="5194607" y="1601321"/>
            <a:ext cx="6391533" cy="3655357"/>
          </a:xfrm>
          <a:prstGeom prst="rect">
            <a:avLst/>
          </a:prstGeom>
          <a:noFill/>
        </p:spPr>
      </p:pic>
      <p:sp>
        <p:nvSpPr>
          <p:cNvPr id="41" name="Rectangle 40">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1499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C9DECE0-DF60-48D3-8609-3B57BC205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reeform 5">
            <a:extLst>
              <a:ext uri="{FF2B5EF4-FFF2-40B4-BE49-F238E27FC236}">
                <a16:creationId xmlns:a16="http://schemas.microsoft.com/office/drawing/2014/main" id="{A8662D65-524C-4C29-9262-C51E2EF6A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4" name="Picture 3" descr="01BlueBrain">
            <a:extLst>
              <a:ext uri="{FF2B5EF4-FFF2-40B4-BE49-F238E27FC236}">
                <a16:creationId xmlns:a16="http://schemas.microsoft.com/office/drawing/2014/main" id="{1B0365EA-C5A9-4614-8B2B-4CCA2B845EE9}"/>
              </a:ext>
            </a:extLst>
          </p:cNvPr>
          <p:cNvPicPr>
            <a:picLocks noChangeAspect="1" noChangeArrowheads="1"/>
          </p:cNvPicPr>
          <p:nvPr/>
        </p:nvPicPr>
        <p:blipFill rotWithShape="1">
          <a:blip r:embed="rId3" cstate="print">
            <a:duotone>
              <a:prstClr val="black"/>
              <a:schemeClr val="tx2">
                <a:tint val="45000"/>
                <a:satMod val="400000"/>
              </a:schemeClr>
            </a:duotone>
            <a:alphaModFix amt="15000"/>
          </a:blip>
          <a:srcRect r="-1" b="25549"/>
          <a:stretch/>
        </p:blipFill>
        <p:spPr bwMode="auto">
          <a:xfrm>
            <a:off x="474133" y="469900"/>
            <a:ext cx="11243734" cy="5922433"/>
          </a:xfrm>
          <a:prstGeom prst="rect">
            <a:avLst/>
          </a:prstGeom>
          <a:noFill/>
        </p:spPr>
      </p:pic>
      <p:sp>
        <p:nvSpPr>
          <p:cNvPr id="2" name="Title 1">
            <a:extLst>
              <a:ext uri="{FF2B5EF4-FFF2-40B4-BE49-F238E27FC236}">
                <a16:creationId xmlns:a16="http://schemas.microsoft.com/office/drawing/2014/main" id="{9B2C7E29-2E0B-40B5-B827-F423224D566B}"/>
              </a:ext>
            </a:extLst>
          </p:cNvPr>
          <p:cNvSpPr>
            <a:spLocks noGrp="1"/>
          </p:cNvSpPr>
          <p:nvPr>
            <p:ph type="title"/>
          </p:nvPr>
        </p:nvSpPr>
        <p:spPr>
          <a:xfrm>
            <a:off x="1154953" y="973668"/>
            <a:ext cx="8761413" cy="706964"/>
          </a:xfrm>
        </p:spPr>
        <p:txBody>
          <a:bodyPr>
            <a:normAutofit/>
          </a:bodyPr>
          <a:lstStyle/>
          <a:p>
            <a:r>
              <a:rPr lang="en-US" dirty="0"/>
              <a:t>What is virtual Brain?</a:t>
            </a:r>
          </a:p>
        </p:txBody>
      </p:sp>
      <p:sp>
        <p:nvSpPr>
          <p:cNvPr id="22" name="Rectangle 21">
            <a:extLst>
              <a:ext uri="{FF2B5EF4-FFF2-40B4-BE49-F238E27FC236}">
                <a16:creationId xmlns:a16="http://schemas.microsoft.com/office/drawing/2014/main" id="{2048CA64-9290-42A8-9F4F-75B9F31CA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C42B7AF-5E22-46E9-8711-E9B254285768}"/>
              </a:ext>
            </a:extLst>
          </p:cNvPr>
          <p:cNvSpPr>
            <a:spLocks noGrp="1"/>
          </p:cNvSpPr>
          <p:nvPr>
            <p:ph idx="1"/>
          </p:nvPr>
        </p:nvSpPr>
        <p:spPr>
          <a:xfrm>
            <a:off x="1154954" y="1820333"/>
            <a:ext cx="8825659" cy="4199467"/>
          </a:xfrm>
        </p:spPr>
        <p:txBody>
          <a:bodyPr anchor="ctr">
            <a:normAutofit/>
          </a:bodyPr>
          <a:lstStyle/>
          <a:p>
            <a:pPr eaLnBrk="1" hangingPunct="1"/>
            <a:r>
              <a:rPr lang="en-US">
                <a:solidFill>
                  <a:schemeClr val="bg1"/>
                </a:solidFill>
              </a:rPr>
              <a:t>A machine that can function as brain </a:t>
            </a:r>
          </a:p>
          <a:p>
            <a:pPr eaLnBrk="1" hangingPunct="1"/>
            <a:r>
              <a:rPr lang="en-US">
                <a:solidFill>
                  <a:schemeClr val="bg1"/>
                </a:solidFill>
              </a:rPr>
              <a:t>It can take decision.</a:t>
            </a:r>
          </a:p>
          <a:p>
            <a:pPr eaLnBrk="1" hangingPunct="1"/>
            <a:r>
              <a:rPr lang="en-US">
                <a:solidFill>
                  <a:schemeClr val="bg1"/>
                </a:solidFill>
              </a:rPr>
              <a:t>It can think.</a:t>
            </a:r>
          </a:p>
          <a:p>
            <a:pPr eaLnBrk="1" hangingPunct="1"/>
            <a:r>
              <a:rPr lang="en-US">
                <a:solidFill>
                  <a:schemeClr val="bg1"/>
                </a:solidFill>
              </a:rPr>
              <a:t>It can response.</a:t>
            </a:r>
          </a:p>
          <a:p>
            <a:pPr eaLnBrk="1" hangingPunct="1"/>
            <a:r>
              <a:rPr lang="en-US">
                <a:solidFill>
                  <a:schemeClr val="bg1"/>
                </a:solidFill>
              </a:rPr>
              <a:t>It can keep things in memory. </a:t>
            </a:r>
          </a:p>
          <a:p>
            <a:endParaRPr lang="en-US">
              <a:solidFill>
                <a:schemeClr val="bg1"/>
              </a:solidFill>
            </a:endParaRPr>
          </a:p>
        </p:txBody>
      </p:sp>
    </p:spTree>
    <p:extLst>
      <p:ext uri="{BB962C8B-B14F-4D97-AF65-F5344CB8AC3E}">
        <p14:creationId xmlns:p14="http://schemas.microsoft.com/office/powerpoint/2010/main" val="63162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868D-7E87-45C7-A31F-342F4223286A}"/>
              </a:ext>
            </a:extLst>
          </p:cNvPr>
          <p:cNvSpPr>
            <a:spLocks noGrp="1"/>
          </p:cNvSpPr>
          <p:nvPr>
            <p:ph type="title"/>
          </p:nvPr>
        </p:nvSpPr>
        <p:spPr>
          <a:xfrm>
            <a:off x="1154953" y="973668"/>
            <a:ext cx="8761413" cy="706964"/>
          </a:xfrm>
        </p:spPr>
        <p:txBody>
          <a:bodyPr>
            <a:normAutofit/>
          </a:bodyPr>
          <a:lstStyle/>
          <a:p>
            <a:r>
              <a:rPr lang="en-US" dirty="0"/>
              <a:t>Need of virtual Brain?</a:t>
            </a:r>
          </a:p>
        </p:txBody>
      </p:sp>
      <p:sp>
        <p:nvSpPr>
          <p:cNvPr id="3" name="Content Placeholder 2">
            <a:extLst>
              <a:ext uri="{FF2B5EF4-FFF2-40B4-BE49-F238E27FC236}">
                <a16:creationId xmlns:a16="http://schemas.microsoft.com/office/drawing/2014/main" id="{D4537A6F-7D71-4904-8DF0-386FCD368125}"/>
              </a:ext>
            </a:extLst>
          </p:cNvPr>
          <p:cNvSpPr>
            <a:spLocks noGrp="1"/>
          </p:cNvSpPr>
          <p:nvPr>
            <p:ph idx="1"/>
          </p:nvPr>
        </p:nvSpPr>
        <p:spPr>
          <a:xfrm>
            <a:off x="1154955" y="2603500"/>
            <a:ext cx="3481054" cy="3416300"/>
          </a:xfrm>
        </p:spPr>
        <p:txBody>
          <a:bodyPr anchor="ctr">
            <a:normAutofit/>
          </a:bodyPr>
          <a:lstStyle/>
          <a:p>
            <a:pPr eaLnBrk="1" hangingPunct="1"/>
            <a:r>
              <a:rPr lang="en-US" sz="1600"/>
              <a:t>To upload contents of the natural brain into it .</a:t>
            </a:r>
          </a:p>
          <a:p>
            <a:pPr eaLnBrk="1" hangingPunct="1">
              <a:buNone/>
            </a:pPr>
            <a:endParaRPr lang="en-US" sz="1600"/>
          </a:p>
          <a:p>
            <a:pPr eaLnBrk="1" hangingPunct="1"/>
            <a:r>
              <a:rPr lang="en-US" sz="1600"/>
              <a:t>To keep the intelligence , knowledge and skill of any person for ever .</a:t>
            </a:r>
          </a:p>
          <a:p>
            <a:pPr eaLnBrk="1" hangingPunct="1">
              <a:buNone/>
            </a:pPr>
            <a:endParaRPr lang="en-US" sz="1600"/>
          </a:p>
          <a:p>
            <a:pPr eaLnBrk="1" hangingPunct="1"/>
            <a:r>
              <a:rPr lang="en-US" sz="1600"/>
              <a:t>To remember things without any effort .</a:t>
            </a:r>
          </a:p>
          <a:p>
            <a:endParaRPr lang="en-US" sz="1600"/>
          </a:p>
        </p:txBody>
      </p:sp>
      <p:pic>
        <p:nvPicPr>
          <p:cNvPr id="7" name="Picture 6" descr="A picture containing electronics, computer&#10;&#10;Description automatically generated">
            <a:extLst>
              <a:ext uri="{FF2B5EF4-FFF2-40B4-BE49-F238E27FC236}">
                <a16:creationId xmlns:a16="http://schemas.microsoft.com/office/drawing/2014/main" id="{D56F076D-006F-4BD1-89F4-B2B2DCBE5D21}"/>
              </a:ext>
            </a:extLst>
          </p:cNvPr>
          <p:cNvPicPr>
            <a:picLocks noChangeAspect="1"/>
          </p:cNvPicPr>
          <p:nvPr/>
        </p:nvPicPr>
        <p:blipFill rotWithShape="1">
          <a:blip r:embed="rId2"/>
          <a:srcRect t="3650" r="-2" b="7418"/>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0571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BC70-9826-49A7-B59A-D18999CAA51E}"/>
              </a:ext>
            </a:extLst>
          </p:cNvPr>
          <p:cNvSpPr>
            <a:spLocks noGrp="1"/>
          </p:cNvSpPr>
          <p:nvPr>
            <p:ph type="title"/>
          </p:nvPr>
        </p:nvSpPr>
        <p:spPr>
          <a:xfrm>
            <a:off x="1154953" y="973668"/>
            <a:ext cx="8761413" cy="706964"/>
          </a:xfrm>
        </p:spPr>
        <p:txBody>
          <a:bodyPr>
            <a:normAutofit/>
          </a:bodyPr>
          <a:lstStyle/>
          <a:p>
            <a:r>
              <a:rPr lang="en-US">
                <a:solidFill>
                  <a:srgbClr val="EBEBEB"/>
                </a:solidFill>
              </a:rPr>
              <a:t>Function of Brain</a:t>
            </a:r>
          </a:p>
        </p:txBody>
      </p:sp>
      <p:graphicFrame>
        <p:nvGraphicFramePr>
          <p:cNvPr id="5" name="Content Placeholder 2">
            <a:extLst>
              <a:ext uri="{FF2B5EF4-FFF2-40B4-BE49-F238E27FC236}">
                <a16:creationId xmlns:a16="http://schemas.microsoft.com/office/drawing/2014/main" id="{E36D3807-947D-464F-8BA1-1837A21B8125}"/>
              </a:ext>
            </a:extLst>
          </p:cNvPr>
          <p:cNvGraphicFramePr>
            <a:graphicFrameLocks noGrp="1"/>
          </p:cNvGraphicFramePr>
          <p:nvPr>
            <p:ph idx="1"/>
            <p:extLst>
              <p:ext uri="{D42A27DB-BD31-4B8C-83A1-F6EECF244321}">
                <p14:modId xmlns:p14="http://schemas.microsoft.com/office/powerpoint/2010/main" val="2509995605"/>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35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B743-0BFC-4EF0-9D8B-9ED2D9501C15}"/>
              </a:ext>
            </a:extLst>
          </p:cNvPr>
          <p:cNvSpPr>
            <a:spLocks noGrp="1"/>
          </p:cNvSpPr>
          <p:nvPr>
            <p:ph type="title"/>
          </p:nvPr>
        </p:nvSpPr>
        <p:spPr/>
        <p:txBody>
          <a:bodyPr/>
          <a:lstStyle/>
          <a:p>
            <a:r>
              <a:rPr lang="en-US" dirty="0"/>
              <a:t>Brain simulation </a:t>
            </a:r>
          </a:p>
        </p:txBody>
      </p:sp>
      <p:sp>
        <p:nvSpPr>
          <p:cNvPr id="3" name="Text Placeholder 2">
            <a:extLst>
              <a:ext uri="{FF2B5EF4-FFF2-40B4-BE49-F238E27FC236}">
                <a16:creationId xmlns:a16="http://schemas.microsoft.com/office/drawing/2014/main" id="{6494B8D3-FF5A-4B0B-A4F1-2FEE2E5969F4}"/>
              </a:ext>
            </a:extLst>
          </p:cNvPr>
          <p:cNvSpPr>
            <a:spLocks noGrp="1"/>
          </p:cNvSpPr>
          <p:nvPr>
            <p:ph type="body" idx="1"/>
          </p:nvPr>
        </p:nvSpPr>
        <p:spPr>
          <a:xfrm>
            <a:off x="1154953" y="2603500"/>
            <a:ext cx="4825157" cy="576262"/>
          </a:xfrm>
        </p:spPr>
        <p:txBody>
          <a:bodyPr/>
          <a:lstStyle/>
          <a:p>
            <a:r>
              <a:rPr lang="en-US" dirty="0"/>
              <a:t>Natural Brain </a:t>
            </a:r>
          </a:p>
        </p:txBody>
      </p:sp>
      <p:sp>
        <p:nvSpPr>
          <p:cNvPr id="4" name="Content Placeholder 3">
            <a:extLst>
              <a:ext uri="{FF2B5EF4-FFF2-40B4-BE49-F238E27FC236}">
                <a16:creationId xmlns:a16="http://schemas.microsoft.com/office/drawing/2014/main" id="{94AF231E-BC4A-4BAF-803A-E46070431943}"/>
              </a:ext>
            </a:extLst>
          </p:cNvPr>
          <p:cNvSpPr>
            <a:spLocks noGrp="1"/>
          </p:cNvSpPr>
          <p:nvPr>
            <p:ph sz="half" idx="2"/>
          </p:nvPr>
        </p:nvSpPr>
        <p:spPr/>
        <p:txBody>
          <a:bodyPr>
            <a:normAutofit/>
          </a:bodyPr>
          <a:lstStyle/>
          <a:p>
            <a:r>
              <a:rPr lang="en-US" dirty="0"/>
              <a:t>Input through the natural neurons</a:t>
            </a:r>
          </a:p>
          <a:p>
            <a:r>
              <a:rPr lang="en-US" dirty="0"/>
              <a:t>Interpretation by different states of the neurons in the brain. </a:t>
            </a:r>
          </a:p>
          <a:p>
            <a:r>
              <a:rPr lang="en-US" dirty="0"/>
              <a:t>Output through neurons </a:t>
            </a:r>
          </a:p>
          <a:p>
            <a:r>
              <a:rPr lang="en-US" dirty="0"/>
              <a:t>Processing through arithmetic and logical calculations </a:t>
            </a:r>
          </a:p>
          <a:p>
            <a:r>
              <a:rPr lang="en-US" dirty="0"/>
              <a:t>Memory through permanent states of neurons </a:t>
            </a:r>
          </a:p>
          <a:p>
            <a:endParaRPr lang="en-US" dirty="0"/>
          </a:p>
        </p:txBody>
      </p:sp>
      <p:sp>
        <p:nvSpPr>
          <p:cNvPr id="5" name="Text Placeholder 4">
            <a:extLst>
              <a:ext uri="{FF2B5EF4-FFF2-40B4-BE49-F238E27FC236}">
                <a16:creationId xmlns:a16="http://schemas.microsoft.com/office/drawing/2014/main" id="{BE3BE4F8-EE2F-47E6-8EA2-A80C410E4D34}"/>
              </a:ext>
            </a:extLst>
          </p:cNvPr>
          <p:cNvSpPr>
            <a:spLocks noGrp="1"/>
          </p:cNvSpPr>
          <p:nvPr>
            <p:ph type="body" sz="quarter" idx="3"/>
          </p:nvPr>
        </p:nvSpPr>
        <p:spPr/>
        <p:txBody>
          <a:bodyPr/>
          <a:lstStyle/>
          <a:p>
            <a:r>
              <a:rPr lang="en-US" dirty="0"/>
              <a:t>Simulated Brain </a:t>
            </a:r>
          </a:p>
        </p:txBody>
      </p:sp>
      <p:sp>
        <p:nvSpPr>
          <p:cNvPr id="6" name="Content Placeholder 5">
            <a:extLst>
              <a:ext uri="{FF2B5EF4-FFF2-40B4-BE49-F238E27FC236}">
                <a16:creationId xmlns:a16="http://schemas.microsoft.com/office/drawing/2014/main" id="{DCD6A35A-2FE7-49E5-B621-DD44D915C449}"/>
              </a:ext>
            </a:extLst>
          </p:cNvPr>
          <p:cNvSpPr>
            <a:spLocks noGrp="1"/>
          </p:cNvSpPr>
          <p:nvPr>
            <p:ph sz="quarter" idx="4"/>
          </p:nvPr>
        </p:nvSpPr>
        <p:spPr/>
        <p:txBody>
          <a:bodyPr>
            <a:normAutofit/>
          </a:bodyPr>
          <a:lstStyle/>
          <a:p>
            <a:pPr eaLnBrk="1" hangingPunct="1"/>
            <a:r>
              <a:rPr lang="en-US" dirty="0"/>
              <a:t>Input through the silicon chip or artificial neurons </a:t>
            </a:r>
          </a:p>
          <a:p>
            <a:pPr eaLnBrk="1" hangingPunct="1"/>
            <a:r>
              <a:rPr lang="en-US" dirty="0"/>
              <a:t>Interpretation by a set of bits in the set of register </a:t>
            </a:r>
          </a:p>
          <a:p>
            <a:pPr eaLnBrk="1" hangingPunct="1"/>
            <a:r>
              <a:rPr lang="en-US" dirty="0"/>
              <a:t>Output through the silicon chip.</a:t>
            </a:r>
          </a:p>
          <a:p>
            <a:pPr eaLnBrk="1" hangingPunct="1"/>
            <a:r>
              <a:rPr lang="en-US" dirty="0"/>
              <a:t>Processing through arithmetic and logical calculation and artificial intelligence</a:t>
            </a:r>
          </a:p>
          <a:p>
            <a:pPr eaLnBrk="1" hangingPunct="1">
              <a:buNone/>
            </a:pPr>
            <a:endParaRPr lang="en-US" dirty="0"/>
          </a:p>
          <a:p>
            <a:endParaRPr lang="en-US" dirty="0"/>
          </a:p>
        </p:txBody>
      </p:sp>
    </p:spTree>
    <p:extLst>
      <p:ext uri="{BB962C8B-B14F-4D97-AF65-F5344CB8AC3E}">
        <p14:creationId xmlns:p14="http://schemas.microsoft.com/office/powerpoint/2010/main" val="7717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67</TotalTime>
  <Words>801</Words>
  <Application>Microsoft Office PowerPoint</Application>
  <PresentationFormat>Widescreen</PresentationFormat>
  <Paragraphs>100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Blue Brain </vt:lpstr>
      <vt:lpstr>PowerPoint Presentation</vt:lpstr>
      <vt:lpstr>CONTENTS</vt:lpstr>
      <vt:lpstr>Introduction</vt:lpstr>
      <vt:lpstr>What is Blue Brain? </vt:lpstr>
      <vt:lpstr>What is virtual Brain?</vt:lpstr>
      <vt:lpstr>Need of virtual Brain?</vt:lpstr>
      <vt:lpstr>Function of Brain</vt:lpstr>
      <vt:lpstr>Brain simulation </vt:lpstr>
      <vt:lpstr>Nanobots</vt:lpstr>
      <vt:lpstr>PowerPoint Presentation</vt:lpstr>
      <vt:lpstr>Example of Blue Brain </vt:lpstr>
      <vt:lpstr>PowerPoint Presentation</vt:lpstr>
      <vt:lpstr>Blue Brain project objectives </vt:lpstr>
      <vt:lpstr>PowerPoint Presentation</vt:lpstr>
      <vt:lpstr>Hardware and software Requirements </vt:lpstr>
      <vt:lpstr>Advantages </vt:lpstr>
      <vt:lpstr>Disadvantages </vt:lpstr>
      <vt:lpstr>Conclusions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Brain</dc:title>
  <dc:creator>Aravind Eramalla</dc:creator>
  <cp:lastModifiedBy>Aravind Eramalla</cp:lastModifiedBy>
  <cp:revision>194</cp:revision>
  <dcterms:created xsi:type="dcterms:W3CDTF">2021-12-03T15:11:59Z</dcterms:created>
  <dcterms:modified xsi:type="dcterms:W3CDTF">2021-12-05T13:50:42Z</dcterms:modified>
</cp:coreProperties>
</file>