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57" r:id="rId4"/>
    <p:sldId id="258" r:id="rId5"/>
    <p:sldId id="259" r:id="rId6"/>
    <p:sldId id="260" r:id="rId7"/>
    <p:sldId id="262" r:id="rId8"/>
    <p:sldId id="263" r:id="rId9"/>
    <p:sldId id="264" r:id="rId10"/>
    <p:sldId id="265" r:id="rId11"/>
    <p:sldId id="266" r:id="rId12"/>
    <p:sldId id="268" r:id="rId13"/>
    <p:sldId id="269" r:id="rId14"/>
    <p:sldId id="270" r:id="rId15"/>
    <p:sldId id="271" r:id="rId16"/>
    <p:sldId id="267"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A16E4-696E-4574-B5EB-2A96F654183F}" v="685" dt="2021-12-19T12:11:09.147"/>
    <p1510:client id="{D7AF343F-5E82-434E-AE4C-6E994E19DA44}" v="252" dt="2021-11-26T11:28:00.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04" autoAdjust="0"/>
  </p:normalViewPr>
  <p:slideViewPr>
    <p:cSldViewPr>
      <p:cViewPr>
        <p:scale>
          <a:sx n="98" d="100"/>
          <a:sy n="98" d="100"/>
        </p:scale>
        <p:origin x="-582"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srinivas" userId="503ee38db72d2e8f" providerId="Windows Live" clId="Web-{B10A16E4-696E-4574-B5EB-2A96F654183F}"/>
    <pc:docChg chg="addSld delSld modSld">
      <pc:chgData name="sindhu srinivas" userId="503ee38db72d2e8f" providerId="Windows Live" clId="Web-{B10A16E4-696E-4574-B5EB-2A96F654183F}" dt="2021-12-19T12:11:09.131" v="692"/>
      <pc:docMkLst>
        <pc:docMk/>
      </pc:docMkLst>
      <pc:sldChg chg="addSp modSp">
        <pc:chgData name="sindhu srinivas" userId="503ee38db72d2e8f" providerId="Windows Live" clId="Web-{B10A16E4-696E-4574-B5EB-2A96F654183F}" dt="2021-12-19T12:04:29.385" v="688" actId="14100"/>
        <pc:sldMkLst>
          <pc:docMk/>
          <pc:sldMk cId="0" sldId="256"/>
        </pc:sldMkLst>
        <pc:spChg chg="add mod">
          <ac:chgData name="sindhu srinivas" userId="503ee38db72d2e8f" providerId="Windows Live" clId="Web-{B10A16E4-696E-4574-B5EB-2A96F654183F}" dt="2021-12-19T12:04:14.695" v="684" actId="1076"/>
          <ac:spMkLst>
            <pc:docMk/>
            <pc:sldMk cId="0" sldId="256"/>
            <ac:spMk id="2" creationId="{2BCB6C50-70AE-42B9-A694-077EFAFE11A8}"/>
          </ac:spMkLst>
        </pc:spChg>
        <pc:spChg chg="add mod">
          <ac:chgData name="sindhu srinivas" userId="503ee38db72d2e8f" providerId="Windows Live" clId="Web-{B10A16E4-696E-4574-B5EB-2A96F654183F}" dt="2021-12-19T12:04:19.164" v="685" actId="1076"/>
          <ac:spMkLst>
            <pc:docMk/>
            <pc:sldMk cId="0" sldId="256"/>
            <ac:spMk id="3" creationId="{B1EA6957-5427-4412-B8C8-CD08EBC671C0}"/>
          </ac:spMkLst>
        </pc:spChg>
        <pc:spChg chg="mod">
          <ac:chgData name="sindhu srinivas" userId="503ee38db72d2e8f" providerId="Windows Live" clId="Web-{B10A16E4-696E-4574-B5EB-2A96F654183F}" dt="2021-12-19T11:26:31.127" v="16" actId="1076"/>
          <ac:spMkLst>
            <pc:docMk/>
            <pc:sldMk cId="0" sldId="256"/>
            <ac:spMk id="1048586" creationId="{00000000-0000-0000-0000-000000000000}"/>
          </ac:spMkLst>
        </pc:spChg>
        <pc:spChg chg="mod">
          <ac:chgData name="sindhu srinivas" userId="503ee38db72d2e8f" providerId="Windows Live" clId="Web-{B10A16E4-696E-4574-B5EB-2A96F654183F}" dt="2021-12-19T11:52:33.331" v="418" actId="20577"/>
          <ac:spMkLst>
            <pc:docMk/>
            <pc:sldMk cId="0" sldId="256"/>
            <ac:spMk id="1048587" creationId="{00000000-0000-0000-0000-000000000000}"/>
          </ac:spMkLst>
        </pc:spChg>
        <pc:picChg chg="mod">
          <ac:chgData name="sindhu srinivas" userId="503ee38db72d2e8f" providerId="Windows Live" clId="Web-{B10A16E4-696E-4574-B5EB-2A96F654183F}" dt="2021-12-19T12:04:29.385" v="688" actId="14100"/>
          <ac:picMkLst>
            <pc:docMk/>
            <pc:sldMk cId="0" sldId="256"/>
            <ac:picMk id="2097152" creationId="{00000000-0000-0000-0000-000000000000}"/>
          </ac:picMkLst>
        </pc:picChg>
      </pc:sldChg>
      <pc:sldChg chg="del">
        <pc:chgData name="sindhu srinivas" userId="503ee38db72d2e8f" providerId="Windows Live" clId="Web-{B10A16E4-696E-4574-B5EB-2A96F654183F}" dt="2021-12-19T11:46:57.977" v="309"/>
        <pc:sldMkLst>
          <pc:docMk/>
          <pc:sldMk cId="0" sldId="272"/>
        </pc:sldMkLst>
      </pc:sldChg>
      <pc:sldChg chg="del">
        <pc:chgData name="sindhu srinivas" userId="503ee38db72d2e8f" providerId="Windows Live" clId="Web-{B10A16E4-696E-4574-B5EB-2A96F654183F}" dt="2021-12-19T11:46:55.836" v="308"/>
        <pc:sldMkLst>
          <pc:docMk/>
          <pc:sldMk cId="0" sldId="273"/>
        </pc:sldMkLst>
      </pc:sldChg>
      <pc:sldChg chg="del">
        <pc:chgData name="sindhu srinivas" userId="503ee38db72d2e8f" providerId="Windows Live" clId="Web-{B10A16E4-696E-4574-B5EB-2A96F654183F}" dt="2021-12-19T11:46:46.195" v="307"/>
        <pc:sldMkLst>
          <pc:docMk/>
          <pc:sldMk cId="1342325580" sldId="275"/>
        </pc:sldMkLst>
      </pc:sldChg>
      <pc:sldChg chg="addSp modSp new">
        <pc:chgData name="sindhu srinivas" userId="503ee38db72d2e8f" providerId="Windows Live" clId="Web-{B10A16E4-696E-4574-B5EB-2A96F654183F}" dt="2021-12-19T12:11:09.131" v="692"/>
        <pc:sldMkLst>
          <pc:docMk/>
          <pc:sldMk cId="3237410844" sldId="275"/>
        </pc:sldMkLst>
        <pc:spChg chg="mod">
          <ac:chgData name="sindhu srinivas" userId="503ee38db72d2e8f" providerId="Windows Live" clId="Web-{B10A16E4-696E-4574-B5EB-2A96F654183F}" dt="2021-12-19T11:54:21.412" v="437" actId="20577"/>
          <ac:spMkLst>
            <pc:docMk/>
            <pc:sldMk cId="3237410844" sldId="275"/>
            <ac:spMk id="2" creationId="{CA6AC3B0-863E-4787-AB30-8EEEFDB55CE0}"/>
          </ac:spMkLst>
        </pc:spChg>
        <pc:spChg chg="mod">
          <ac:chgData name="sindhu srinivas" userId="503ee38db72d2e8f" providerId="Windows Live" clId="Web-{B10A16E4-696E-4574-B5EB-2A96F654183F}" dt="2021-12-19T12:01:51.847" v="681" actId="20577"/>
          <ac:spMkLst>
            <pc:docMk/>
            <pc:sldMk cId="3237410844" sldId="275"/>
            <ac:spMk id="3" creationId="{ADC8AABA-05DB-411D-95FC-48AE1F4BF8B3}"/>
          </ac:spMkLst>
        </pc:spChg>
        <pc:spChg chg="add mod">
          <ac:chgData name="sindhu srinivas" userId="503ee38db72d2e8f" providerId="Windows Live" clId="Web-{B10A16E4-696E-4574-B5EB-2A96F654183F}" dt="2021-12-19T12:04:39.479" v="690" actId="1076"/>
          <ac:spMkLst>
            <pc:docMk/>
            <pc:sldMk cId="3237410844" sldId="275"/>
            <ac:spMk id="4" creationId="{B54A6D33-8834-4FA8-BA29-3AD8D74C6DD9}"/>
          </ac:spMkLst>
        </pc:spChg>
        <pc:spChg chg="add mod">
          <ac:chgData name="sindhu srinivas" userId="503ee38db72d2e8f" providerId="Windows Live" clId="Web-{B10A16E4-696E-4574-B5EB-2A96F654183F}" dt="2021-12-19T12:11:09.131" v="692"/>
          <ac:spMkLst>
            <pc:docMk/>
            <pc:sldMk cId="3237410844" sldId="275"/>
            <ac:spMk id="5" creationId="{72B4DDFF-EE47-46B6-AE41-3C9E2D4905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9767166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8F70D011-124D-4945-8A29-5F113544B9E7}" type="datetimeFigureOut">
              <a:rPr lang="en-IN" smtClean="0"/>
              <a:t>19-12-2021</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IN"/>
          </a:p>
        </p:txBody>
      </p:sp>
      <p:sp>
        <p:nvSpPr>
          <p:cNvPr id="10486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3"/>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7"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628"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30" name="Footer Placeholder 4"/>
          <p:cNvSpPr>
            <a:spLocks noGrp="1"/>
          </p:cNvSpPr>
          <p:nvPr>
            <p:ph type="ftr" sz="quarter" idx="11"/>
          </p:nvPr>
        </p:nvSpPr>
        <p:spPr/>
        <p:txBody>
          <a:bodyPr/>
          <a:lstStyle/>
          <a:p>
            <a:endParaRPr lang="en-IN"/>
          </a:p>
        </p:txBody>
      </p:sp>
      <p:sp>
        <p:nvSpPr>
          <p:cNvPr id="1048631" name="Slide Number Placeholder 5"/>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IN"/>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lstStyle/>
          <a:p>
            <a:fld id="{8F70D011-124D-4945-8A29-5F113544B9E7}" type="datetimeFigureOut">
              <a:rPr lang="en-IN" smtClean="0"/>
              <a:t>19-12-2021</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644"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46" name="Footer Placeholder 4"/>
          <p:cNvSpPr>
            <a:spLocks noGrp="1"/>
          </p:cNvSpPr>
          <p:nvPr>
            <p:ph type="ftr" sz="quarter" idx="11"/>
          </p:nvPr>
        </p:nvSpPr>
        <p:spPr/>
        <p:txBody>
          <a:bodyPr/>
          <a:lstStyle/>
          <a:p>
            <a:endParaRPr lang="en-IN"/>
          </a:p>
        </p:txBody>
      </p:sp>
      <p:sp>
        <p:nvSpPr>
          <p:cNvPr id="1048647" name="Slide Number Placeholder 5"/>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endParaRPr lang="en-IN"/>
          </a:p>
        </p:txBody>
      </p:sp>
      <p:sp>
        <p:nvSpPr>
          <p:cNvPr id="104864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Date Placeholder 4"/>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52" name="Footer Placeholder 5"/>
          <p:cNvSpPr>
            <a:spLocks noGrp="1"/>
          </p:cNvSpPr>
          <p:nvPr>
            <p:ph type="ftr" sz="quarter" idx="11"/>
          </p:nvPr>
        </p:nvSpPr>
        <p:spPr/>
        <p:txBody>
          <a:bodyPr/>
          <a:lstStyle/>
          <a:p>
            <a:endParaRPr lang="en-IN"/>
          </a:p>
        </p:txBody>
      </p:sp>
      <p:sp>
        <p:nvSpPr>
          <p:cNvPr id="1048653" name="Slide Number Placeholder 6"/>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endParaRPr lang="en-IN"/>
          </a:p>
        </p:txBody>
      </p:sp>
      <p:sp>
        <p:nvSpPr>
          <p:cNvPr id="104865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6"/>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60" name="Footer Placeholder 7"/>
          <p:cNvSpPr>
            <a:spLocks noGrp="1"/>
          </p:cNvSpPr>
          <p:nvPr>
            <p:ph type="ftr" sz="quarter" idx="11"/>
          </p:nvPr>
        </p:nvSpPr>
        <p:spPr/>
        <p:txBody>
          <a:bodyPr/>
          <a:lstStyle/>
          <a:p>
            <a:endParaRPr lang="en-IN"/>
          </a:p>
        </p:txBody>
      </p:sp>
      <p:sp>
        <p:nvSpPr>
          <p:cNvPr id="1048661" name="Slide Number Placeholder 8"/>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IN"/>
          </a:p>
        </p:txBody>
      </p:sp>
      <p:sp>
        <p:nvSpPr>
          <p:cNvPr id="1048623" name="Date Placeholder 2"/>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24" name="Footer Placeholder 3"/>
          <p:cNvSpPr>
            <a:spLocks noGrp="1"/>
          </p:cNvSpPr>
          <p:nvPr>
            <p:ph type="ftr" sz="quarter" idx="11"/>
          </p:nvPr>
        </p:nvSpPr>
        <p:spPr/>
        <p:txBody>
          <a:bodyPr/>
          <a:lstStyle/>
          <a:p>
            <a:endParaRPr lang="en-IN"/>
          </a:p>
        </p:txBody>
      </p:sp>
      <p:sp>
        <p:nvSpPr>
          <p:cNvPr id="1048625" name="Slide Number Placeholder 4"/>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2" name="Date Placeholder 1"/>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63" name="Footer Placeholder 2"/>
          <p:cNvSpPr>
            <a:spLocks noGrp="1"/>
          </p:cNvSpPr>
          <p:nvPr>
            <p:ph type="ftr" sz="quarter" idx="11"/>
          </p:nvPr>
        </p:nvSpPr>
        <p:spPr/>
        <p:txBody>
          <a:bodyPr/>
          <a:lstStyle/>
          <a:p>
            <a:endParaRPr lang="en-IN"/>
          </a:p>
        </p:txBody>
      </p:sp>
      <p:sp>
        <p:nvSpPr>
          <p:cNvPr id="1048664" name="Slide Number Placeholder 3"/>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66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7"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8" name="Date Placeholder 4"/>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69" name="Footer Placeholder 5"/>
          <p:cNvSpPr>
            <a:spLocks noGrp="1"/>
          </p:cNvSpPr>
          <p:nvPr>
            <p:ph type="ftr" sz="quarter" idx="11"/>
          </p:nvPr>
        </p:nvSpPr>
        <p:spPr/>
        <p:txBody>
          <a:bodyPr/>
          <a:lstStyle/>
          <a:p>
            <a:endParaRPr lang="en-IN"/>
          </a:p>
        </p:txBody>
      </p:sp>
      <p:sp>
        <p:nvSpPr>
          <p:cNvPr id="1048670" name="Slide Number Placeholder 6"/>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63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3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8F70D011-124D-4945-8A29-5F113544B9E7}" type="datetimeFigureOut">
              <a:rPr lang="en-IN" smtClean="0"/>
              <a:t>19-12-2021</a:t>
            </a:fld>
            <a:endParaRPr lang="en-IN"/>
          </a:p>
        </p:txBody>
      </p:sp>
      <p:sp>
        <p:nvSpPr>
          <p:cNvPr id="1048636" name="Footer Placeholder 5"/>
          <p:cNvSpPr>
            <a:spLocks noGrp="1"/>
          </p:cNvSpPr>
          <p:nvPr>
            <p:ph type="ftr" sz="quarter" idx="11"/>
          </p:nvPr>
        </p:nvSpPr>
        <p:spPr/>
        <p:txBody>
          <a:bodyPr/>
          <a:lstStyle/>
          <a:p>
            <a:endParaRPr lang="en-IN"/>
          </a:p>
        </p:txBody>
      </p:sp>
      <p:sp>
        <p:nvSpPr>
          <p:cNvPr id="1048637" name="Slide Number Placeholder 6"/>
          <p:cNvSpPr>
            <a:spLocks noGrp="1"/>
          </p:cNvSpPr>
          <p:nvPr>
            <p:ph type="sldNum" sz="quarter" idx="12"/>
          </p:nvPr>
        </p:nvSpPr>
        <p:spPr/>
        <p:txBody>
          <a:bodyPr/>
          <a:lstStyle/>
          <a:p>
            <a:fld id="{28489C2F-5E98-4E12-97F0-131E9727073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0D011-124D-4945-8A29-5F113544B9E7}" type="datetimeFigureOut">
              <a:rPr lang="en-IN" smtClean="0"/>
              <a:t>19-12-2021</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9C2F-5E98-4E12-97F0-131E9727073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516126" y="363835"/>
            <a:ext cx="8122529" cy="17247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400" dirty="0">
                <a:solidFill>
                  <a:schemeClr val="bg1"/>
                </a:solidFill>
                <a:cs typeface="Calibri Light" panose="020F0302020204030204"/>
              </a:rPr>
              <a:t>MALIGNANT TUMOR CELL DETECTION </a:t>
            </a:r>
            <a:br>
              <a:rPr lang="en-US" sz="3400" dirty="0">
                <a:solidFill>
                  <a:schemeClr val="bg1"/>
                </a:solidFill>
                <a:cs typeface="Calibri Light" panose="020F0302020204030204"/>
              </a:rPr>
            </a:br>
            <a:r>
              <a:rPr lang="en-US" sz="3400" dirty="0">
                <a:solidFill>
                  <a:schemeClr val="bg1"/>
                </a:solidFill>
                <a:cs typeface="Calibri Light" panose="020F0302020204030204"/>
              </a:rPr>
              <a:t>USING MACHINE LEARNING</a:t>
            </a:r>
          </a:p>
        </p:txBody>
      </p:sp>
      <p:sp>
        <p:nvSpPr>
          <p:cNvPr id="1048587" name="Subtitle 2"/>
          <p:cNvSpPr>
            <a:spLocks noGrp="1"/>
          </p:cNvSpPr>
          <p:nvPr>
            <p:ph type="subTitle" idx="1"/>
          </p:nvPr>
        </p:nvSpPr>
        <p:spPr>
          <a:xfrm>
            <a:off x="467544" y="2624379"/>
            <a:ext cx="8136904" cy="4028024"/>
          </a:xfrm>
        </p:spPr>
        <p:txBody>
          <a:bodyPr vert="horz" lIns="91440" tIns="45720" rIns="91440" bIns="45720" rtlCol="0" anchor="t">
            <a:normAutofit fontScale="96429"/>
          </a:bodyPr>
          <a:lstStyle/>
          <a:p>
            <a:pPr algn="l"/>
            <a:r>
              <a:rPr lang="en-US" sz="2800" b="1" dirty="0">
                <a:solidFill>
                  <a:schemeClr val="tx1"/>
                </a:solidFill>
                <a:cs typeface="Calibri" panose="020F0502020204030204"/>
              </a:rPr>
              <a:t>Team Members:</a:t>
            </a:r>
          </a:p>
          <a:p>
            <a:pPr algn="l"/>
            <a:r>
              <a:rPr lang="en-US" sz="2800" dirty="0">
                <a:solidFill>
                  <a:schemeClr val="tx1"/>
                </a:solidFill>
                <a:cs typeface="Calibri" panose="020F0502020204030204"/>
              </a:rPr>
              <a:t>E Tejasri (18AG1A0515)</a:t>
            </a:r>
          </a:p>
          <a:p>
            <a:pPr algn="l"/>
            <a:r>
              <a:rPr lang="en-US" sz="2800" dirty="0">
                <a:solidFill>
                  <a:schemeClr val="tx1"/>
                </a:solidFill>
                <a:ea typeface="+mn-lt"/>
                <a:cs typeface="+mn-lt"/>
              </a:rPr>
              <a:t>P</a:t>
            </a:r>
            <a:r>
              <a:rPr lang="en-US" sz="2800" dirty="0">
                <a:solidFill>
                  <a:schemeClr val="tx1"/>
                </a:solidFill>
                <a:cs typeface="Calibri" panose="020F0502020204030204"/>
              </a:rPr>
              <a:t> Shiva Sindhu </a:t>
            </a:r>
            <a:r>
              <a:rPr lang="en-US" sz="2800" dirty="0">
                <a:solidFill>
                  <a:schemeClr val="tx1"/>
                </a:solidFill>
                <a:ea typeface="+mn-lt"/>
                <a:cs typeface="+mn-lt"/>
              </a:rPr>
              <a:t>(18AG1A0546)</a:t>
            </a:r>
            <a:endParaRPr lang="en-US" sz="2500" dirty="0">
              <a:solidFill>
                <a:schemeClr val="tx1"/>
              </a:solidFill>
              <a:cs typeface="Calibri"/>
            </a:endParaRPr>
          </a:p>
          <a:p>
            <a:pPr algn="l"/>
            <a:r>
              <a:rPr lang="en-US" sz="2800" dirty="0">
                <a:solidFill>
                  <a:schemeClr val="tx1"/>
                </a:solidFill>
                <a:cs typeface="Calibri" panose="020F0502020204030204"/>
              </a:rPr>
              <a:t>G Sirisha </a:t>
            </a:r>
            <a:r>
              <a:rPr lang="en-US" sz="2800" dirty="0">
                <a:solidFill>
                  <a:schemeClr val="tx1"/>
                </a:solidFill>
                <a:ea typeface="+mn-lt"/>
                <a:cs typeface="+mn-lt"/>
              </a:rPr>
              <a:t>(18AG1A0516)</a:t>
            </a:r>
          </a:p>
          <a:p>
            <a:pPr algn="l"/>
            <a:endParaRPr lang="en-US" sz="2500" dirty="0">
              <a:solidFill>
                <a:schemeClr val="tx1"/>
              </a:solidFill>
              <a:ea typeface="+mn-lt"/>
              <a:cs typeface="+mn-lt"/>
            </a:endParaRPr>
          </a:p>
          <a:p>
            <a:pPr algn="l"/>
            <a:r>
              <a:rPr lang="en-US" sz="2800" b="1" dirty="0">
                <a:solidFill>
                  <a:schemeClr val="tx1"/>
                </a:solidFill>
                <a:cs typeface="Calibri" panose="020F0502020204030204"/>
              </a:rPr>
              <a:t>Guided</a:t>
            </a:r>
            <a:r>
              <a:rPr lang="en-US" sz="2800" b="1" dirty="0">
                <a:solidFill>
                  <a:srgbClr val="898989"/>
                </a:solidFill>
                <a:cs typeface="Calibri" panose="020F0502020204030204"/>
              </a:rPr>
              <a:t> </a:t>
            </a:r>
            <a:r>
              <a:rPr lang="en-US" sz="2800" b="1" dirty="0">
                <a:solidFill>
                  <a:schemeClr val="tx1"/>
                </a:solidFill>
                <a:cs typeface="Calibri" panose="020F0502020204030204"/>
              </a:rPr>
              <a:t>By:</a:t>
            </a:r>
          </a:p>
          <a:p>
            <a:pPr algn="l"/>
            <a:r>
              <a:rPr lang="en-US" sz="2800" b="1" dirty="0">
                <a:solidFill>
                  <a:schemeClr val="tx1"/>
                </a:solidFill>
                <a:ea typeface="+mn-lt"/>
                <a:cs typeface="+mn-lt"/>
              </a:rPr>
              <a:t>                                                                     </a:t>
            </a:r>
            <a:r>
              <a:rPr lang="en-US" sz="2800" dirty="0">
                <a:solidFill>
                  <a:schemeClr val="tx1"/>
                </a:solidFill>
                <a:ea typeface="+mn-lt"/>
                <a:cs typeface="+mn-lt"/>
              </a:rPr>
              <a:t>Mr. Younus Shariff</a:t>
            </a:r>
          </a:p>
          <a:p>
            <a:pPr algn="l"/>
            <a:r>
              <a:rPr lang="en-US" sz="2800" dirty="0">
                <a:solidFill>
                  <a:schemeClr val="tx1"/>
                </a:solidFill>
                <a:cs typeface="Calibri" panose="020F0502020204030204"/>
              </a:rPr>
              <a:t>                                                                 (Assistant professor)</a:t>
            </a:r>
          </a:p>
          <a:p>
            <a:pPr algn="r"/>
            <a:endParaRPr lang="en-US" sz="2800" b="1" dirty="0">
              <a:solidFill>
                <a:srgbClr val="000000"/>
              </a:solidFill>
              <a:cs typeface="Calibri" panose="020F0502020204030204"/>
            </a:endParaRPr>
          </a:p>
          <a:p>
            <a:pPr algn="r"/>
            <a:endParaRPr lang="en-US" sz="2800" dirty="0">
              <a:solidFill>
                <a:srgbClr val="000000"/>
              </a:solidFill>
              <a:cs typeface="Calibri" panose="020F0502020204030204"/>
            </a:endParaRPr>
          </a:p>
          <a:p>
            <a:pPr algn="r"/>
            <a:endParaRPr lang="en-US" sz="2500" dirty="0">
              <a:solidFill>
                <a:srgbClr val="000000"/>
              </a:solidFill>
              <a:cs typeface="Calibri" panose="020F0502020204030204"/>
            </a:endParaRPr>
          </a:p>
          <a:p>
            <a:pPr algn="l"/>
            <a:endParaRPr lang="en-US" sz="2800" b="1" dirty="0">
              <a:solidFill>
                <a:srgbClr val="898989"/>
              </a:solidFill>
              <a:cs typeface="Calibri" panose="020F0502020204030204"/>
            </a:endParaRPr>
          </a:p>
        </p:txBody>
      </p:sp>
      <p:pic>
        <p:nvPicPr>
          <p:cNvPr id="2097152" name="Picture 4" descr="Text  Description automatically generated"/>
          <p:cNvPicPr>
            <a:picLocks noChangeAspect="1"/>
          </p:cNvPicPr>
          <p:nvPr/>
        </p:nvPicPr>
        <p:blipFill>
          <a:blip r:embed="rId2"/>
          <a:stretch>
            <a:fillRect/>
          </a:stretch>
        </p:blipFill>
        <p:spPr>
          <a:xfrm>
            <a:off x="-2620991" y="408926"/>
            <a:ext cx="91296" cy="1353135"/>
          </a:xfrm>
          <a:prstGeom prst="rect">
            <a:avLst/>
          </a:prstGeom>
        </p:spPr>
      </p:pic>
      <p:sp>
        <p:nvSpPr>
          <p:cNvPr id="2" name="TextBox 1">
            <a:extLst>
              <a:ext uri="{FF2B5EF4-FFF2-40B4-BE49-F238E27FC236}">
                <a16:creationId xmlns:a16="http://schemas.microsoft.com/office/drawing/2014/main" id="{2BCB6C50-70AE-42B9-A694-077EFAFE11A8}"/>
              </a:ext>
            </a:extLst>
          </p:cNvPr>
          <p:cNvSpPr txBox="1"/>
          <p:nvPr/>
        </p:nvSpPr>
        <p:spPr>
          <a:xfrm flipH="1" flipV="1">
            <a:off x="14138694" y="1901958"/>
            <a:ext cx="20157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3" name="TextBox 2">
            <a:extLst>
              <a:ext uri="{FF2B5EF4-FFF2-40B4-BE49-F238E27FC236}">
                <a16:creationId xmlns:a16="http://schemas.microsoft.com/office/drawing/2014/main" id="{B1EA6957-5427-4412-B8C8-CD08EBC671C0}"/>
              </a:ext>
            </a:extLst>
          </p:cNvPr>
          <p:cNvSpPr txBox="1"/>
          <p:nvPr/>
        </p:nvSpPr>
        <p:spPr>
          <a:xfrm>
            <a:off x="14256589" y="30278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4000" dirty="0"/>
              <a:t>AIMS AND OBJECTIVES</a:t>
            </a:r>
          </a:p>
        </p:txBody>
      </p:sp>
      <p:sp>
        <p:nvSpPr>
          <p:cNvPr id="1048610" name="Content Placeholder 2"/>
          <p:cNvSpPr>
            <a:spLocks noGrp="1"/>
          </p:cNvSpPr>
          <p:nvPr>
            <p:ph idx="1"/>
          </p:nvPr>
        </p:nvSpPr>
        <p:spPr/>
        <p:txBody>
          <a:bodyPr vert="horz" lIns="91440" tIns="45720" rIns="91440" bIns="45720" rtlCol="0" anchor="t">
            <a:normAutofit/>
          </a:bodyPr>
          <a:lstStyle/>
          <a:p>
            <a:pPr algn="just"/>
            <a:r>
              <a:rPr lang="en-IN" sz="2800" dirty="0"/>
              <a:t>To build a model based on deep neural network.</a:t>
            </a:r>
            <a:endParaRPr lang="en-US" sz="2800" dirty="0"/>
          </a:p>
          <a:p>
            <a:pPr algn="just"/>
            <a:r>
              <a:rPr lang="en-IN" sz="2800" dirty="0"/>
              <a:t>To build a model that can predict malignancy with better accuracy and efficiency.</a:t>
            </a:r>
            <a:r>
              <a:rPr lang="en-IN" sz="3000" dirty="0"/>
              <a:t> </a:t>
            </a:r>
            <a:endParaRPr lang="en-US" dirty="0">
              <a:cs typeface="Calibri"/>
            </a:endParaRPr>
          </a:p>
          <a:p>
            <a:pPr marL="0" indent="0">
              <a:buNone/>
            </a:pPr>
            <a:endParaRPr lang="en-IN"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4000" dirty="0"/>
              <a:t>TOOLS AND TECHNOLOGIES</a:t>
            </a:r>
          </a:p>
        </p:txBody>
      </p:sp>
      <p:sp>
        <p:nvSpPr>
          <p:cNvPr id="1048612" name="Content Placeholder 2"/>
          <p:cNvSpPr>
            <a:spLocks noGrp="1"/>
          </p:cNvSpPr>
          <p:nvPr>
            <p:ph idx="1"/>
          </p:nvPr>
        </p:nvSpPr>
        <p:spPr/>
        <p:txBody>
          <a:bodyPr>
            <a:normAutofit/>
          </a:bodyPr>
          <a:lstStyle/>
          <a:p>
            <a:pPr marL="0" indent="0">
              <a:buNone/>
            </a:pPr>
            <a:r>
              <a:rPr lang="en-IN" sz="2800" dirty="0"/>
              <a:t>Basic Software &amp; Hardware Requirements:</a:t>
            </a:r>
          </a:p>
          <a:p>
            <a:pPr lvl="1">
              <a:buFont typeface="Arial" panose="020B0604020202020204" pitchFamily="34" charset="0"/>
              <a:buChar char="•"/>
            </a:pPr>
            <a:r>
              <a:rPr lang="en-IN" sz="2400" dirty="0"/>
              <a:t>Operating system – Windows 7, 8, 10</a:t>
            </a:r>
          </a:p>
          <a:p>
            <a:pPr lvl="1">
              <a:buFont typeface="Arial" panose="020B0604020202020204" pitchFamily="34" charset="0"/>
              <a:buChar char="•"/>
            </a:pPr>
            <a:r>
              <a:rPr lang="en-IN" sz="2400" dirty="0"/>
              <a:t>Processor – Dual core 2.4 GHz</a:t>
            </a:r>
          </a:p>
          <a:p>
            <a:pPr lvl="1">
              <a:buFont typeface="Arial" panose="020B0604020202020204" pitchFamily="34" charset="0"/>
              <a:buChar char="•"/>
            </a:pPr>
            <a:r>
              <a:rPr lang="en-IN" sz="2400" dirty="0"/>
              <a:t>RAM – 4 GB</a:t>
            </a:r>
          </a:p>
          <a:p>
            <a:pPr marL="457200" lvl="1" indent="0">
              <a:buNone/>
            </a:pPr>
            <a:endParaRPr lang="en-IN" sz="2400" dirty="0"/>
          </a:p>
          <a:p>
            <a:pPr marL="0" indent="0">
              <a:buNone/>
            </a:pPr>
            <a:r>
              <a:rPr lang="en-IN" sz="2800" dirty="0"/>
              <a:t>Technologies:</a:t>
            </a:r>
          </a:p>
          <a:p>
            <a:pPr lvl="1">
              <a:buFont typeface="Arial" panose="020B0604020202020204" pitchFamily="34" charset="0"/>
              <a:buChar char="•"/>
            </a:pPr>
            <a:r>
              <a:rPr lang="en-IN" sz="2400" dirty="0"/>
              <a:t>Python </a:t>
            </a:r>
          </a:p>
          <a:p>
            <a:pPr lvl="1">
              <a:buFont typeface="Arial" panose="020B0604020202020204" pitchFamily="34" charset="0"/>
              <a:buChar char="•"/>
            </a:pPr>
            <a:r>
              <a:rPr lang="en-IN" sz="2400" dirty="0"/>
              <a:t>Google Collab</a:t>
            </a:r>
          </a:p>
          <a:p>
            <a:pPr marL="0" indent="0">
              <a:buNone/>
            </a:pPr>
            <a:r>
              <a:rPr lang="en-IN" sz="2800" dirty="0"/>
              <a:t>	</a:t>
            </a:r>
          </a:p>
          <a:p>
            <a:endParaRPr lang="en-IN" sz="3000" dirty="0"/>
          </a:p>
          <a:p>
            <a:pPr marL="0" indent="0">
              <a:buNone/>
            </a:pPr>
            <a:endParaRPr lang="en-IN"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IN" sz="4000" dirty="0"/>
              <a:t>ARCHITECTURE</a:t>
            </a:r>
          </a:p>
        </p:txBody>
      </p:sp>
      <p:sp>
        <p:nvSpPr>
          <p:cNvPr id="4" name="TextBox 3"/>
          <p:cNvSpPr txBox="1"/>
          <p:nvPr/>
        </p:nvSpPr>
        <p:spPr>
          <a:xfrm>
            <a:off x="920263" y="1593666"/>
            <a:ext cx="1657826" cy="646331"/>
          </a:xfrm>
          <a:prstGeom prst="rect">
            <a:avLst/>
          </a:prstGeom>
          <a:noFill/>
        </p:spPr>
        <p:txBody>
          <a:bodyPr wrap="none" rtlCol="0">
            <a:spAutoFit/>
          </a:bodyPr>
          <a:lstStyle/>
          <a:p>
            <a:r>
              <a:rPr lang="en-IN" dirty="0"/>
              <a:t>Model Building </a:t>
            </a:r>
          </a:p>
          <a:p>
            <a:r>
              <a:rPr lang="en-IN" dirty="0"/>
              <a:t>Architecture</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600200"/>
            <a:ext cx="3744416" cy="514116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467544" y="188640"/>
            <a:ext cx="8229600"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4000" dirty="0"/>
              <a:t>USE CASE DIAGRAM</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584" y="1600200"/>
            <a:ext cx="7560840" cy="499715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539552" y="116632"/>
            <a:ext cx="8147248" cy="99412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4000" dirty="0"/>
              <a:t>ACTIVITY DIAGRAM</a:t>
            </a:r>
          </a:p>
        </p:txBody>
      </p:sp>
      <p:pic>
        <p:nvPicPr>
          <p:cNvPr id="2097156" name="Picture 2" descr="C:\Users\Manu\Desktop\4-1\4-1 project\uml\activity.jpg"/>
          <p:cNvPicPr>
            <a:picLocks noChangeAspect="1" noChangeArrowheads="1"/>
          </p:cNvPicPr>
          <p:nvPr/>
        </p:nvPicPr>
        <p:blipFill>
          <a:blip r:embed="rId2"/>
          <a:srcRect/>
          <a:stretch>
            <a:fillRect/>
          </a:stretch>
        </p:blipFill>
        <p:spPr bwMode="auto">
          <a:xfrm>
            <a:off x="2627784" y="1162042"/>
            <a:ext cx="3888432" cy="569595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4000" dirty="0"/>
              <a:t>TECHNOLOGIES USED</a:t>
            </a:r>
          </a:p>
        </p:txBody>
      </p:sp>
      <p:sp>
        <p:nvSpPr>
          <p:cNvPr id="1048619" name="Content Placeholder 2"/>
          <p:cNvSpPr>
            <a:spLocks noGrp="1"/>
          </p:cNvSpPr>
          <p:nvPr>
            <p:ph idx="1"/>
          </p:nvPr>
        </p:nvSpPr>
        <p:spPr/>
        <p:txBody>
          <a:bodyPr/>
          <a:lstStyle/>
          <a:p>
            <a:pPr marL="0" indent="0">
              <a:buNone/>
            </a:pPr>
            <a:r>
              <a:rPr lang="en-IN" sz="2800" dirty="0"/>
              <a:t>Python</a:t>
            </a:r>
          </a:p>
          <a:p>
            <a:pPr lvl="1" algn="just"/>
            <a:r>
              <a:rPr lang="en-IN" sz="2400" dirty="0"/>
              <a:t>Being an open-source programming language, it provides libraries for a wide variety of applications including machine learning. The main libraries used in the project are </a:t>
            </a:r>
            <a:r>
              <a:rPr lang="en-IN" sz="2400" b="1" dirty="0"/>
              <a:t>Numpy, Pandas, Scikit-Learn </a:t>
            </a:r>
            <a:r>
              <a:rPr lang="en-IN" sz="2400" dirty="0"/>
              <a:t>and</a:t>
            </a:r>
            <a:r>
              <a:rPr lang="en-IN" sz="2400" b="1" dirty="0"/>
              <a:t> Tensorflow</a:t>
            </a:r>
            <a:r>
              <a:rPr lang="en-IN" sz="2400" dirty="0"/>
              <a:t>.</a:t>
            </a:r>
          </a:p>
          <a:p>
            <a:pPr lvl="1"/>
            <a:endParaRPr lang="en-IN" sz="2400" dirty="0"/>
          </a:p>
          <a:p>
            <a:pPr marL="0" indent="0">
              <a:buNone/>
            </a:pPr>
            <a:r>
              <a:rPr lang="en-IN" sz="2600" dirty="0"/>
              <a:t>Google Collab</a:t>
            </a:r>
          </a:p>
          <a:p>
            <a:pPr lvl="1" algn="just"/>
            <a:r>
              <a:rPr lang="en-IN" sz="2400" dirty="0"/>
              <a:t>Provides built-in libraries for machine learning without installation. Uses resources of google servers instead of local machine servers.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67544" y="260648"/>
            <a:ext cx="8229600"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4000" dirty="0"/>
              <a:t>CONCLUSION</a:t>
            </a:r>
          </a:p>
        </p:txBody>
      </p:sp>
      <p:sp>
        <p:nvSpPr>
          <p:cNvPr id="1048614" name="Content Placeholder 2"/>
          <p:cNvSpPr>
            <a:spLocks noGrp="1"/>
          </p:cNvSpPr>
          <p:nvPr>
            <p:ph idx="1"/>
          </p:nvPr>
        </p:nvSpPr>
        <p:spPr/>
        <p:txBody>
          <a:bodyPr>
            <a:normAutofit/>
          </a:bodyPr>
          <a:lstStyle/>
          <a:p>
            <a:pPr marL="0" indent="0" algn="just">
              <a:buNone/>
            </a:pPr>
            <a:r>
              <a:rPr lang="en-IN" sz="2400" dirty="0"/>
              <a:t>As breast cancer is one of the leading causes of death in women with high mortality rate, early detection can immensely help give a better prognosis for patients by helping medical professionals place more emphasis on early care and better treatment plans instead of on diagnosis/detection of cancer.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467544" y="2276872"/>
            <a:ext cx="82296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3B0-863E-4787-AB30-8EEEFDB55CE0}"/>
              </a:ext>
            </a:extLst>
          </p:cNvPr>
          <p:cNvSpPr>
            <a:spLocks noGrp="1"/>
          </p:cNvSpPr>
          <p:nvPr>
            <p:ph type="title"/>
          </p:nvPr>
        </p:nvSpPr>
        <p:spPr>
          <a:solidFill>
            <a:schemeClr val="accent1"/>
          </a:solidFill>
          <a:ln>
            <a:solidFill>
              <a:srgbClr val="4472C4"/>
            </a:solidFill>
          </a:ln>
        </p:spPr>
        <p:txBody>
          <a:bodyPr/>
          <a:lstStyle/>
          <a:p>
            <a:r>
              <a:rPr lang="en-GB" dirty="0">
                <a:solidFill>
                  <a:schemeClr val="bg1"/>
                </a:solidFill>
                <a:cs typeface="Calibri"/>
              </a:rPr>
              <a:t>CONTENTS</a:t>
            </a:r>
            <a:endParaRPr lang="en-GB" dirty="0">
              <a:cs typeface="Calibri"/>
            </a:endParaRPr>
          </a:p>
        </p:txBody>
      </p:sp>
      <p:sp>
        <p:nvSpPr>
          <p:cNvPr id="3" name="Content Placeholder 2">
            <a:extLst>
              <a:ext uri="{FF2B5EF4-FFF2-40B4-BE49-F238E27FC236}">
                <a16:creationId xmlns:a16="http://schemas.microsoft.com/office/drawing/2014/main" id="{ADC8AABA-05DB-411D-95FC-48AE1F4BF8B3}"/>
              </a:ext>
            </a:extLst>
          </p:cNvPr>
          <p:cNvSpPr>
            <a:spLocks noGrp="1"/>
          </p:cNvSpPr>
          <p:nvPr>
            <p:ph idx="1"/>
          </p:nvPr>
        </p:nvSpPr>
        <p:spPr>
          <a:ln>
            <a:solidFill>
              <a:srgbClr val="4472C4"/>
            </a:solidFill>
          </a:ln>
        </p:spPr>
        <p:txBody>
          <a:bodyPr vert="horz" lIns="91440" tIns="45720" rIns="91440" bIns="45720" rtlCol="0" anchor="t">
            <a:normAutofit/>
          </a:bodyPr>
          <a:lstStyle/>
          <a:p>
            <a:pPr>
              <a:buFont typeface="Wingdings" panose="020B0604020202020204" pitchFamily="34" charset="0"/>
              <a:buChar char="q"/>
            </a:pPr>
            <a:r>
              <a:rPr lang="en-GB" sz="2000" dirty="0">
                <a:cs typeface="Calibri"/>
              </a:rPr>
              <a:t>   ABSTRACT</a:t>
            </a:r>
          </a:p>
          <a:p>
            <a:pPr>
              <a:buFont typeface="Wingdings" panose="020B0604020202020204" pitchFamily="34" charset="0"/>
              <a:buChar char="q"/>
            </a:pPr>
            <a:r>
              <a:rPr lang="en-GB" sz="2000" dirty="0">
                <a:cs typeface="Calibri"/>
              </a:rPr>
              <a:t>   INTRODUCTION</a:t>
            </a:r>
          </a:p>
          <a:p>
            <a:pPr>
              <a:buFont typeface="Wingdings" panose="020B0604020202020204" pitchFamily="34" charset="0"/>
              <a:buChar char="q"/>
            </a:pPr>
            <a:r>
              <a:rPr lang="en-GB" sz="2000" dirty="0">
                <a:cs typeface="Calibri"/>
              </a:rPr>
              <a:t>   MOTIVATION</a:t>
            </a:r>
          </a:p>
          <a:p>
            <a:pPr>
              <a:buFont typeface="Wingdings" panose="020B0604020202020204" pitchFamily="34" charset="0"/>
              <a:buChar char="q"/>
            </a:pPr>
            <a:r>
              <a:rPr lang="en-GB" sz="2000" dirty="0">
                <a:cs typeface="Calibri"/>
              </a:rPr>
              <a:t>   EXISTING APPROACHES</a:t>
            </a:r>
          </a:p>
          <a:p>
            <a:pPr>
              <a:buFont typeface="Wingdings" panose="020B0604020202020204" pitchFamily="34" charset="0"/>
              <a:buChar char="q"/>
            </a:pPr>
            <a:r>
              <a:rPr lang="en-GB" sz="2000" dirty="0">
                <a:cs typeface="Calibri"/>
              </a:rPr>
              <a:t>   DRAWBACKS</a:t>
            </a:r>
          </a:p>
          <a:p>
            <a:pPr>
              <a:buFont typeface="Wingdings" panose="020B0604020202020204" pitchFamily="34" charset="0"/>
              <a:buChar char="q"/>
            </a:pPr>
            <a:r>
              <a:rPr lang="en-GB" sz="2000" dirty="0">
                <a:cs typeface="Calibri"/>
              </a:rPr>
              <a:t>   METHODOLOGY</a:t>
            </a:r>
          </a:p>
          <a:p>
            <a:pPr>
              <a:buFont typeface="Wingdings" panose="020B0604020202020204" pitchFamily="34" charset="0"/>
              <a:buChar char="q"/>
            </a:pPr>
            <a:r>
              <a:rPr lang="en-GB" sz="2000" dirty="0">
                <a:cs typeface="Calibri"/>
              </a:rPr>
              <a:t>   AIMS AND OBJECTIVE</a:t>
            </a:r>
          </a:p>
          <a:p>
            <a:pPr>
              <a:buFont typeface="Wingdings" panose="020B0604020202020204" pitchFamily="34" charset="0"/>
              <a:buChar char="q"/>
            </a:pPr>
            <a:r>
              <a:rPr lang="en-GB" sz="2000" dirty="0">
                <a:cs typeface="Calibri"/>
              </a:rPr>
              <a:t>   TOOLS AND TECHNOLOGIES</a:t>
            </a:r>
          </a:p>
          <a:p>
            <a:pPr>
              <a:buFont typeface="Wingdings" panose="020B0604020202020204" pitchFamily="34" charset="0"/>
              <a:buChar char="q"/>
            </a:pPr>
            <a:r>
              <a:rPr lang="en-GB" sz="2000" dirty="0">
                <a:cs typeface="Calibri"/>
              </a:rPr>
              <a:t>   ARCHITECTURE</a:t>
            </a:r>
          </a:p>
          <a:p>
            <a:pPr>
              <a:buFont typeface="Wingdings" panose="020B0604020202020204" pitchFamily="34" charset="0"/>
              <a:buChar char="q"/>
            </a:pPr>
            <a:r>
              <a:rPr lang="en-GB" sz="2000" dirty="0">
                <a:cs typeface="Calibri"/>
              </a:rPr>
              <a:t>   USE CASE DIAGRAM</a:t>
            </a:r>
          </a:p>
          <a:p>
            <a:pPr>
              <a:buFont typeface="Wingdings" panose="020B0604020202020204" pitchFamily="34" charset="0"/>
              <a:buChar char="q"/>
            </a:pPr>
            <a:r>
              <a:rPr lang="en-GB" sz="2000" dirty="0">
                <a:cs typeface="Calibri"/>
              </a:rPr>
              <a:t>   ACTIVITY DIAGRAM</a:t>
            </a:r>
          </a:p>
          <a:p>
            <a:pPr>
              <a:buFont typeface="Wingdings" panose="020B0604020202020204" pitchFamily="34" charset="0"/>
              <a:buChar char="q"/>
            </a:pPr>
            <a:r>
              <a:rPr lang="en-GB" sz="2000" dirty="0">
                <a:cs typeface="Calibri"/>
              </a:rPr>
              <a:t>  CONCLUSION</a:t>
            </a:r>
          </a:p>
        </p:txBody>
      </p:sp>
      <p:sp>
        <p:nvSpPr>
          <p:cNvPr id="4" name="TextBox 3">
            <a:extLst>
              <a:ext uri="{FF2B5EF4-FFF2-40B4-BE49-F238E27FC236}">
                <a16:creationId xmlns:a16="http://schemas.microsoft.com/office/drawing/2014/main" id="{B54A6D33-8834-4FA8-BA29-3AD8D74C6DD9}"/>
              </a:ext>
            </a:extLst>
          </p:cNvPr>
          <p:cNvSpPr txBox="1"/>
          <p:nvPr/>
        </p:nvSpPr>
        <p:spPr>
          <a:xfrm>
            <a:off x="15794966" y="23952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5" name="TextBox 4">
            <a:extLst>
              <a:ext uri="{FF2B5EF4-FFF2-40B4-BE49-F238E27FC236}">
                <a16:creationId xmlns:a16="http://schemas.microsoft.com/office/drawing/2014/main" id="{72B4DDFF-EE47-46B6-AE41-3C9E2D490522}"/>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Click to add text</a:t>
            </a:r>
          </a:p>
        </p:txBody>
      </p:sp>
    </p:spTree>
    <p:extLst>
      <p:ext uri="{BB962C8B-B14F-4D97-AF65-F5344CB8AC3E}">
        <p14:creationId xmlns:p14="http://schemas.microsoft.com/office/powerpoint/2010/main" val="323741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628650" y="365126"/>
            <a:ext cx="7886700" cy="66420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sz="4000" dirty="0">
                <a:cs typeface="Calibri" panose="020F0502020204030204"/>
              </a:rPr>
              <a:t>ABSTRACT</a:t>
            </a:r>
            <a:endParaRPr lang="en-US" sz="3200" dirty="0">
              <a:cs typeface="Calibri" panose="020F0502020204030204"/>
            </a:endParaRPr>
          </a:p>
        </p:txBody>
      </p:sp>
      <p:sp>
        <p:nvSpPr>
          <p:cNvPr id="1048594" name="Content Placeholder 2"/>
          <p:cNvSpPr>
            <a:spLocks noGrp="1"/>
          </p:cNvSpPr>
          <p:nvPr>
            <p:ph idx="1"/>
          </p:nvPr>
        </p:nvSpPr>
        <p:spPr>
          <a:xfrm>
            <a:off x="611560" y="1164268"/>
            <a:ext cx="7903790" cy="5328997"/>
          </a:xfrm>
        </p:spPr>
        <p:txBody>
          <a:bodyPr vert="horz" lIns="91440" tIns="45720" rIns="91440" bIns="45720" rtlCol="0" anchor="t">
            <a:noAutofit/>
          </a:bodyPr>
          <a:lstStyle/>
          <a:p>
            <a:pPr marL="0" indent="0" algn="just">
              <a:buNone/>
            </a:pPr>
            <a:r>
              <a:rPr lang="en-US" sz="2400" dirty="0">
                <a:latin typeface="Calibri"/>
                <a:ea typeface="+mn-lt"/>
                <a:cs typeface="+mn-lt"/>
              </a:rPr>
              <a:t>Cancer is the second leading cause of death globally and accounted for 8.8 million deaths in 2015.  </a:t>
            </a:r>
          </a:p>
          <a:p>
            <a:pPr marL="0" indent="0" algn="just">
              <a:buNone/>
            </a:pPr>
            <a:r>
              <a:rPr lang="en-US" sz="2400" dirty="0">
                <a:latin typeface="Calibri"/>
                <a:ea typeface="+mn-lt"/>
                <a:cs typeface="+mn-lt"/>
              </a:rPr>
              <a:t>The early diagnosis and prognosis of a cancer type have become a necessity in cancer research, as it can facilitate the subsequent clinical management of patients. For better clinical decisions, it is important to accurately distinguish between benign and malignant tumors. </a:t>
            </a:r>
          </a:p>
          <a:p>
            <a:pPr marL="0" indent="0" algn="just">
              <a:buNone/>
            </a:pPr>
            <a:r>
              <a:rPr lang="en-US" sz="2400" dirty="0">
                <a:latin typeface="Calibri"/>
                <a:cs typeface="Calibri" panose="020F0502020204030204"/>
              </a:rPr>
              <a:t>Machine learning (ML) is widely recognized as the methodology of choice in Breast Cancer pattern classification and forecast modelling because of its unique advantages in critical features detection from complex datasets. The main objective of this project is to provide a novice method that can give better accuracy and is efficient.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28650" y="106334"/>
            <a:ext cx="7886700" cy="951753"/>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4000" dirty="0">
                <a:cs typeface="Calibri" panose="020F0502020204030204"/>
              </a:rPr>
              <a:t>INTRODUCTION</a:t>
            </a:r>
            <a:endParaRPr lang="en-US" dirty="0">
              <a:cs typeface="Calibri" panose="020F0502020204030204"/>
            </a:endParaRPr>
          </a:p>
        </p:txBody>
      </p:sp>
      <p:sp>
        <p:nvSpPr>
          <p:cNvPr id="1048596" name="Content Placeholder 2"/>
          <p:cNvSpPr>
            <a:spLocks noGrp="1"/>
          </p:cNvSpPr>
          <p:nvPr>
            <p:ph idx="1"/>
          </p:nvPr>
        </p:nvSpPr>
        <p:spPr>
          <a:xfrm>
            <a:off x="611560" y="1268760"/>
            <a:ext cx="7920880" cy="5353416"/>
          </a:xfrm>
        </p:spPr>
        <p:txBody>
          <a:bodyPr vert="horz" lIns="91440" tIns="45720" rIns="91440" bIns="45720" rtlCol="0" anchor="t">
            <a:normAutofit/>
          </a:bodyPr>
          <a:lstStyle/>
          <a:p>
            <a:pPr marL="0" indent="0" algn="just">
              <a:buNone/>
            </a:pPr>
            <a:r>
              <a:rPr lang="en-US" sz="2400" dirty="0">
                <a:latin typeface="Calibri"/>
                <a:ea typeface="+mn-lt"/>
                <a:cs typeface="Times New Roman"/>
              </a:rPr>
              <a:t>Breast cancer occurs in breast cells, the fatty tissue or the fibrous connective tissue within the breast. </a:t>
            </a:r>
            <a:r>
              <a:rPr lang="en-US" sz="2400" dirty="0">
                <a:latin typeface="Calibri"/>
                <a:cs typeface="Times New Roman"/>
              </a:rPr>
              <a:t>A tumor can be benign or malignant. Factors such as age and a family history of breast cancer can increase the risk of breast cancer. </a:t>
            </a:r>
          </a:p>
          <a:p>
            <a:pPr marL="0" indent="0" algn="just">
              <a:buNone/>
            </a:pPr>
            <a:r>
              <a:rPr lang="en-US" sz="2400" dirty="0">
                <a:latin typeface="Calibri"/>
                <a:ea typeface="+mn-lt"/>
                <a:cs typeface="+mn-lt"/>
              </a:rPr>
              <a:t>Breast Cancer is one of the most important applications of Machine Learning. The technique of cancer classification is dependent on several key differentiators such as radius, smoothness, compactness etc. </a:t>
            </a:r>
          </a:p>
          <a:p>
            <a:pPr marL="0" indent="0" algn="just">
              <a:buNone/>
            </a:pPr>
            <a:r>
              <a:rPr lang="en-US" sz="2400" dirty="0">
                <a:latin typeface="Calibri"/>
                <a:ea typeface="+mn-lt"/>
                <a:cs typeface="+mn-lt"/>
              </a:rPr>
              <a:t>This prediction can help medical experts in early detection of cancer type and provide essential diagnosis for it.</a:t>
            </a:r>
            <a:endParaRPr lang="en-US" sz="2400" dirty="0">
              <a:latin typeface="Calibri"/>
              <a:cs typeface="Times New Roman"/>
            </a:endParaRPr>
          </a:p>
          <a:p>
            <a:pPr marL="0" indent="0">
              <a:lnSpc>
                <a:spcPct val="107000"/>
              </a:lnSpc>
              <a:spcBef>
                <a:spcPts val="1800"/>
              </a:spcBef>
              <a:buNone/>
            </a:pPr>
            <a:endParaRPr lang="en-US" dirty="0">
              <a:latin typeface="Times New Roman"/>
              <a:cs typeface="Times New Roman"/>
            </a:endParaRPr>
          </a:p>
          <a:p>
            <a:pPr marL="457200" indent="-457200">
              <a:lnSpc>
                <a:spcPct val="107000"/>
              </a:lnSpc>
              <a:spcBef>
                <a:spcPts val="1800"/>
              </a:spcBef>
            </a:pPr>
            <a:endParaRPr lang="en-US" dirty="0">
              <a:latin typeface="Times New Roman"/>
              <a:cs typeface="Times New Roman"/>
            </a:endParaRPr>
          </a:p>
          <a:p>
            <a:pPr marL="0" indent="0">
              <a:lnSpc>
                <a:spcPct val="107000"/>
              </a:lnSpc>
              <a:spcBef>
                <a:spcPts val="1800"/>
              </a:spcBef>
              <a:buNone/>
            </a:pPr>
            <a:endParaRPr lang="en-US" dirty="0">
              <a:latin typeface="Times New Roman"/>
              <a:cs typeface="Times New Roman"/>
            </a:endParaRPr>
          </a:p>
          <a:p>
            <a:endParaRPr lang="en-US" dirty="0">
              <a:latin typeface="Times New Roman"/>
              <a:cs typeface="Times New Roman"/>
            </a:endParaRPr>
          </a:p>
          <a:p>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628650" y="365126"/>
            <a:ext cx="7886700" cy="879865"/>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4000" dirty="0">
                <a:cs typeface="Calibri" panose="020F0502020204030204"/>
              </a:rPr>
              <a:t>MOTIVATION</a:t>
            </a:r>
            <a:endParaRPr lang="en-US" dirty="0">
              <a:cs typeface="Calibri" panose="020F0502020204030204"/>
            </a:endParaRPr>
          </a:p>
        </p:txBody>
      </p:sp>
      <p:sp>
        <p:nvSpPr>
          <p:cNvPr id="1048598" name="Content Placeholder 2"/>
          <p:cNvSpPr>
            <a:spLocks noGrp="1"/>
          </p:cNvSpPr>
          <p:nvPr>
            <p:ph idx="1"/>
          </p:nvPr>
        </p:nvSpPr>
        <p:spPr>
          <a:xfrm>
            <a:off x="628650" y="1552457"/>
            <a:ext cx="7886700" cy="4624507"/>
          </a:xfrm>
        </p:spPr>
        <p:txBody>
          <a:bodyPr vert="horz" lIns="91440" tIns="45720" rIns="91440" bIns="45720" rtlCol="0" anchor="t">
            <a:normAutofit fontScale="95833"/>
          </a:bodyPr>
          <a:lstStyle/>
          <a:p>
            <a:pPr marL="0" indent="0" algn="just">
              <a:buNone/>
            </a:pPr>
            <a:r>
              <a:rPr lang="en-US" sz="2500" dirty="0">
                <a:latin typeface="Calibri"/>
                <a:cs typeface="Times New Roman"/>
              </a:rPr>
              <a:t>Being the most frequently occurring cancer in women, breast cancer affects around 10% of women at some point in their life. An early detection of cancerous cells could help medical experts to identify appropriate treatment plan, thus saving many lives. </a:t>
            </a:r>
          </a:p>
          <a:p>
            <a:pPr marL="0" indent="0" algn="just">
              <a:buNone/>
            </a:pPr>
            <a:r>
              <a:rPr lang="en-US" sz="2500" dirty="0">
                <a:latin typeface="Calibri"/>
                <a:cs typeface="Times New Roman"/>
              </a:rPr>
              <a:t>The main motivation behind the project is to provide a novice method that results in an accurate prediction of malignancy of tumor cells, which would facilitate early treatment. </a:t>
            </a:r>
            <a:endParaRPr lang="en-US" sz="2500" dirty="0">
              <a:latin typeface="Calibri"/>
              <a:cs typeface="Calibri"/>
            </a:endParaRPr>
          </a:p>
          <a:p>
            <a:pPr algn="just"/>
            <a:endParaRPr lang="en-US" sz="2400" dirty="0">
              <a:latin typeface="Calibri"/>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28650" y="365125"/>
            <a:ext cx="7886700" cy="879866"/>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600" dirty="0">
                <a:cs typeface="Calibri"/>
              </a:rPr>
              <a:t>EXISTING APPROACHES </a:t>
            </a:r>
          </a:p>
        </p:txBody>
      </p:sp>
      <p:sp>
        <p:nvSpPr>
          <p:cNvPr id="1048600" name="Content Placeholder 2"/>
          <p:cNvSpPr>
            <a:spLocks noGrp="1"/>
          </p:cNvSpPr>
          <p:nvPr>
            <p:ph idx="1"/>
          </p:nvPr>
        </p:nvSpPr>
        <p:spPr>
          <a:xfrm>
            <a:off x="628650" y="1437437"/>
            <a:ext cx="7886700" cy="4739526"/>
          </a:xfrm>
        </p:spPr>
        <p:txBody>
          <a:bodyPr vert="horz" lIns="91440" tIns="45720" rIns="91440" bIns="45720" rtlCol="0" anchor="t">
            <a:normAutofit/>
          </a:bodyPr>
          <a:lstStyle/>
          <a:p>
            <a:pPr algn="just"/>
            <a:r>
              <a:rPr lang="en-IN" sz="2800" dirty="0"/>
              <a:t>Many approaches are currently in place. </a:t>
            </a:r>
          </a:p>
          <a:p>
            <a:pPr algn="just"/>
            <a:r>
              <a:rPr lang="en-IN" sz="2800" dirty="0"/>
              <a:t>They are CNN (ConvNet), adaboost, support vector machines, k-nearest neighbours, random forest ensemble, naïve bayes, logistic regression, etc. </a:t>
            </a:r>
          </a:p>
          <a:p>
            <a:pPr algn="just"/>
            <a:r>
              <a:rPr lang="en-IN" sz="2800" dirty="0">
                <a:cs typeface="Calibri"/>
              </a:rPr>
              <a:t>Each of the above algorithm is a supervised machine learning algorithm.</a:t>
            </a:r>
          </a:p>
          <a:p>
            <a:pPr algn="just"/>
            <a:r>
              <a:rPr lang="en-IN" sz="2800" dirty="0">
                <a:cs typeface="Calibri"/>
              </a:rPr>
              <a:t>Each has its own drawbacks as we shall see. </a:t>
            </a:r>
            <a:endParaRPr lang="en-US" sz="2800" dirty="0">
              <a:cs typeface="Calibri"/>
            </a:endParaRPr>
          </a:p>
          <a:p>
            <a:pPr algn="just"/>
            <a:endParaRPr lang="en-US" sz="24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sz="4000" dirty="0"/>
              <a:t>DRAWBACKS</a:t>
            </a:r>
          </a:p>
        </p:txBody>
      </p:sp>
      <p:sp>
        <p:nvSpPr>
          <p:cNvPr id="1048604" name="Content Placeholder 2"/>
          <p:cNvSpPr>
            <a:spLocks noGrp="1"/>
          </p:cNvSpPr>
          <p:nvPr>
            <p:ph idx="1"/>
          </p:nvPr>
        </p:nvSpPr>
        <p:spPr/>
        <p:txBody>
          <a:bodyPr vert="horz" lIns="91440" tIns="45720" rIns="91440" bIns="45720" rtlCol="0" anchor="t">
            <a:normAutofit/>
          </a:bodyPr>
          <a:lstStyle/>
          <a:p>
            <a:pPr algn="just"/>
            <a:r>
              <a:rPr lang="en-IN" sz="2800" b="1" dirty="0"/>
              <a:t>Adaboost: </a:t>
            </a:r>
            <a:r>
              <a:rPr lang="en-IN" sz="2800" dirty="0"/>
              <a:t>Imbalance in data leads to erroneous classification.</a:t>
            </a:r>
          </a:p>
          <a:p>
            <a:pPr algn="just"/>
            <a:r>
              <a:rPr lang="en-IN" sz="2800" b="1" dirty="0"/>
              <a:t>CNN: </a:t>
            </a:r>
            <a:r>
              <a:rPr lang="en-IN" sz="2800" dirty="0"/>
              <a:t>Large training data is needed. </a:t>
            </a:r>
            <a:endParaRPr lang="en-IN" sz="2800" b="1" dirty="0"/>
          </a:p>
          <a:p>
            <a:pPr algn="just"/>
            <a:r>
              <a:rPr lang="en-IN" sz="2800" b="1" dirty="0"/>
              <a:t>SVM: </a:t>
            </a:r>
            <a:r>
              <a:rPr lang="en-IN" sz="2800" dirty="0"/>
              <a:t>Unsuitable for large datasets.</a:t>
            </a:r>
          </a:p>
          <a:p>
            <a:pPr algn="just"/>
            <a:r>
              <a:rPr lang="en-IN" sz="2800" b="1" dirty="0"/>
              <a:t>Random Forest Ensemble: </a:t>
            </a:r>
            <a:r>
              <a:rPr lang="en-IN" sz="2800" dirty="0"/>
              <a:t>Needs a lot of training time and computational resources, which may not be available always in real-time.</a:t>
            </a:r>
          </a:p>
          <a:p>
            <a:pPr algn="just"/>
            <a:r>
              <a:rPr lang="en-IN" sz="2800" b="1" dirty="0"/>
              <a:t>Decision Trees: </a:t>
            </a:r>
            <a:r>
              <a:rPr lang="en-IN" sz="2800" dirty="0"/>
              <a:t>Prone to overfitting if not pruned.</a:t>
            </a:r>
            <a:r>
              <a:rPr lang="en-IN" sz="2800" b="1" dirty="0"/>
              <a:t> </a:t>
            </a:r>
          </a:p>
          <a:p>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467544" y="260648"/>
            <a:ext cx="82296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sz="4000" dirty="0"/>
              <a:t>METHODOLOGY</a:t>
            </a:r>
          </a:p>
        </p:txBody>
      </p:sp>
      <p:sp>
        <p:nvSpPr>
          <p:cNvPr id="1048606" name="Content Placeholder 2"/>
          <p:cNvSpPr>
            <a:spLocks noGrp="1"/>
          </p:cNvSpPr>
          <p:nvPr>
            <p:ph idx="1"/>
          </p:nvPr>
        </p:nvSpPr>
        <p:spPr/>
        <p:txBody>
          <a:bodyPr vert="horz" lIns="91440" tIns="45720" rIns="91440" bIns="45720" rtlCol="0" anchor="t">
            <a:normAutofit/>
          </a:bodyPr>
          <a:lstStyle/>
          <a:p>
            <a:pPr algn="just"/>
            <a:r>
              <a:rPr lang="en-IN" sz="2800" dirty="0"/>
              <a:t>Four main steps:</a:t>
            </a:r>
          </a:p>
          <a:p>
            <a:pPr marL="914400" lvl="1" indent="-457200" algn="just">
              <a:buFont typeface="+mj-lt"/>
              <a:buAutoNum type="arabicPeriod"/>
            </a:pPr>
            <a:r>
              <a:rPr lang="en-IN" sz="2600" dirty="0"/>
              <a:t>Collection of dataset.</a:t>
            </a:r>
            <a:endParaRPr lang="en-IN" sz="2600" dirty="0">
              <a:cs typeface="Calibri"/>
            </a:endParaRPr>
          </a:p>
          <a:p>
            <a:pPr marL="914400" lvl="1" indent="-457200" algn="just">
              <a:buAutoNum type="arabicPeriod"/>
            </a:pPr>
            <a:r>
              <a:rPr lang="en-IN" sz="2600" dirty="0"/>
              <a:t>Any required pre-processing steps such as cleaning the data (outliers, missing values), feature scaling, etc. </a:t>
            </a:r>
            <a:endParaRPr lang="en-IN" dirty="0"/>
          </a:p>
          <a:p>
            <a:pPr marL="914400" lvl="1" indent="-457200" algn="just">
              <a:buFont typeface="+mj-lt"/>
              <a:buAutoNum type="arabicPeriod"/>
            </a:pPr>
            <a:r>
              <a:rPr lang="en-IN" sz="2600" dirty="0"/>
              <a:t>Applying supervised learning technique using </a:t>
            </a:r>
            <a:r>
              <a:rPr lang="en-IN" sz="2600" b="1" dirty="0"/>
              <a:t>Deep Neural Networks</a:t>
            </a:r>
            <a:r>
              <a:rPr lang="en-IN" sz="2600" dirty="0"/>
              <a:t> to build a model that fits the data.</a:t>
            </a:r>
          </a:p>
          <a:p>
            <a:pPr marL="914400" lvl="1" indent="-457200" algn="just">
              <a:buFont typeface="+mj-lt"/>
              <a:buAutoNum type="arabicPeriod"/>
            </a:pPr>
            <a:r>
              <a:rPr lang="en-IN" sz="2600" dirty="0"/>
              <a:t>Use the model to predict the labels of new data points.</a:t>
            </a:r>
          </a:p>
          <a:p>
            <a:endParaRPr lang="en-IN" sz="28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sz="4000" dirty="0"/>
              <a:t>METHODOLOGY</a:t>
            </a:r>
          </a:p>
        </p:txBody>
      </p:sp>
      <p:sp>
        <p:nvSpPr>
          <p:cNvPr id="1048608" name="Content Placeholder 2"/>
          <p:cNvSpPr>
            <a:spLocks noGrp="1"/>
          </p:cNvSpPr>
          <p:nvPr>
            <p:ph idx="1"/>
          </p:nvPr>
        </p:nvSpPr>
        <p:spPr/>
        <p:txBody>
          <a:bodyPr>
            <a:normAutofit/>
          </a:bodyPr>
          <a:lstStyle/>
          <a:p>
            <a:r>
              <a:rPr lang="en-IN" sz="2800" b="1" dirty="0"/>
              <a:t>Deep Neural Networks:</a:t>
            </a:r>
          </a:p>
          <a:p>
            <a:pPr lvl="1"/>
            <a:r>
              <a:rPr lang="en-IN" sz="2400" dirty="0"/>
              <a:t>Any neural network with more than two layers is termed as a deep neural network.</a:t>
            </a:r>
          </a:p>
        </p:txBody>
      </p:sp>
      <p:pic>
        <p:nvPicPr>
          <p:cNvPr id="2097153" name="Picture 2" descr="C:\Users\Manu\Desktop\4-1\4-1 project\dnn.png"/>
          <p:cNvPicPr>
            <a:picLocks noChangeAspect="1" noChangeArrowheads="1"/>
          </p:cNvPicPr>
          <p:nvPr/>
        </p:nvPicPr>
        <p:blipFill>
          <a:blip r:embed="rId2"/>
          <a:srcRect/>
          <a:stretch>
            <a:fillRect/>
          </a:stretch>
        </p:blipFill>
        <p:spPr bwMode="auto">
          <a:xfrm>
            <a:off x="1763689" y="3140968"/>
            <a:ext cx="5328592" cy="291989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430</Words>
  <Application>Microsoft Office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MALIGNANT TUMOR CELL DETECTION  USING MACHINE LEARNING</vt:lpstr>
      <vt:lpstr>CONTENTS</vt:lpstr>
      <vt:lpstr>ABSTRACT</vt:lpstr>
      <vt:lpstr>INTRODUCTION</vt:lpstr>
      <vt:lpstr>MOTIVATION</vt:lpstr>
      <vt:lpstr>EXISTING APPROACHES </vt:lpstr>
      <vt:lpstr>DRAWBACKS</vt:lpstr>
      <vt:lpstr>METHODOLOGY</vt:lpstr>
      <vt:lpstr>METHODOLOGY</vt:lpstr>
      <vt:lpstr>AIMS AND OBJECTIVES</vt:lpstr>
      <vt:lpstr>TOOLS AND TECHNOLOGIES</vt:lpstr>
      <vt:lpstr>ARCHITECTURE</vt:lpstr>
      <vt:lpstr>USE CASE DIAGRAM</vt:lpstr>
      <vt:lpstr>ACTIVITY DIAGRAM</vt:lpstr>
      <vt:lpstr>TECHNOLOGIES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DRAWBACKS</dc:title>
  <dc:creator>Sai Manogyana Tokachichu</dc:creator>
  <cp:lastModifiedBy>Sai Manogyana Tokachichu</cp:lastModifiedBy>
  <cp:revision>319</cp:revision>
  <dcterms:created xsi:type="dcterms:W3CDTF">2021-11-05T00:57:15Z</dcterms:created>
  <dcterms:modified xsi:type="dcterms:W3CDTF">2021-12-19T12:11:16Z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1702e2b2d5ca4f7b8b1c4bac415c3679</vt:lpwstr>
  </property>
</Properties>
</file>