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10" autoAdjust="0"/>
  </p:normalViewPr>
  <p:slideViewPr>
    <p:cSldViewPr snapToGrid="0" snapToObjects="1">
      <p:cViewPr varScale="1">
        <p:scale>
          <a:sx n="81" d="100"/>
          <a:sy n="81" d="100"/>
        </p:scale>
        <p:origin x="-101" y="-130"/>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958" y="950604"/>
            <a:ext cx="7663991" cy="1877437"/>
          </a:xfrm>
          <a:prstGeom prst="rect">
            <a:avLst/>
          </a:prstGeom>
          <a:noFill/>
        </p:spPr>
        <p:txBody>
          <a:bodyPr wrap="square" rtlCol="0">
            <a:spAutoFit/>
          </a:bodyPr>
          <a:lstStyle/>
          <a:p>
            <a:r>
              <a:rPr lang="en-US" sz="3600" dirty="0" smtClean="0">
                <a:latin typeface="Times New Roman" pitchFamily="18" charset="0"/>
                <a:cs typeface="Times New Roman" pitchFamily="18" charset="0"/>
              </a:rPr>
              <a:t>Autonomous Vehicle Object Recognition System: A Comprehensive Image </a:t>
            </a:r>
            <a:r>
              <a:rPr lang="en-US" sz="4400" dirty="0" smtClean="0">
                <a:latin typeface="Times New Roman" pitchFamily="18" charset="0"/>
                <a:cs typeface="Times New Roman" pitchFamily="18" charset="0"/>
              </a:rPr>
              <a:t>Analysis</a:t>
            </a:r>
            <a:r>
              <a:rPr lang="en-US" sz="3600" dirty="0" smtClean="0">
                <a:latin typeface="Times New Roman" pitchFamily="18" charset="0"/>
                <a:cs typeface="Times New Roman" pitchFamily="18" charset="0"/>
              </a:rPr>
              <a:t> Solution</a:t>
            </a:r>
            <a:endParaRPr lang="en-US" sz="3600" dirty="0">
              <a:latin typeface="Times New Roman" pitchFamily="18" charset="0"/>
              <a:cs typeface="Times New Roman" pitchFamily="18" charset="0"/>
            </a:endParaRPr>
          </a:p>
        </p:txBody>
      </p:sp>
      <p:sp>
        <p:nvSpPr>
          <p:cNvPr id="3" name="TextBox 2"/>
          <p:cNvSpPr txBox="1"/>
          <p:nvPr/>
        </p:nvSpPr>
        <p:spPr>
          <a:xfrm>
            <a:off x="5539018" y="3741501"/>
            <a:ext cx="6555571" cy="2308324"/>
          </a:xfrm>
          <a:prstGeom prst="rect">
            <a:avLst/>
          </a:prstGeom>
          <a:noFill/>
        </p:spPr>
        <p:txBody>
          <a:bodyPr wrap="square" rtlCol="0">
            <a:spAutoFit/>
          </a:bodyPr>
          <a:lstStyle/>
          <a:p>
            <a:r>
              <a:rPr lang="en-US" sz="2400" dirty="0" smtClean="0">
                <a:latin typeface="Times New Roman" pitchFamily="18" charset="0"/>
                <a:cs typeface="Times New Roman" pitchFamily="18" charset="0"/>
              </a:rPr>
              <a:t>Name of The Students: Shiva Sirasanagandla</a:t>
            </a:r>
          </a:p>
          <a:p>
            <a:r>
              <a:rPr lang="en-US" sz="2400" dirty="0" smtClean="0">
                <a:latin typeface="Times New Roman" pitchFamily="18" charset="0"/>
                <a:cs typeface="Times New Roman" pitchFamily="18" charset="0"/>
              </a:rPr>
              <a:t>                                          (21CS002421)</a:t>
            </a:r>
          </a:p>
          <a:p>
            <a:r>
              <a:rPr lang="en-US" sz="2400" dirty="0" smtClean="0">
                <a:latin typeface="Times New Roman" pitchFamily="18" charset="0"/>
                <a:cs typeface="Times New Roman" pitchFamily="18" charset="0"/>
              </a:rPr>
              <a:t>                                          Gaddam karthik Reddy</a:t>
            </a:r>
          </a:p>
          <a:p>
            <a:r>
              <a:rPr lang="en-US" sz="2400" dirty="0" smtClean="0">
                <a:latin typeface="Times New Roman" pitchFamily="18" charset="0"/>
                <a:cs typeface="Times New Roman" pitchFamily="18" charset="0"/>
              </a:rPr>
              <a:t>                                          (21CS002374)</a:t>
            </a:r>
          </a:p>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Hrishikesh Reddy</a:t>
            </a:r>
          </a:p>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(21CS002382)  </a:t>
            </a:r>
            <a:endParaRPr lang="en-US" sz="2400" dirty="0">
              <a:latin typeface="Times New Roman" pitchFamily="18" charset="0"/>
              <a:cs typeface="Times New Roman" pitchFamily="18" charset="0"/>
            </a:endParaRPr>
          </a:p>
        </p:txBody>
      </p:sp>
      <p:pic>
        <p:nvPicPr>
          <p:cNvPr id="24580" name="Picture 4" descr="Sensor And Camera Systems Of Vehicle Autonomous Car Driverless Vehicle ..."/>
          <p:cNvPicPr>
            <a:picLocks noChangeAspect="1" noChangeArrowheads="1"/>
          </p:cNvPicPr>
          <p:nvPr/>
        </p:nvPicPr>
        <p:blipFill>
          <a:blip r:embed="rId2"/>
          <a:srcRect/>
          <a:stretch>
            <a:fillRect/>
          </a:stretch>
        </p:blipFill>
        <p:spPr bwMode="auto">
          <a:xfrm>
            <a:off x="390830" y="3148550"/>
            <a:ext cx="5148188" cy="36016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4581" name="Rectangle 5"/>
          <p:cNvSpPr>
            <a:spLocks noChangeArrowheads="1"/>
          </p:cNvSpPr>
          <p:nvPr/>
        </p:nvSpPr>
        <p:spPr bwMode="auto">
          <a:xfrm>
            <a:off x="0" y="0"/>
            <a:ext cx="14630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24582" name="Rectangle 6"/>
          <p:cNvSpPr>
            <a:spLocks noChangeArrowheads="1"/>
          </p:cNvSpPr>
          <p:nvPr/>
        </p:nvSpPr>
        <p:spPr bwMode="auto">
          <a:xfrm>
            <a:off x="0" y="0"/>
            <a:ext cx="14630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11" name="Picture 10" descr="Screenshot 2024-05-11 000553.png"/>
          <p:cNvPicPr>
            <a:picLocks noChangeAspect="1"/>
          </p:cNvPicPr>
          <p:nvPr/>
        </p:nvPicPr>
        <p:blipFill>
          <a:blip r:embed="rId3"/>
          <a:stretch>
            <a:fillRect/>
          </a:stretch>
        </p:blipFill>
        <p:spPr>
          <a:xfrm>
            <a:off x="219519" y="309529"/>
            <a:ext cx="2995439" cy="1406150"/>
          </a:xfrm>
          <a:prstGeom prst="rect">
            <a:avLst/>
          </a:prstGeom>
        </p:spPr>
      </p:pic>
      <p:pic>
        <p:nvPicPr>
          <p:cNvPr id="12" name="Picture 11" descr="Screenshot 2024-05-11 000609.png"/>
          <p:cNvPicPr>
            <a:picLocks noChangeAspect="1"/>
          </p:cNvPicPr>
          <p:nvPr/>
        </p:nvPicPr>
        <p:blipFill>
          <a:blip r:embed="rId4"/>
          <a:stretch>
            <a:fillRect/>
          </a:stretch>
        </p:blipFill>
        <p:spPr>
          <a:xfrm>
            <a:off x="10746558" y="309528"/>
            <a:ext cx="3642868" cy="1406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4" name="Text 2"/>
          <p:cNvSpPr/>
          <p:nvPr/>
        </p:nvSpPr>
        <p:spPr>
          <a:xfrm>
            <a:off x="3838456" y="427673"/>
            <a:ext cx="6304598" cy="486013"/>
          </a:xfrm>
          <a:prstGeom prst="rect">
            <a:avLst/>
          </a:prstGeom>
          <a:noFill/>
          <a:ln/>
        </p:spPr>
        <p:txBody>
          <a:bodyPr wrap="none" rtlCol="0" anchor="t"/>
          <a:lstStyle/>
          <a:p>
            <a:pPr marL="0" indent="0">
              <a:lnSpc>
                <a:spcPts val="3827"/>
              </a:lnSpc>
              <a:buNone/>
            </a:pPr>
            <a:r>
              <a:rPr lang="en-US" sz="3062" dirty="0">
                <a:solidFill>
                  <a:schemeClr val="bg1"/>
                </a:solidFill>
                <a:latin typeface="Quattrocento" pitchFamily="34" charset="0"/>
                <a:ea typeface="Quattrocento" pitchFamily="34" charset="-122"/>
                <a:cs typeface="Quattrocento" pitchFamily="34" charset="-120"/>
              </a:rPr>
              <a:t>Results and Performance Evaluation</a:t>
            </a:r>
            <a:endParaRPr lang="en-US" sz="3062" dirty="0">
              <a:solidFill>
                <a:schemeClr val="bg1"/>
              </a:solidFill>
            </a:endParaRPr>
          </a:p>
        </p:txBody>
      </p:sp>
      <p:sp>
        <p:nvSpPr>
          <p:cNvPr id="5" name="Text 3"/>
          <p:cNvSpPr/>
          <p:nvPr/>
        </p:nvSpPr>
        <p:spPr>
          <a:xfrm>
            <a:off x="744718" y="1224677"/>
            <a:ext cx="12547076" cy="1243608"/>
          </a:xfrm>
          <a:prstGeom prst="rect">
            <a:avLst/>
          </a:prstGeom>
          <a:noFill/>
          <a:ln/>
        </p:spPr>
        <p:txBody>
          <a:bodyPr wrap="square" rtlCol="0" anchor="t"/>
          <a:lstStyle/>
          <a:p>
            <a:pPr marL="0" indent="0">
              <a:lnSpc>
                <a:spcPts val="1960"/>
              </a:lnSpc>
              <a:buNone/>
            </a:pPr>
            <a:r>
              <a:rPr lang="en-US" sz="1225" dirty="0">
                <a:solidFill>
                  <a:schemeClr val="bg1"/>
                </a:solidFill>
                <a:latin typeface="Quattrocento" pitchFamily="34" charset="0"/>
                <a:ea typeface="Quattrocento" pitchFamily="34" charset="-122"/>
                <a:cs typeface="Quattrocento" pitchFamily="34" charset="-120"/>
              </a:rPr>
              <a:t>The autonomous vehicles object recognition system has undergone extensive testing and evaluation to validate its performance in a variety of real-world driving scenarios. Through a combination of simulation studies, controlled testing environments, and field trials, the system has demonstrated its ability to accurately detect, classify, and track a wide range of objects with a high degree of reliability and precision.</a:t>
            </a:r>
            <a:endParaRPr lang="en-US" sz="1225" dirty="0">
              <a:solidFill>
                <a:schemeClr val="bg1"/>
              </a:solidFill>
            </a:endParaRPr>
          </a:p>
        </p:txBody>
      </p:sp>
      <p:pic>
        <p:nvPicPr>
          <p:cNvPr id="6" name="Image 0" descr="preencoded.png"/>
          <p:cNvPicPr>
            <a:picLocks noChangeAspect="1"/>
          </p:cNvPicPr>
          <p:nvPr/>
        </p:nvPicPr>
        <p:blipFill>
          <a:blip r:embed="rId3"/>
          <a:stretch>
            <a:fillRect/>
          </a:stretch>
        </p:blipFill>
        <p:spPr>
          <a:xfrm>
            <a:off x="3838456" y="2152994"/>
            <a:ext cx="6953488" cy="3427214"/>
          </a:xfrm>
          <a:prstGeom prst="rect">
            <a:avLst/>
          </a:prstGeom>
        </p:spPr>
      </p:pic>
      <p:sp>
        <p:nvSpPr>
          <p:cNvPr id="7" name="Shape 4"/>
          <p:cNvSpPr/>
          <p:nvPr/>
        </p:nvSpPr>
        <p:spPr>
          <a:xfrm>
            <a:off x="5639871" y="5726830"/>
            <a:ext cx="155496" cy="155496"/>
          </a:xfrm>
          <a:prstGeom prst="roundRect">
            <a:avLst>
              <a:gd name="adj" fmla="val 11761"/>
            </a:avLst>
          </a:prstGeom>
          <a:solidFill>
            <a:srgbClr val="D9491C"/>
          </a:solidFill>
          <a:ln/>
        </p:spPr>
      </p:sp>
      <p:sp>
        <p:nvSpPr>
          <p:cNvPr id="8" name="Text 5"/>
          <p:cNvSpPr/>
          <p:nvPr/>
        </p:nvSpPr>
        <p:spPr>
          <a:xfrm>
            <a:off x="5795367" y="5726830"/>
            <a:ext cx="1369457" cy="155496"/>
          </a:xfrm>
          <a:prstGeom prst="rect">
            <a:avLst/>
          </a:prstGeom>
          <a:noFill/>
          <a:ln/>
        </p:spPr>
        <p:txBody>
          <a:bodyPr wrap="none" rtlCol="0" anchor="t"/>
          <a:lstStyle/>
          <a:p>
            <a:pPr marL="0" indent="0">
              <a:lnSpc>
                <a:spcPts val="1225"/>
              </a:lnSpc>
              <a:buNone/>
            </a:pPr>
            <a:r>
              <a:rPr lang="en-US" sz="1225" dirty="0">
                <a:solidFill>
                  <a:schemeClr val="bg1"/>
                </a:solidFill>
                <a:latin typeface="Quattrocento" pitchFamily="34" charset="0"/>
                <a:ea typeface="Quattrocento" pitchFamily="34" charset="-122"/>
                <a:cs typeface="Quattrocento" pitchFamily="34" charset="-120"/>
              </a:rPr>
              <a:t>Detection Accuracy</a:t>
            </a:r>
            <a:endParaRPr lang="en-US" sz="1225" dirty="0">
              <a:solidFill>
                <a:schemeClr val="bg1"/>
              </a:solidFill>
            </a:endParaRPr>
          </a:p>
        </p:txBody>
      </p:sp>
      <p:sp>
        <p:nvSpPr>
          <p:cNvPr id="9" name="Shape 6"/>
          <p:cNvSpPr/>
          <p:nvPr/>
        </p:nvSpPr>
        <p:spPr>
          <a:xfrm>
            <a:off x="7475815" y="5726830"/>
            <a:ext cx="155496" cy="155496"/>
          </a:xfrm>
          <a:prstGeom prst="roundRect">
            <a:avLst>
              <a:gd name="adj" fmla="val 11761"/>
            </a:avLst>
          </a:prstGeom>
          <a:solidFill>
            <a:srgbClr val="EF997E"/>
          </a:solidFill>
          <a:ln/>
        </p:spPr>
      </p:sp>
      <p:sp>
        <p:nvSpPr>
          <p:cNvPr id="10" name="Text 7"/>
          <p:cNvSpPr/>
          <p:nvPr/>
        </p:nvSpPr>
        <p:spPr>
          <a:xfrm>
            <a:off x="7631311" y="5726830"/>
            <a:ext cx="1281351" cy="155496"/>
          </a:xfrm>
          <a:prstGeom prst="rect">
            <a:avLst/>
          </a:prstGeom>
          <a:noFill/>
          <a:ln/>
        </p:spPr>
        <p:txBody>
          <a:bodyPr wrap="none" rtlCol="0" anchor="t"/>
          <a:lstStyle/>
          <a:p>
            <a:pPr marL="0" indent="0">
              <a:lnSpc>
                <a:spcPts val="1225"/>
              </a:lnSpc>
              <a:buNone/>
            </a:pPr>
            <a:r>
              <a:rPr lang="en-US" sz="1225" dirty="0">
                <a:solidFill>
                  <a:schemeClr val="bg1"/>
                </a:solidFill>
                <a:latin typeface="Quattrocento" pitchFamily="34" charset="0"/>
                <a:ea typeface="Quattrocento" pitchFamily="34" charset="-122"/>
                <a:cs typeface="Quattrocento" pitchFamily="34" charset="-120"/>
              </a:rPr>
              <a:t>Tracking Accuracy</a:t>
            </a:r>
            <a:endParaRPr lang="en-US" sz="1225" dirty="0">
              <a:solidFill>
                <a:schemeClr val="bg1"/>
              </a:solidFill>
            </a:endParaRPr>
          </a:p>
        </p:txBody>
      </p:sp>
      <p:sp>
        <p:nvSpPr>
          <p:cNvPr id="11" name="Text 8"/>
          <p:cNvSpPr/>
          <p:nvPr/>
        </p:nvSpPr>
        <p:spPr>
          <a:xfrm>
            <a:off x="263951" y="6005018"/>
            <a:ext cx="13838549" cy="1008524"/>
          </a:xfrm>
          <a:prstGeom prst="rect">
            <a:avLst/>
          </a:prstGeom>
          <a:noFill/>
          <a:ln/>
        </p:spPr>
        <p:txBody>
          <a:bodyPr wrap="square" rtlCol="0" anchor="t"/>
          <a:lstStyle/>
          <a:p>
            <a:pPr marL="0" indent="0">
              <a:lnSpc>
                <a:spcPts val="1960"/>
              </a:lnSpc>
              <a:buNone/>
            </a:pPr>
            <a:r>
              <a:rPr lang="en-US" sz="1225" dirty="0">
                <a:solidFill>
                  <a:schemeClr val="bg1"/>
                </a:solidFill>
                <a:latin typeface="Quattrocento" pitchFamily="34" charset="0"/>
                <a:ea typeface="Quattrocento" pitchFamily="34" charset="-122"/>
                <a:cs typeface="Quattrocento" pitchFamily="34" charset="-120"/>
              </a:rPr>
              <a:t>As shown in the chart, the autonomous vehicles object recognition system has achieved impressive results in both object detection and tracking accuracy across its sensor modalities. The LiDAR system, with its high-resolution 3D point clouds, has demonstrated the highest detection and tracking performance, closely followed by the camera-based computer vision algorithms. The radar sensor, while providing critical motion-sensing capabilities, has slightly lower accuracy metrics due to its inherent limitations in detecting smaller, slower-moving objects.</a:t>
            </a:r>
            <a:endParaRPr lang="en-US" sz="1225" dirty="0">
              <a:solidFill>
                <a:schemeClr val="bg1"/>
              </a:solidFill>
            </a:endParaRPr>
          </a:p>
        </p:txBody>
      </p:sp>
      <p:sp>
        <p:nvSpPr>
          <p:cNvPr id="12" name="Text 9"/>
          <p:cNvSpPr/>
          <p:nvPr/>
        </p:nvSpPr>
        <p:spPr>
          <a:xfrm>
            <a:off x="263951" y="6870973"/>
            <a:ext cx="14366449" cy="1104103"/>
          </a:xfrm>
          <a:prstGeom prst="rect">
            <a:avLst/>
          </a:prstGeom>
          <a:noFill/>
          <a:ln/>
        </p:spPr>
        <p:txBody>
          <a:bodyPr wrap="square" rtlCol="0" anchor="t"/>
          <a:lstStyle/>
          <a:p>
            <a:pPr marL="0" indent="0">
              <a:lnSpc>
                <a:spcPts val="1960"/>
              </a:lnSpc>
              <a:buNone/>
            </a:pPr>
            <a:r>
              <a:rPr lang="en-US" sz="1225" dirty="0">
                <a:solidFill>
                  <a:schemeClr val="bg1"/>
                </a:solidFill>
                <a:latin typeface="Quattrocento" pitchFamily="34" charset="0"/>
                <a:ea typeface="Quattrocento" pitchFamily="34" charset="-122"/>
                <a:cs typeface="Quattrocento" pitchFamily="34" charset="-120"/>
              </a:rPr>
              <a:t>Furthermore, the sensor fusion methodology employed by the system has proven to be highly effective in creating a comprehensive, redundant, and reliable understanding of the vehicle's surrounding environment. By intelligently combining the data from LiDAR, radar, and cameras, the system is able to maintain robust object detection and tracking, even in the face of challenging environmental conditions or individual sensor failures. This robust performance is crucial for the safe and reliable operation of autonomous vehicles, ensuring they can navigate complex real-world scenarios with a high degree of confidence and situational awareness.</a:t>
            </a:r>
            <a:endParaRPr lang="en-US" sz="1225"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 2"/>
          <p:cNvSpPr/>
          <p:nvPr/>
        </p:nvSpPr>
        <p:spPr>
          <a:xfrm>
            <a:off x="3838456" y="427673"/>
            <a:ext cx="5162074" cy="486013"/>
          </a:xfrm>
          <a:prstGeom prst="rect">
            <a:avLst/>
          </a:prstGeom>
          <a:noFill/>
          <a:ln/>
        </p:spPr>
        <p:txBody>
          <a:bodyPr wrap="none" rtlCol="0" anchor="t"/>
          <a:lstStyle/>
          <a:p>
            <a:pPr marL="0" indent="0">
              <a:lnSpc>
                <a:spcPts val="3827"/>
              </a:lnSpc>
              <a:buNone/>
            </a:pPr>
            <a:r>
              <a:rPr lang="en-US" sz="3062" dirty="0">
                <a:latin typeface="Quattrocento" pitchFamily="34" charset="0"/>
                <a:ea typeface="Quattrocento" pitchFamily="34" charset="-122"/>
                <a:cs typeface="Quattrocento" pitchFamily="34" charset="-120"/>
              </a:rPr>
              <a:t>Conclusion and Future Scope</a:t>
            </a:r>
            <a:endParaRPr lang="en-US" sz="3062" dirty="0"/>
          </a:p>
        </p:txBody>
      </p:sp>
      <p:sp>
        <p:nvSpPr>
          <p:cNvPr id="5" name="Shape 3"/>
          <p:cNvSpPr/>
          <p:nvPr/>
        </p:nvSpPr>
        <p:spPr>
          <a:xfrm>
            <a:off x="905947" y="1069181"/>
            <a:ext cx="6328493" cy="3097466"/>
          </a:xfrm>
          <a:prstGeom prst="roundRect">
            <a:avLst>
              <a:gd name="adj" fmla="val 1373"/>
            </a:avLst>
          </a:prstGeom>
          <a:solidFill>
            <a:schemeClr val="bg1"/>
          </a:solidFill>
          <a:ln/>
        </p:spPr>
      </p:sp>
      <p:sp>
        <p:nvSpPr>
          <p:cNvPr id="6" name="Text 4"/>
          <p:cNvSpPr/>
          <p:nvPr/>
        </p:nvSpPr>
        <p:spPr>
          <a:xfrm>
            <a:off x="1469561" y="1380172"/>
            <a:ext cx="3997985" cy="486013"/>
          </a:xfrm>
          <a:prstGeom prst="rect">
            <a:avLst/>
          </a:prstGeom>
          <a:noFill/>
          <a:ln/>
        </p:spPr>
        <p:txBody>
          <a:bodyPr wrap="square" rtlCol="0" anchor="t"/>
          <a:lstStyle/>
          <a:p>
            <a:pPr marL="0" indent="0">
              <a:lnSpc>
                <a:spcPts val="1914"/>
              </a:lnSpc>
              <a:buNone/>
            </a:pPr>
            <a:r>
              <a:rPr lang="en-US" sz="1531" dirty="0">
                <a:latin typeface="Quattrocento" pitchFamily="34" charset="0"/>
                <a:ea typeface="Quattrocento" pitchFamily="34" charset="-122"/>
                <a:cs typeface="Quattrocento" pitchFamily="34" charset="-120"/>
              </a:rPr>
              <a:t>Comprehensive and Robust Perception</a:t>
            </a:r>
            <a:endParaRPr lang="en-US" sz="1531" dirty="0"/>
          </a:p>
        </p:txBody>
      </p:sp>
      <p:sp>
        <p:nvSpPr>
          <p:cNvPr id="7" name="Text 5"/>
          <p:cNvSpPr/>
          <p:nvPr/>
        </p:nvSpPr>
        <p:spPr>
          <a:xfrm>
            <a:off x="905947" y="1866186"/>
            <a:ext cx="6176009" cy="2479571"/>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The autonomous vehicles object recognition system has demonstrated its ability to deliver a comprehensive and robust understanding of the vehicle's surrounding environment.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By </a:t>
            </a:r>
            <a:r>
              <a:rPr lang="en-US" sz="1225" dirty="0">
                <a:latin typeface="Quattrocento" pitchFamily="34" charset="0"/>
                <a:ea typeface="Quattrocento" pitchFamily="34" charset="-122"/>
                <a:cs typeface="Quattrocento" pitchFamily="34" charset="-120"/>
              </a:rPr>
              <a:t>leveraging the complementary strengths of LiDAR, radar, and camera sensors, the system has proven its resilience in the face of challenging conditions, maintaining accurate object detection and tracking even when individual sensors may be degraded</a:t>
            </a:r>
            <a:r>
              <a:rPr lang="en-US" sz="1225" dirty="0" smtClean="0">
                <a:latin typeface="Quattrocento" pitchFamily="34" charset="0"/>
                <a:ea typeface="Quattrocento" pitchFamily="34" charset="-122"/>
                <a:cs typeface="Quattrocento" pitchFamily="34" charset="-120"/>
              </a:rPr>
              <a:t>.</a:t>
            </a:r>
          </a:p>
          <a:p>
            <a:pPr marL="0" indent="0">
              <a:lnSpc>
                <a:spcPts val="1960"/>
              </a:lnSpc>
              <a:buNone/>
            </a:pPr>
            <a:r>
              <a:rPr lang="en-US" sz="1225" dirty="0" smtClean="0">
                <a:latin typeface="Quattrocento" pitchFamily="34" charset="0"/>
                <a:ea typeface="Quattrocento" pitchFamily="34" charset="-122"/>
                <a:cs typeface="Quattrocento" pitchFamily="34" charset="-120"/>
              </a:rPr>
              <a:t> </a:t>
            </a:r>
            <a:r>
              <a:rPr lang="en-US" sz="1225" dirty="0">
                <a:latin typeface="Quattrocento" pitchFamily="34" charset="0"/>
                <a:ea typeface="Quattrocento" pitchFamily="34" charset="-122"/>
                <a:cs typeface="Quattrocento" pitchFamily="34" charset="-120"/>
              </a:rPr>
              <a:t>This redundant and reliable perception is a crucial foundation for the safe and intelligent operation of autonomous vehicles.</a:t>
            </a:r>
            <a:endParaRPr lang="en-US" sz="1225" dirty="0"/>
          </a:p>
        </p:txBody>
      </p:sp>
      <p:sp>
        <p:nvSpPr>
          <p:cNvPr id="8" name="Shape 6"/>
          <p:cNvSpPr/>
          <p:nvPr/>
        </p:nvSpPr>
        <p:spPr>
          <a:xfrm>
            <a:off x="7548443" y="1069181"/>
            <a:ext cx="6869807" cy="3097466"/>
          </a:xfrm>
          <a:prstGeom prst="roundRect">
            <a:avLst>
              <a:gd name="adj" fmla="val 1373"/>
            </a:avLst>
          </a:prstGeom>
          <a:solidFill>
            <a:schemeClr val="bg1"/>
          </a:solidFill>
          <a:ln/>
        </p:spPr>
      </p:sp>
      <p:sp>
        <p:nvSpPr>
          <p:cNvPr id="9" name="Text 7"/>
          <p:cNvSpPr/>
          <p:nvPr/>
        </p:nvSpPr>
        <p:spPr>
          <a:xfrm>
            <a:off x="8431550" y="1380172"/>
            <a:ext cx="4313490" cy="486013"/>
          </a:xfrm>
          <a:prstGeom prst="rect">
            <a:avLst/>
          </a:prstGeom>
          <a:noFill/>
          <a:ln/>
        </p:spPr>
        <p:txBody>
          <a:bodyPr wrap="square" rtlCol="0" anchor="t"/>
          <a:lstStyle/>
          <a:p>
            <a:pPr marL="0" indent="0">
              <a:lnSpc>
                <a:spcPts val="1914"/>
              </a:lnSpc>
              <a:buNone/>
            </a:pPr>
            <a:r>
              <a:rPr lang="en-US" sz="1531" dirty="0">
                <a:latin typeface="Quattrocento" pitchFamily="34" charset="0"/>
                <a:ea typeface="Quattrocento" pitchFamily="34" charset="-122"/>
                <a:cs typeface="Quattrocento" pitchFamily="34" charset="-120"/>
              </a:rPr>
              <a:t>Continuous Improvement and Adaptation</a:t>
            </a:r>
            <a:endParaRPr lang="en-US" sz="1531" dirty="0"/>
          </a:p>
        </p:txBody>
      </p:sp>
      <p:sp>
        <p:nvSpPr>
          <p:cNvPr id="10" name="Text 8"/>
          <p:cNvSpPr/>
          <p:nvPr/>
        </p:nvSpPr>
        <p:spPr>
          <a:xfrm>
            <a:off x="7548443" y="1959413"/>
            <a:ext cx="6563483" cy="2207234"/>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As the field of autonomous driving continues to evolve, the object recognition system will need to adapt and improve to keep pace with the latest advancements in sensor technology, computer vision, and sensor fusion algorithms.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Through </a:t>
            </a:r>
            <a:r>
              <a:rPr lang="en-US" sz="1225" dirty="0">
                <a:latin typeface="Quattrocento" pitchFamily="34" charset="0"/>
                <a:ea typeface="Quattrocento" pitchFamily="34" charset="-122"/>
                <a:cs typeface="Quattrocento" pitchFamily="34" charset="-120"/>
              </a:rPr>
              <a:t>ongoing research, field testing, and data-driven optimization, the system's capabilities can be further enhanced, addressing emerging edge cases, improving computational efficiency, and expanding its understanding of complex driving scenarios.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This </a:t>
            </a:r>
            <a:r>
              <a:rPr lang="en-US" sz="1225" dirty="0">
                <a:latin typeface="Quattrocento" pitchFamily="34" charset="0"/>
                <a:ea typeface="Quattrocento" pitchFamily="34" charset="-122"/>
                <a:cs typeface="Quattrocento" pitchFamily="34" charset="-120"/>
              </a:rPr>
              <a:t>iterative development process will be key to ensuring the long-term viability and safety of autonomous vehicle technology.</a:t>
            </a:r>
            <a:endParaRPr lang="en-US" sz="1225" dirty="0"/>
          </a:p>
        </p:txBody>
      </p:sp>
      <p:sp>
        <p:nvSpPr>
          <p:cNvPr id="11" name="Shape 9"/>
          <p:cNvSpPr/>
          <p:nvPr/>
        </p:nvSpPr>
        <p:spPr>
          <a:xfrm>
            <a:off x="753462" y="4345757"/>
            <a:ext cx="6328493" cy="3252247"/>
          </a:xfrm>
          <a:prstGeom prst="roundRect">
            <a:avLst>
              <a:gd name="adj" fmla="val 1373"/>
            </a:avLst>
          </a:prstGeom>
          <a:solidFill>
            <a:schemeClr val="bg1"/>
          </a:solidFill>
          <a:ln/>
        </p:spPr>
      </p:sp>
      <p:sp>
        <p:nvSpPr>
          <p:cNvPr id="12" name="Text 10"/>
          <p:cNvSpPr/>
          <p:nvPr/>
        </p:nvSpPr>
        <p:spPr>
          <a:xfrm>
            <a:off x="1601536" y="4505990"/>
            <a:ext cx="4073399" cy="486013"/>
          </a:xfrm>
          <a:prstGeom prst="rect">
            <a:avLst/>
          </a:prstGeom>
          <a:noFill/>
          <a:ln/>
        </p:spPr>
        <p:txBody>
          <a:bodyPr wrap="square" rtlCol="0" anchor="t"/>
          <a:lstStyle/>
          <a:p>
            <a:pPr marL="0" indent="0">
              <a:lnSpc>
                <a:spcPts val="1914"/>
              </a:lnSpc>
              <a:buNone/>
            </a:pPr>
            <a:r>
              <a:rPr lang="en-US" sz="1531" dirty="0">
                <a:latin typeface="Quattrocento" pitchFamily="34" charset="0"/>
                <a:ea typeface="Quattrocento" pitchFamily="34" charset="-122"/>
                <a:cs typeface="Quattrocento" pitchFamily="34" charset="-120"/>
              </a:rPr>
              <a:t>Expanding Capabilities and Applications</a:t>
            </a:r>
            <a:endParaRPr lang="en-US" sz="1531" dirty="0"/>
          </a:p>
        </p:txBody>
      </p:sp>
      <p:sp>
        <p:nvSpPr>
          <p:cNvPr id="13" name="Text 11"/>
          <p:cNvSpPr/>
          <p:nvPr/>
        </p:nvSpPr>
        <p:spPr>
          <a:xfrm>
            <a:off x="905947" y="4992003"/>
            <a:ext cx="6176008" cy="2606001"/>
          </a:xfrm>
          <a:prstGeom prst="rect">
            <a:avLst/>
          </a:prstGeom>
          <a:solidFill>
            <a:schemeClr val="bg1"/>
          </a:solid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Beyond its core function of object detection and tracking, the autonomous vehicles object recognition system holds the potential for expanded capabilities and applications.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Integrating </a:t>
            </a:r>
            <a:r>
              <a:rPr lang="en-US" sz="1225" dirty="0">
                <a:latin typeface="Quattrocento" pitchFamily="34" charset="0"/>
                <a:ea typeface="Quattrocento" pitchFamily="34" charset="-122"/>
                <a:cs typeface="Quattrocento" pitchFamily="34" charset="-120"/>
              </a:rPr>
              <a:t>the system's robust perception with advanced decision-making algorithms and vehicle control systems could enable even more sophisticated autonomous driving features, such as predictive collision avoidance, autonomous parking, and seamless navigation in dense urban </a:t>
            </a:r>
            <a:r>
              <a:rPr lang="en-US" sz="1225" dirty="0" smtClean="0">
                <a:latin typeface="Quattrocento" pitchFamily="34" charset="0"/>
                <a:ea typeface="Quattrocento" pitchFamily="34" charset="-122"/>
                <a:cs typeface="Quattrocento" pitchFamily="34" charset="-120"/>
              </a:rPr>
              <a:t>environments.</a:t>
            </a:r>
            <a:endParaRPr lang="en-US" sz="1225" dirty="0"/>
          </a:p>
        </p:txBody>
      </p:sp>
      <p:sp>
        <p:nvSpPr>
          <p:cNvPr id="14" name="Shape 12"/>
          <p:cNvSpPr/>
          <p:nvPr/>
        </p:nvSpPr>
        <p:spPr>
          <a:xfrm>
            <a:off x="7392946" y="4345757"/>
            <a:ext cx="6869807" cy="3252247"/>
          </a:xfrm>
          <a:prstGeom prst="roundRect">
            <a:avLst>
              <a:gd name="adj" fmla="val 1373"/>
            </a:avLst>
          </a:prstGeom>
          <a:solidFill>
            <a:schemeClr val="bg1"/>
          </a:solidFill>
          <a:ln/>
        </p:spPr>
      </p:sp>
      <p:sp>
        <p:nvSpPr>
          <p:cNvPr id="15" name="Text 13"/>
          <p:cNvSpPr/>
          <p:nvPr/>
        </p:nvSpPr>
        <p:spPr>
          <a:xfrm>
            <a:off x="8230092" y="4588763"/>
            <a:ext cx="3072646" cy="243007"/>
          </a:xfrm>
          <a:prstGeom prst="rect">
            <a:avLst/>
          </a:prstGeom>
          <a:noFill/>
          <a:ln/>
        </p:spPr>
        <p:txBody>
          <a:bodyPr wrap="none" rtlCol="0" anchor="t"/>
          <a:lstStyle/>
          <a:p>
            <a:pPr marL="0" indent="0">
              <a:lnSpc>
                <a:spcPts val="1914"/>
              </a:lnSpc>
              <a:buNone/>
            </a:pPr>
            <a:r>
              <a:rPr lang="en-US" sz="1531" dirty="0">
                <a:latin typeface="Quattrocento" pitchFamily="34" charset="0"/>
                <a:ea typeface="Quattrocento" pitchFamily="34" charset="-122"/>
                <a:cs typeface="Quattrocento" pitchFamily="34" charset="-120"/>
              </a:rPr>
              <a:t>Ethical and Societal Considerations</a:t>
            </a:r>
            <a:endParaRPr lang="en-US" sz="1531" dirty="0"/>
          </a:p>
        </p:txBody>
      </p:sp>
      <p:sp>
        <p:nvSpPr>
          <p:cNvPr id="16" name="Text 14"/>
          <p:cNvSpPr/>
          <p:nvPr/>
        </p:nvSpPr>
        <p:spPr>
          <a:xfrm>
            <a:off x="7548443" y="4992003"/>
            <a:ext cx="6563483" cy="2606001"/>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As autonomous vehicles become more prevalent, it is crucial to consider the ethical and societal implications of this technology.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The </a:t>
            </a:r>
            <a:r>
              <a:rPr lang="en-US" sz="1225" dirty="0">
                <a:latin typeface="Quattrocento" pitchFamily="34" charset="0"/>
                <a:ea typeface="Quattrocento" pitchFamily="34" charset="-122"/>
                <a:cs typeface="Quattrocento" pitchFamily="34" charset="-120"/>
              </a:rPr>
              <a:t>object recognition system must be designed and deployed with a strong emphasis on safety, fairness, and transparency, ensuring that it does not perpetuate biases or create unintended consequences.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Ongoing </a:t>
            </a:r>
            <a:r>
              <a:rPr lang="en-US" sz="1225" dirty="0">
                <a:latin typeface="Quattrocento" pitchFamily="34" charset="0"/>
                <a:ea typeface="Quattrocento" pitchFamily="34" charset="-122"/>
                <a:cs typeface="Quattrocento" pitchFamily="34" charset="-120"/>
              </a:rPr>
              <a:t>collaboration with policymakers, ethicists, and the public will be essential in shaping the responsible development and implementation of autonomous vehicle technology, ultimately leading to a future where these systems can truly enhance mobility, accessibility, and the overall well-being of communities.</a:t>
            </a:r>
            <a:endParaRPr lang="en-US" sz="12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 2"/>
          <p:cNvSpPr/>
          <p:nvPr/>
        </p:nvSpPr>
        <p:spPr>
          <a:xfrm>
            <a:off x="940237" y="1186815"/>
            <a:ext cx="7263527" cy="2102048"/>
          </a:xfrm>
          <a:prstGeom prst="rect">
            <a:avLst/>
          </a:prstGeom>
          <a:noFill/>
          <a:ln>
            <a:noFill/>
          </a:ln>
        </p:spPr>
        <p:txBody>
          <a:bodyPr wrap="square" rtlCol="0" anchor="t"/>
          <a:lstStyle/>
          <a:p>
            <a:pPr marL="0" indent="0">
              <a:lnSpc>
                <a:spcPts val="5517"/>
              </a:lnSpc>
              <a:buNone/>
            </a:pPr>
            <a:r>
              <a:rPr lang="en-US" sz="4400" dirty="0">
                <a:latin typeface="Quattrocento" pitchFamily="34" charset="0"/>
                <a:ea typeface="Quattrocento" pitchFamily="34" charset="-122"/>
                <a:cs typeface="Quattrocento" pitchFamily="34" charset="-120"/>
              </a:rPr>
              <a:t>Introduction to Autonomous Vehicles Object Recognition System</a:t>
            </a:r>
            <a:endParaRPr lang="en-US" sz="4400" dirty="0"/>
          </a:p>
        </p:txBody>
      </p:sp>
      <p:sp>
        <p:nvSpPr>
          <p:cNvPr id="6" name="Text 3"/>
          <p:cNvSpPr/>
          <p:nvPr/>
        </p:nvSpPr>
        <p:spPr>
          <a:xfrm>
            <a:off x="940237" y="3532465"/>
            <a:ext cx="7263527" cy="1300163"/>
          </a:xfrm>
          <a:prstGeom prst="rect">
            <a:avLst/>
          </a:prstGeom>
          <a:noFill/>
          <a:ln/>
        </p:spPr>
        <p:txBody>
          <a:bodyPr wrap="square" rtlCol="0" anchor="t"/>
          <a:lstStyle/>
          <a:p>
            <a:pPr marL="0" indent="0">
              <a:lnSpc>
                <a:spcPts val="2047"/>
              </a:lnSpc>
              <a:buNone/>
            </a:pPr>
            <a:r>
              <a:rPr lang="en-US" sz="1279" dirty="0">
                <a:latin typeface="Quattrocento" pitchFamily="34" charset="0"/>
                <a:ea typeface="Quattrocento" pitchFamily="34" charset="-122"/>
                <a:cs typeface="Quattrocento" pitchFamily="34" charset="-120"/>
              </a:rPr>
              <a:t>Autonomous vehicles (AVs) are revolutionizing the transportation industry, offering the promise of safer, more efficient, and environmentally-friendly mobility solutions. At the heart of this revolution lies the autonomous vehicles object recognition system, a comprehensive image analysis solution that enables AVs to perceive and understand their surrounding environment with unprecedented accuracy and reliability.</a:t>
            </a:r>
            <a:endParaRPr lang="en-US" sz="1279" dirty="0"/>
          </a:p>
        </p:txBody>
      </p:sp>
      <p:sp>
        <p:nvSpPr>
          <p:cNvPr id="7" name="Text 4"/>
          <p:cNvSpPr/>
          <p:nvPr/>
        </p:nvSpPr>
        <p:spPr>
          <a:xfrm>
            <a:off x="940237" y="5015389"/>
            <a:ext cx="7263527" cy="1560195"/>
          </a:xfrm>
          <a:prstGeom prst="rect">
            <a:avLst/>
          </a:prstGeom>
          <a:noFill/>
          <a:ln/>
        </p:spPr>
        <p:txBody>
          <a:bodyPr wrap="square" rtlCol="0" anchor="t"/>
          <a:lstStyle/>
          <a:p>
            <a:pPr marL="0" indent="0">
              <a:lnSpc>
                <a:spcPts val="2047"/>
              </a:lnSpc>
              <a:buNone/>
            </a:pPr>
            <a:r>
              <a:rPr lang="en-US" sz="1279" dirty="0">
                <a:latin typeface="Quattrocento" pitchFamily="34" charset="0"/>
                <a:ea typeface="Quattrocento" pitchFamily="34" charset="-122"/>
                <a:cs typeface="Quattrocento" pitchFamily="34" charset="-120"/>
              </a:rPr>
              <a:t>This cutting-edge system combines advanced sensor technologies, including LiDAR, radar, and high-resolution cameras, to create a detailed 3D model of the vehicle's surroundings. Through sophisticated algorithms and machine learning techniques, the system is able to identify and classify a wide range of objects, from other vehicles and pedestrians to traffic signs and road hazards, in real-time. This information is then seamlessly integrated into the AV's decision-making process, allowing it to navigate safely and intelligently, even in complex, dynamic environments.</a:t>
            </a:r>
            <a:endParaRPr lang="en-US" sz="1279" dirty="0"/>
          </a:p>
        </p:txBody>
      </p:sp>
      <p:pic>
        <p:nvPicPr>
          <p:cNvPr id="21506" name="Picture 2" descr="Image result for autonomous vehicles"/>
          <p:cNvPicPr>
            <a:picLocks noChangeAspect="1" noChangeArrowheads="1"/>
          </p:cNvPicPr>
          <p:nvPr/>
        </p:nvPicPr>
        <p:blipFill>
          <a:blip r:embed="rId3"/>
          <a:srcRect/>
          <a:stretch>
            <a:fillRect/>
          </a:stretch>
        </p:blipFill>
        <p:spPr bwMode="auto">
          <a:xfrm>
            <a:off x="8810122" y="2129366"/>
            <a:ext cx="5167531" cy="470506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5" name="Text 2"/>
          <p:cNvSpPr/>
          <p:nvPr/>
        </p:nvSpPr>
        <p:spPr>
          <a:xfrm>
            <a:off x="833199" y="818674"/>
            <a:ext cx="7477601" cy="1388745"/>
          </a:xfrm>
          <a:prstGeom prst="rect">
            <a:avLst/>
          </a:prstGeom>
          <a:noFill/>
          <a:ln/>
        </p:spPr>
        <p:txBody>
          <a:bodyPr wrap="square" rtlCol="0" anchor="t"/>
          <a:lstStyle/>
          <a:p>
            <a:pPr marL="0" indent="0">
              <a:lnSpc>
                <a:spcPts val="5468"/>
              </a:lnSpc>
              <a:buNone/>
            </a:pPr>
            <a:r>
              <a:rPr lang="en-US" sz="4374" dirty="0">
                <a:latin typeface="Quattrocento" pitchFamily="34" charset="0"/>
                <a:ea typeface="Quattrocento" pitchFamily="34" charset="-122"/>
                <a:cs typeface="Quattrocento" pitchFamily="34" charset="-120"/>
              </a:rPr>
              <a:t>Comprehensive Image Analysis Solution</a:t>
            </a:r>
            <a:endParaRPr lang="en-US" sz="4374" dirty="0"/>
          </a:p>
        </p:txBody>
      </p:sp>
      <p:sp>
        <p:nvSpPr>
          <p:cNvPr id="6" name="Text 3"/>
          <p:cNvSpPr/>
          <p:nvPr/>
        </p:nvSpPr>
        <p:spPr>
          <a:xfrm>
            <a:off x="833199" y="2540675"/>
            <a:ext cx="7477601" cy="2132409"/>
          </a:xfrm>
          <a:prstGeom prst="rect">
            <a:avLst/>
          </a:prstGeom>
          <a:noFill/>
          <a:ln/>
        </p:spPr>
        <p:txBody>
          <a:bodyPr wrap="square" rtlCol="0" anchor="t"/>
          <a:lstStyle/>
          <a:p>
            <a:pPr marL="0" indent="0">
              <a:lnSpc>
                <a:spcPts val="2799"/>
              </a:lnSpc>
              <a:buNone/>
            </a:pPr>
            <a:r>
              <a:rPr lang="en-US" sz="1750" dirty="0">
                <a:latin typeface="Quattrocento" pitchFamily="34" charset="0"/>
                <a:ea typeface="Quattrocento" pitchFamily="34" charset="-122"/>
                <a:cs typeface="Quattrocento" pitchFamily="34" charset="-120"/>
              </a:rPr>
              <a:t>At the core of the autonomous vehicles object recognition system is a sophisticated image analysis framework that leverages state-of-the-art computer vision and deep learning techniques. This comprehensive solution ingests high-resolution data from a multitude of sensors, including LiDAR, radar, and advanced camera systems, to create a detailed, real-time 3D model of the vehicle's surroundings.</a:t>
            </a:r>
            <a:endParaRPr lang="en-US" sz="1750" dirty="0"/>
          </a:p>
        </p:txBody>
      </p:sp>
      <p:sp>
        <p:nvSpPr>
          <p:cNvPr id="7" name="Text 4"/>
          <p:cNvSpPr/>
          <p:nvPr/>
        </p:nvSpPr>
        <p:spPr>
          <a:xfrm>
            <a:off x="833199" y="4922996"/>
            <a:ext cx="7477601" cy="2487811"/>
          </a:xfrm>
          <a:prstGeom prst="rect">
            <a:avLst/>
          </a:prstGeom>
          <a:noFill/>
          <a:ln/>
        </p:spPr>
        <p:txBody>
          <a:bodyPr wrap="square" rtlCol="0" anchor="t"/>
          <a:lstStyle/>
          <a:p>
            <a:pPr marL="0" indent="0">
              <a:lnSpc>
                <a:spcPts val="2799"/>
              </a:lnSpc>
              <a:buNone/>
            </a:pPr>
            <a:r>
              <a:rPr lang="en-US" sz="1750" dirty="0">
                <a:latin typeface="Quattrocento" pitchFamily="34" charset="0"/>
                <a:ea typeface="Quattrocento" pitchFamily="34" charset="-122"/>
                <a:cs typeface="Quattrocento" pitchFamily="34" charset="-120"/>
              </a:rPr>
              <a:t>Through complex algorithms and neural networks, the system is able to identify and classify a wide array of objects with remarkable accuracy, from other cars and pedestrians to traffic signals, road signs, and potential hazards. By continuously analyzing this rich visual data, the autonomous vehicle can navigate safely and intelligently, making informed decisions to avoid obstacles, adhere to traffic laws, and ensure the safety of all road users.</a:t>
            </a:r>
            <a:endParaRPr lang="en-US" sz="1750" dirty="0"/>
          </a:p>
        </p:txBody>
      </p:sp>
      <p:pic>
        <p:nvPicPr>
          <p:cNvPr id="18434" name="Picture 2" descr="Image result for autonomous vehicles"/>
          <p:cNvPicPr>
            <a:picLocks noChangeAspect="1" noChangeArrowheads="1"/>
          </p:cNvPicPr>
          <p:nvPr/>
        </p:nvPicPr>
        <p:blipFill>
          <a:blip r:embed="rId3"/>
          <a:srcRect/>
          <a:stretch>
            <a:fillRect/>
          </a:stretch>
        </p:blipFill>
        <p:spPr bwMode="auto">
          <a:xfrm>
            <a:off x="8310800" y="2403179"/>
            <a:ext cx="5843132" cy="41183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Text 2"/>
          <p:cNvSpPr/>
          <p:nvPr/>
        </p:nvSpPr>
        <p:spPr>
          <a:xfrm>
            <a:off x="2620590" y="964882"/>
            <a:ext cx="7258645" cy="1014651"/>
          </a:xfrm>
          <a:prstGeom prst="rect">
            <a:avLst/>
          </a:prstGeom>
          <a:noFill/>
          <a:ln/>
        </p:spPr>
        <p:txBody>
          <a:bodyPr wrap="square" rtlCol="0" anchor="t"/>
          <a:lstStyle/>
          <a:p>
            <a:pPr marL="0" indent="0">
              <a:lnSpc>
                <a:spcPts val="3995"/>
              </a:lnSpc>
              <a:buNone/>
            </a:pPr>
            <a:r>
              <a:rPr lang="en-US" sz="3196" dirty="0">
                <a:latin typeface="Quattrocento" pitchFamily="34" charset="0"/>
                <a:ea typeface="Quattrocento" pitchFamily="34" charset="-122"/>
                <a:cs typeface="Quattrocento" pitchFamily="34" charset="-120"/>
              </a:rPr>
              <a:t>Sensor Modalities: LiDAR, Radar, and Camera</a:t>
            </a:r>
            <a:endParaRPr lang="en-US" sz="3196" dirty="0"/>
          </a:p>
        </p:txBody>
      </p:sp>
      <p:sp>
        <p:nvSpPr>
          <p:cNvPr id="6" name="Text 3"/>
          <p:cNvSpPr/>
          <p:nvPr/>
        </p:nvSpPr>
        <p:spPr>
          <a:xfrm>
            <a:off x="5806852" y="2223016"/>
            <a:ext cx="7258645" cy="1298972"/>
          </a:xfrm>
          <a:prstGeom prst="rect">
            <a:avLst/>
          </a:prstGeom>
          <a:noFill/>
          <a:ln/>
        </p:spPr>
        <p:txBody>
          <a:bodyPr wrap="square" rtlCol="0" anchor="t"/>
          <a:lstStyle/>
          <a:p>
            <a:pPr marL="0" indent="0">
              <a:lnSpc>
                <a:spcPts val="2046"/>
              </a:lnSpc>
              <a:buNone/>
            </a:pPr>
            <a:r>
              <a:rPr lang="en-US" sz="1278" dirty="0">
                <a:latin typeface="Quattrocento" pitchFamily="34" charset="0"/>
                <a:ea typeface="Quattrocento" pitchFamily="34" charset="-122"/>
                <a:cs typeface="Quattrocento" pitchFamily="34" charset="-120"/>
              </a:rPr>
              <a:t>The autonomous vehicles object recognition system relies on a powerful triad of sensor technologies to create a comprehensive, real-time understanding of its surroundings: LiDAR, radar, and advanced camera systems. Each of these sensor modalities brings unique capabilities and strengths to the table, working in tandem to provide the AV with a multilayered, redundant perception of its environment.</a:t>
            </a:r>
            <a:endParaRPr lang="en-US" sz="1278" dirty="0"/>
          </a:p>
        </p:txBody>
      </p:sp>
      <p:sp>
        <p:nvSpPr>
          <p:cNvPr id="7" name="Text 4"/>
          <p:cNvSpPr/>
          <p:nvPr/>
        </p:nvSpPr>
        <p:spPr>
          <a:xfrm>
            <a:off x="5806852" y="3704630"/>
            <a:ext cx="7258645" cy="1558766"/>
          </a:xfrm>
          <a:prstGeom prst="rect">
            <a:avLst/>
          </a:prstGeom>
          <a:noFill/>
          <a:ln/>
        </p:spPr>
        <p:txBody>
          <a:bodyPr wrap="square" rtlCol="0" anchor="t"/>
          <a:lstStyle/>
          <a:p>
            <a:pPr marL="0" indent="0">
              <a:lnSpc>
                <a:spcPts val="2046"/>
              </a:lnSpc>
              <a:buNone/>
            </a:pPr>
            <a:r>
              <a:rPr lang="en-US" sz="1278" dirty="0">
                <a:latin typeface="Quattrocento" pitchFamily="34" charset="0"/>
                <a:ea typeface="Quattrocento" pitchFamily="34" charset="-122"/>
                <a:cs typeface="Quattrocento" pitchFamily="34" charset="-120"/>
              </a:rPr>
              <a:t>LiDAR (Light Detection and Ranging) utilizes pulsed laser light to generate highly accurate, high-resolution 3D point cloud data, allowing the system to precisely map the vehicle's surroundings, including the shape, size, and location of objects. Radar (Radio Detection and Ranging), on the other hand, uses radio waves to detect the presence, speed, and direction of objects, providing critical information about the motion and trajectory of nearby vehicles, pedestrians, and other dynamic elements.</a:t>
            </a:r>
            <a:endParaRPr lang="en-US" sz="1278" dirty="0"/>
          </a:p>
        </p:txBody>
      </p:sp>
      <p:sp>
        <p:nvSpPr>
          <p:cNvPr id="8" name="Text 5"/>
          <p:cNvSpPr/>
          <p:nvPr/>
        </p:nvSpPr>
        <p:spPr>
          <a:xfrm>
            <a:off x="5806852" y="5446038"/>
            <a:ext cx="7258645" cy="1818561"/>
          </a:xfrm>
          <a:prstGeom prst="rect">
            <a:avLst/>
          </a:prstGeom>
          <a:noFill/>
          <a:ln/>
        </p:spPr>
        <p:txBody>
          <a:bodyPr wrap="square" rtlCol="0" anchor="t"/>
          <a:lstStyle/>
          <a:p>
            <a:pPr marL="0" indent="0">
              <a:lnSpc>
                <a:spcPts val="2046"/>
              </a:lnSpc>
              <a:buNone/>
            </a:pPr>
            <a:r>
              <a:rPr lang="en-US" sz="1278" dirty="0">
                <a:latin typeface="Quattrocento" pitchFamily="34" charset="0"/>
                <a:ea typeface="Quattrocento" pitchFamily="34" charset="-122"/>
                <a:cs typeface="Quattrocento" pitchFamily="34" charset="-120"/>
              </a:rPr>
              <a:t>Complementing these active sensor technologies, the system also incorporates high-resolution camera systems that capture detailed visual imagery, enabling the use of advanced computer vision and deep learning algorithms to identify and classify a wide range of objects, from traffic signs and lane markings to pedestrians and cyclists. By fusing the data from these diverse sensor modalities, the autonomous vehicles object recognition system can build a comprehensive, redundant, and highly reliable understanding of its surroundings, enabling the AV to navigate safely and confidently in even the most complex environments.</a:t>
            </a:r>
            <a:endParaRPr lang="en-US" sz="1278" dirty="0"/>
          </a:p>
        </p:txBody>
      </p:sp>
      <p:pic>
        <p:nvPicPr>
          <p:cNvPr id="16386" name="Picture 2" descr="Image result for autonomous vehicles"/>
          <p:cNvPicPr>
            <a:picLocks noChangeAspect="1" noChangeArrowheads="1"/>
          </p:cNvPicPr>
          <p:nvPr/>
        </p:nvPicPr>
        <p:blipFill>
          <a:blip r:embed="rId3"/>
          <a:srcRect/>
          <a:stretch>
            <a:fillRect/>
          </a:stretch>
        </p:blipFill>
        <p:spPr bwMode="auto">
          <a:xfrm>
            <a:off x="612743" y="2582060"/>
            <a:ext cx="4590658" cy="3526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2"/>
          <p:cNvSpPr/>
          <p:nvPr/>
        </p:nvSpPr>
        <p:spPr>
          <a:xfrm>
            <a:off x="1451729" y="432673"/>
            <a:ext cx="9814568" cy="983456"/>
          </a:xfrm>
          <a:prstGeom prst="rect">
            <a:avLst/>
          </a:prstGeom>
          <a:noFill/>
          <a:ln/>
        </p:spPr>
        <p:txBody>
          <a:bodyPr wrap="square" rtlCol="0" anchor="t"/>
          <a:lstStyle/>
          <a:p>
            <a:pPr marL="0" indent="0">
              <a:lnSpc>
                <a:spcPts val="3872"/>
              </a:lnSpc>
              <a:buNone/>
            </a:pPr>
            <a:r>
              <a:rPr lang="en-US" sz="3098" dirty="0">
                <a:latin typeface="Quattrocento" pitchFamily="34" charset="0"/>
                <a:ea typeface="Quattrocento" pitchFamily="34" charset="-122"/>
                <a:cs typeface="Quattrocento" pitchFamily="34" charset="-120"/>
              </a:rPr>
              <a:t>Literature Review on Sensor </a:t>
            </a:r>
            <a:r>
              <a:rPr lang="en-US" sz="3098" dirty="0" smtClean="0">
                <a:latin typeface="Quattrocento" pitchFamily="34" charset="0"/>
                <a:ea typeface="Quattrocento" pitchFamily="34" charset="-122"/>
                <a:cs typeface="Quattrocento" pitchFamily="34" charset="-120"/>
              </a:rPr>
              <a:t>Fusion</a:t>
            </a:r>
          </a:p>
          <a:p>
            <a:pPr marL="0" indent="0">
              <a:lnSpc>
                <a:spcPts val="3872"/>
              </a:lnSpc>
              <a:buNone/>
            </a:pPr>
            <a:r>
              <a:rPr lang="en-US" sz="3098" dirty="0" smtClean="0">
                <a:latin typeface="Quattrocento" pitchFamily="34" charset="0"/>
                <a:ea typeface="Quattrocento" pitchFamily="34" charset="-122"/>
                <a:cs typeface="Quattrocento" pitchFamily="34" charset="-120"/>
              </a:rPr>
              <a:t>Techniques</a:t>
            </a:r>
            <a:endParaRPr lang="en-US" sz="3098" dirty="0"/>
          </a:p>
        </p:txBody>
      </p:sp>
      <p:sp>
        <p:nvSpPr>
          <p:cNvPr id="5" name="Text 3"/>
          <p:cNvSpPr/>
          <p:nvPr/>
        </p:nvSpPr>
        <p:spPr>
          <a:xfrm>
            <a:off x="1451729" y="1730812"/>
            <a:ext cx="9380935" cy="1259086"/>
          </a:xfrm>
          <a:prstGeom prst="rect">
            <a:avLst/>
          </a:prstGeom>
          <a:noFill/>
          <a:ln/>
        </p:spPr>
        <p:txBody>
          <a:bodyPr wrap="square" rtlCol="0" anchor="t"/>
          <a:lstStyle/>
          <a:p>
            <a:pPr marL="0" indent="0">
              <a:lnSpc>
                <a:spcPts val="1982"/>
              </a:lnSpc>
              <a:buNone/>
            </a:pPr>
            <a:r>
              <a:rPr lang="en-US" sz="1239" dirty="0">
                <a:latin typeface="Quattrocento" pitchFamily="34" charset="0"/>
                <a:ea typeface="Quattrocento" pitchFamily="34" charset="-122"/>
                <a:cs typeface="Quattrocento" pitchFamily="34" charset="-120"/>
              </a:rPr>
              <a:t>The autonomous vehicles object recognition system relies on a robust sensor fusion framework to combine the disparate inputs from its LiDAR, radar, and camera systems. Extensive research has been conducted on various sensor fusion techniques, each with its own strengths and trade-offs. A thorough literature review reveals several promising approaches that have been successfully applied in the context of autonomous driving.</a:t>
            </a:r>
            <a:endParaRPr lang="en-US" sz="1239" dirty="0"/>
          </a:p>
        </p:txBody>
      </p:sp>
      <p:sp>
        <p:nvSpPr>
          <p:cNvPr id="6" name="Text 4"/>
          <p:cNvSpPr/>
          <p:nvPr/>
        </p:nvSpPr>
        <p:spPr>
          <a:xfrm>
            <a:off x="1451729" y="2989898"/>
            <a:ext cx="9399789" cy="1510903"/>
          </a:xfrm>
          <a:prstGeom prst="rect">
            <a:avLst/>
          </a:prstGeom>
          <a:noFill/>
          <a:ln/>
        </p:spPr>
        <p:txBody>
          <a:bodyPr wrap="square" rtlCol="0" anchor="t"/>
          <a:lstStyle/>
          <a:p>
            <a:pPr marL="0" indent="0">
              <a:lnSpc>
                <a:spcPts val="1982"/>
              </a:lnSpc>
              <a:buNone/>
            </a:pPr>
            <a:r>
              <a:rPr lang="en-US" sz="1239" dirty="0">
                <a:latin typeface="Quattrocento" pitchFamily="34" charset="0"/>
                <a:ea typeface="Quattrocento" pitchFamily="34" charset="-122"/>
                <a:cs typeface="Quattrocento" pitchFamily="34" charset="-120"/>
              </a:rPr>
              <a:t>One prevalent method is the Kalman filter, a recursive algorithm that optimally estimates the state of a dynamic system by fusing measurements from multiple sensors. Extended Kalman filters, in particular, have demonstrated excellent performance in tracking the position, velocity, and acceleration of moving objects, making them a popular choice for autonomous vehicle perception. Other techniques, such as Bayesian fusion and Dempster-Shafer theory, offer alternative probabilistic frameworks for integrating sensor data and managing uncertainty.</a:t>
            </a:r>
            <a:endParaRPr lang="en-US" sz="1239" dirty="0"/>
          </a:p>
        </p:txBody>
      </p:sp>
      <p:sp>
        <p:nvSpPr>
          <p:cNvPr id="7" name="Text 5"/>
          <p:cNvSpPr/>
          <p:nvPr/>
        </p:nvSpPr>
        <p:spPr>
          <a:xfrm>
            <a:off x="1451729" y="4543720"/>
            <a:ext cx="9191133" cy="1225484"/>
          </a:xfrm>
          <a:prstGeom prst="rect">
            <a:avLst/>
          </a:prstGeom>
          <a:noFill/>
          <a:ln/>
        </p:spPr>
        <p:txBody>
          <a:bodyPr wrap="square" rtlCol="0" anchor="t"/>
          <a:lstStyle/>
          <a:p>
            <a:pPr marL="0" indent="0">
              <a:lnSpc>
                <a:spcPts val="1982"/>
              </a:lnSpc>
              <a:buNone/>
            </a:pPr>
            <a:r>
              <a:rPr lang="en-US" sz="1239" dirty="0">
                <a:latin typeface="Quattrocento" pitchFamily="34" charset="0"/>
                <a:ea typeface="Quattrocento" pitchFamily="34" charset="-122"/>
                <a:cs typeface="Quattrocento" pitchFamily="34" charset="-120"/>
              </a:rPr>
              <a:t>More recently, the rise of deep learning has led to the development of sophisticated sensor fusion architectures that leverage the power of neural networks. These data-driven approaches can learn complex, nonlinear relationships between sensor inputs, allowing for more accurate object detection, classification, and tracking. Prominent examples include sensor fusion networks that combine visual, LiDAR, and radar data to create a comprehensive understanding of the vehicle's surroundings.</a:t>
            </a:r>
            <a:endParaRPr lang="en-US" sz="1239" dirty="0"/>
          </a:p>
        </p:txBody>
      </p:sp>
      <p:sp>
        <p:nvSpPr>
          <p:cNvPr id="8" name="Text 6"/>
          <p:cNvSpPr/>
          <p:nvPr/>
        </p:nvSpPr>
        <p:spPr>
          <a:xfrm>
            <a:off x="1573011" y="5894367"/>
            <a:ext cx="9259653" cy="1259086"/>
          </a:xfrm>
          <a:prstGeom prst="rect">
            <a:avLst/>
          </a:prstGeom>
          <a:noFill/>
          <a:ln/>
        </p:spPr>
        <p:txBody>
          <a:bodyPr wrap="square" rtlCol="0" anchor="t"/>
          <a:lstStyle/>
          <a:p>
            <a:pPr marL="0" indent="0">
              <a:lnSpc>
                <a:spcPts val="1982"/>
              </a:lnSpc>
              <a:buNone/>
            </a:pPr>
            <a:r>
              <a:rPr lang="en-US" sz="1239" dirty="0">
                <a:latin typeface="Quattrocento" pitchFamily="34" charset="0"/>
                <a:ea typeface="Quattrocento" pitchFamily="34" charset="-122"/>
                <a:cs typeface="Quattrocento" pitchFamily="34" charset="-120"/>
              </a:rPr>
              <a:t>As the field of autonomous driving continues to evolve, researchers are exploring even more advanced sensor fusion techniques, such as those involving graph neural networks, attention mechanisms, and multi-modal sensor fusion. These cutting-edge methods aim to further enhance the robustness, accuracy, and reliability of the autonomous vehicles object recognition system, paving the way for safer and more intelligent self-driving technology.</a:t>
            </a:r>
            <a:endParaRPr lang="en-US" sz="123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2"/>
          <p:cNvSpPr/>
          <p:nvPr/>
        </p:nvSpPr>
        <p:spPr>
          <a:xfrm>
            <a:off x="614487" y="658811"/>
            <a:ext cx="9036076" cy="972026"/>
          </a:xfrm>
          <a:prstGeom prst="rect">
            <a:avLst/>
          </a:prstGeom>
          <a:noFill/>
          <a:ln/>
        </p:spPr>
        <p:txBody>
          <a:bodyPr wrap="square" rtlCol="0" anchor="t"/>
          <a:lstStyle/>
          <a:p>
            <a:pPr marL="0" indent="0">
              <a:lnSpc>
                <a:spcPts val="3827"/>
              </a:lnSpc>
              <a:buNone/>
            </a:pPr>
            <a:r>
              <a:rPr lang="en-US" sz="3062" dirty="0">
                <a:latin typeface="Quattrocento" pitchFamily="34" charset="0"/>
                <a:ea typeface="Quattrocento" pitchFamily="34" charset="-122"/>
                <a:cs typeface="Quattrocento" pitchFamily="34" charset="-120"/>
              </a:rPr>
              <a:t>Sensor Fusion Methodology and Purpose</a:t>
            </a:r>
            <a:endParaRPr lang="en-US" sz="3062" dirty="0"/>
          </a:p>
        </p:txBody>
      </p:sp>
      <p:sp>
        <p:nvSpPr>
          <p:cNvPr id="5" name="Text 3"/>
          <p:cNvSpPr/>
          <p:nvPr/>
        </p:nvSpPr>
        <p:spPr>
          <a:xfrm>
            <a:off x="614487" y="1399699"/>
            <a:ext cx="12064564" cy="994886"/>
          </a:xfrm>
          <a:prstGeom prst="rect">
            <a:avLst/>
          </a:prstGeom>
          <a:noFill/>
          <a:ln/>
        </p:spPr>
        <p:txBody>
          <a:bodyPr wrap="square" rtlCol="0" anchor="t"/>
          <a:lstStyle/>
          <a:p>
            <a:pPr marL="0" indent="0">
              <a:lnSpc>
                <a:spcPts val="1960"/>
              </a:lnSpc>
              <a:buNone/>
            </a:pPr>
            <a:r>
              <a:rPr lang="en-US" sz="1225" dirty="0">
                <a:latin typeface="Times New Roman" pitchFamily="18" charset="0"/>
                <a:ea typeface="Quattrocento" pitchFamily="34" charset="-122"/>
                <a:cs typeface="Times New Roman" pitchFamily="18" charset="0"/>
              </a:rPr>
              <a:t>The autonomous vehicles object recognition system employs a sophisticated sensor fusion methodology to seamlessly integrate the data from its LiDAR, radar, and camera sensors. This multifaceted approach serves a critical purpose in creating a comprehensive, redundant, and reliable understanding of the vehicle's surrounding environment.</a:t>
            </a:r>
            <a:endParaRPr lang="en-US" sz="1225" dirty="0">
              <a:latin typeface="Times New Roman" pitchFamily="18" charset="0"/>
              <a:cs typeface="Times New Roman" pitchFamily="18" charset="0"/>
            </a:endParaRPr>
          </a:p>
        </p:txBody>
      </p:sp>
      <p:sp>
        <p:nvSpPr>
          <p:cNvPr id="6" name="Text 4"/>
          <p:cNvSpPr/>
          <p:nvPr/>
        </p:nvSpPr>
        <p:spPr>
          <a:xfrm>
            <a:off x="801393" y="2462570"/>
            <a:ext cx="2854576" cy="365472"/>
          </a:xfrm>
          <a:prstGeom prst="rect">
            <a:avLst/>
          </a:prstGeom>
          <a:noFill/>
          <a:ln/>
        </p:spPr>
        <p:txBody>
          <a:bodyPr wrap="square" rtlCol="0" anchor="t"/>
          <a:lstStyle/>
          <a:p>
            <a:pPr marL="0" indent="0">
              <a:lnSpc>
                <a:spcPts val="1914"/>
              </a:lnSpc>
              <a:buNone/>
            </a:pPr>
            <a:r>
              <a:rPr lang="en-US" sz="1531" dirty="0">
                <a:latin typeface="Times New Roman" pitchFamily="18" charset="0"/>
                <a:ea typeface="Quattrocento" pitchFamily="34" charset="-122"/>
                <a:cs typeface="Times New Roman" pitchFamily="18" charset="0"/>
              </a:rPr>
              <a:t>Sensor Fusion Techniques</a:t>
            </a:r>
            <a:endParaRPr lang="en-US" sz="1531" dirty="0">
              <a:latin typeface="Times New Roman" pitchFamily="18" charset="0"/>
              <a:cs typeface="Times New Roman" pitchFamily="18" charset="0"/>
            </a:endParaRPr>
          </a:p>
        </p:txBody>
      </p:sp>
      <p:sp>
        <p:nvSpPr>
          <p:cNvPr id="7" name="Text 5"/>
          <p:cNvSpPr/>
          <p:nvPr/>
        </p:nvSpPr>
        <p:spPr>
          <a:xfrm>
            <a:off x="801393" y="2828042"/>
            <a:ext cx="12771575" cy="1185875"/>
          </a:xfrm>
          <a:prstGeom prst="rect">
            <a:avLst/>
          </a:prstGeom>
          <a:noFill/>
          <a:ln/>
        </p:spPr>
        <p:txBody>
          <a:bodyPr wrap="square" rtlCol="0" anchor="t"/>
          <a:lstStyle/>
          <a:p>
            <a:pPr marL="0" indent="0">
              <a:lnSpc>
                <a:spcPts val="1960"/>
              </a:lnSpc>
              <a:buNone/>
            </a:pPr>
            <a:r>
              <a:rPr lang="en-US" sz="1225" dirty="0">
                <a:latin typeface="Times New Roman" pitchFamily="18" charset="0"/>
                <a:ea typeface="Quattrocento" pitchFamily="34" charset="-122"/>
                <a:cs typeface="Times New Roman" pitchFamily="18" charset="0"/>
              </a:rPr>
              <a:t>At the heart of the sensor fusion process are advanced algorithms and machine learning models that can effectively fuse the heterogeneous data from the various sensor modalities. This includes the use of techniques like Kalman filtering, Bayesian fusion, and deep neural networks, each of which offers unique strengths in terms of handling noisy, incomplete, or conflicting sensor inputs. By leveraging these powerful data fusion frameworks, the system can generate a unified, high-confidence representation of the vehicle's surroundings.</a:t>
            </a:r>
            <a:endParaRPr lang="en-US" sz="1225" dirty="0">
              <a:latin typeface="Times New Roman" pitchFamily="18" charset="0"/>
              <a:cs typeface="Times New Roman" pitchFamily="18" charset="0"/>
            </a:endParaRPr>
          </a:p>
        </p:txBody>
      </p:sp>
      <p:sp>
        <p:nvSpPr>
          <p:cNvPr id="8" name="Text 6"/>
          <p:cNvSpPr/>
          <p:nvPr/>
        </p:nvSpPr>
        <p:spPr>
          <a:xfrm>
            <a:off x="801393" y="3920490"/>
            <a:ext cx="3476746" cy="486013"/>
          </a:xfrm>
          <a:prstGeom prst="rect">
            <a:avLst/>
          </a:prstGeom>
          <a:noFill/>
          <a:ln/>
        </p:spPr>
        <p:txBody>
          <a:bodyPr wrap="square" rtlCol="0" anchor="t"/>
          <a:lstStyle/>
          <a:p>
            <a:pPr marL="0" indent="0">
              <a:lnSpc>
                <a:spcPts val="1914"/>
              </a:lnSpc>
              <a:buNone/>
            </a:pPr>
            <a:r>
              <a:rPr lang="en-US" sz="1531" dirty="0">
                <a:latin typeface="Times New Roman" pitchFamily="18" charset="0"/>
                <a:ea typeface="Quattrocento" pitchFamily="34" charset="-122"/>
                <a:cs typeface="Times New Roman" pitchFamily="18" charset="0"/>
              </a:rPr>
              <a:t>Redundancy and Robustness</a:t>
            </a:r>
            <a:endParaRPr lang="en-US" sz="1531" dirty="0">
              <a:latin typeface="Times New Roman" pitchFamily="18" charset="0"/>
              <a:cs typeface="Times New Roman" pitchFamily="18" charset="0"/>
            </a:endParaRPr>
          </a:p>
        </p:txBody>
      </p:sp>
      <p:sp>
        <p:nvSpPr>
          <p:cNvPr id="9" name="Text 7"/>
          <p:cNvSpPr/>
          <p:nvPr/>
        </p:nvSpPr>
        <p:spPr>
          <a:xfrm>
            <a:off x="801393" y="4222747"/>
            <a:ext cx="12234247" cy="1376776"/>
          </a:xfrm>
          <a:prstGeom prst="rect">
            <a:avLst/>
          </a:prstGeom>
          <a:noFill/>
          <a:ln/>
        </p:spPr>
        <p:txBody>
          <a:bodyPr wrap="square" rtlCol="0" anchor="t"/>
          <a:lstStyle/>
          <a:p>
            <a:pPr marL="0" indent="0">
              <a:lnSpc>
                <a:spcPts val="1960"/>
              </a:lnSpc>
              <a:buNone/>
            </a:pPr>
            <a:r>
              <a:rPr lang="en-US" sz="1225" dirty="0">
                <a:latin typeface="Times New Roman" pitchFamily="18" charset="0"/>
                <a:ea typeface="Quattrocento" pitchFamily="34" charset="-122"/>
                <a:cs typeface="Times New Roman" pitchFamily="18" charset="0"/>
              </a:rPr>
              <a:t>One of the key purposes of the sensor fusion methodology is to create a redundant and robust perception system that can reliably detect and track objects in diverse driving conditions. By drawing on the complementary strengths of LiDAR, radar, and cameras, the system can cross-validate the data, filling in gaps and mitigating the limitations of any single sensor. This redundancy ensures that the autonomous vehicle maintains a comprehensive understanding of its environment, even in the face of sensor failures or adverse weather conditions.</a:t>
            </a:r>
            <a:endParaRPr lang="en-US" sz="1225" dirty="0">
              <a:latin typeface="Times New Roman" pitchFamily="18" charset="0"/>
              <a:cs typeface="Times New Roman" pitchFamily="18" charset="0"/>
            </a:endParaRPr>
          </a:p>
        </p:txBody>
      </p:sp>
      <p:sp>
        <p:nvSpPr>
          <p:cNvPr id="10" name="Text 8"/>
          <p:cNvSpPr/>
          <p:nvPr/>
        </p:nvSpPr>
        <p:spPr>
          <a:xfrm>
            <a:off x="801393" y="5235013"/>
            <a:ext cx="3731269" cy="364510"/>
          </a:xfrm>
          <a:prstGeom prst="rect">
            <a:avLst/>
          </a:prstGeom>
          <a:noFill/>
          <a:ln/>
        </p:spPr>
        <p:txBody>
          <a:bodyPr wrap="square" rtlCol="0" anchor="t"/>
          <a:lstStyle/>
          <a:p>
            <a:pPr marL="0" indent="0">
              <a:lnSpc>
                <a:spcPts val="1914"/>
              </a:lnSpc>
              <a:buNone/>
            </a:pPr>
            <a:r>
              <a:rPr lang="en-US" sz="1531" dirty="0">
                <a:latin typeface="Times New Roman" pitchFamily="18" charset="0"/>
                <a:ea typeface="Quattrocento" pitchFamily="34" charset="-122"/>
                <a:cs typeface="Times New Roman" pitchFamily="18" charset="0"/>
              </a:rPr>
              <a:t>Accurate Object Detection and Tracking</a:t>
            </a:r>
            <a:endParaRPr lang="en-US" sz="1531" dirty="0">
              <a:latin typeface="Times New Roman" pitchFamily="18" charset="0"/>
              <a:cs typeface="Times New Roman" pitchFamily="18" charset="0"/>
            </a:endParaRPr>
          </a:p>
        </p:txBody>
      </p:sp>
      <p:sp>
        <p:nvSpPr>
          <p:cNvPr id="11" name="Text 9"/>
          <p:cNvSpPr/>
          <p:nvPr/>
        </p:nvSpPr>
        <p:spPr>
          <a:xfrm>
            <a:off x="801393" y="6919274"/>
            <a:ext cx="13730054" cy="1112363"/>
          </a:xfrm>
          <a:prstGeom prst="rect">
            <a:avLst/>
          </a:prstGeom>
          <a:noFill/>
          <a:ln/>
        </p:spPr>
        <p:txBody>
          <a:bodyPr wrap="square" rtlCol="0" anchor="t"/>
          <a:lstStyle/>
          <a:p>
            <a:pPr marL="0" indent="0">
              <a:lnSpc>
                <a:spcPts val="1960"/>
              </a:lnSpc>
              <a:buNone/>
            </a:pPr>
            <a:r>
              <a:rPr lang="en-US" sz="1225" dirty="0">
                <a:latin typeface="Times New Roman" pitchFamily="18" charset="0"/>
                <a:ea typeface="Quattrocento" pitchFamily="34" charset="-122"/>
                <a:cs typeface="Times New Roman" pitchFamily="18" charset="0"/>
              </a:rPr>
              <a:t>The ultimate purpose of the sensor fusion process is to enable the autonomous vehicles object recognition system to accurately detect, classify, and track a wide range of objects in the vehicle's vicinity. By fusing the high-resolution 3D data from LiDAR, the motion-sensing capabilities of radar, and the visual insights from cameras, the system can create a holistic representation of the vehicle's surroundings, including the position, velocity, and trajectory of other cars, pedestrians, and obstacles. This precise understanding of the driving environment is critical for the autonomous vehicle to make safe and informed decisions.</a:t>
            </a:r>
            <a:endParaRPr lang="en-US" sz="1225" dirty="0">
              <a:latin typeface="Times New Roman" pitchFamily="18" charset="0"/>
              <a:cs typeface="Times New Roman" pitchFamily="18" charset="0"/>
            </a:endParaRPr>
          </a:p>
        </p:txBody>
      </p:sp>
      <p:sp>
        <p:nvSpPr>
          <p:cNvPr id="12" name="Text 10"/>
          <p:cNvSpPr/>
          <p:nvPr/>
        </p:nvSpPr>
        <p:spPr>
          <a:xfrm>
            <a:off x="801393" y="6537492"/>
            <a:ext cx="2507416" cy="348790"/>
          </a:xfrm>
          <a:prstGeom prst="rect">
            <a:avLst/>
          </a:prstGeom>
          <a:noFill/>
          <a:ln/>
        </p:spPr>
        <p:txBody>
          <a:bodyPr wrap="square" rtlCol="0" anchor="t"/>
          <a:lstStyle/>
          <a:p>
            <a:pPr marL="0" indent="0">
              <a:lnSpc>
                <a:spcPts val="1914"/>
              </a:lnSpc>
              <a:buNone/>
            </a:pPr>
            <a:r>
              <a:rPr lang="en-US" sz="1531" dirty="0">
                <a:latin typeface="Times New Roman" pitchFamily="18" charset="0"/>
                <a:ea typeface="Quattrocento" pitchFamily="34" charset="-122"/>
                <a:cs typeface="Times New Roman" pitchFamily="18" charset="0"/>
              </a:rPr>
              <a:t>Computational Efficiency</a:t>
            </a:r>
            <a:endParaRPr lang="en-US" sz="1531" dirty="0">
              <a:latin typeface="Times New Roman" pitchFamily="18" charset="0"/>
              <a:cs typeface="Times New Roman" pitchFamily="18" charset="0"/>
            </a:endParaRPr>
          </a:p>
        </p:txBody>
      </p:sp>
      <p:sp>
        <p:nvSpPr>
          <p:cNvPr id="13" name="Text 11"/>
          <p:cNvSpPr/>
          <p:nvPr/>
        </p:nvSpPr>
        <p:spPr>
          <a:xfrm>
            <a:off x="801393" y="5599523"/>
            <a:ext cx="12424413" cy="989812"/>
          </a:xfrm>
          <a:prstGeom prst="rect">
            <a:avLst/>
          </a:prstGeom>
          <a:noFill/>
          <a:ln/>
        </p:spPr>
        <p:txBody>
          <a:bodyPr wrap="square" rtlCol="0" anchor="t"/>
          <a:lstStyle/>
          <a:p>
            <a:pPr marL="0" indent="0">
              <a:lnSpc>
                <a:spcPts val="1960"/>
              </a:lnSpc>
              <a:buNone/>
            </a:pPr>
            <a:r>
              <a:rPr lang="en-US" sz="1225" dirty="0">
                <a:latin typeface="Times New Roman" pitchFamily="18" charset="0"/>
                <a:ea typeface="Quattrocento" pitchFamily="34" charset="-122"/>
                <a:cs typeface="Times New Roman" pitchFamily="18" charset="0"/>
              </a:rPr>
              <a:t>Leveraging the complementary strengths of the sensor suite, the sensor fusion methodology also aims to optimize the computational resources required to process and analyze the vast amounts of sensor data. By intelligently merging and filtering the inputs, the system can reduce the overall computational load, enabling faster processing and real-time decision-making, which is essential for the safe and responsive operation of autonomous vehicles.</a:t>
            </a:r>
            <a:endParaRPr lang="en-US" sz="1225"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Text 2"/>
          <p:cNvSpPr/>
          <p:nvPr/>
        </p:nvSpPr>
        <p:spPr>
          <a:xfrm>
            <a:off x="5667256" y="427673"/>
            <a:ext cx="6953488" cy="972026"/>
          </a:xfrm>
          <a:prstGeom prst="rect">
            <a:avLst/>
          </a:prstGeom>
          <a:noFill/>
          <a:ln/>
        </p:spPr>
        <p:txBody>
          <a:bodyPr wrap="square" rtlCol="0" anchor="t"/>
          <a:lstStyle/>
          <a:p>
            <a:pPr marL="0" indent="0">
              <a:lnSpc>
                <a:spcPts val="3827"/>
              </a:lnSpc>
              <a:buNone/>
            </a:pPr>
            <a:r>
              <a:rPr lang="en-US" sz="3062" dirty="0">
                <a:latin typeface="Quattrocento" pitchFamily="34" charset="0"/>
                <a:ea typeface="Quattrocento" pitchFamily="34" charset="-122"/>
                <a:cs typeface="Quattrocento" pitchFamily="34" charset="-120"/>
              </a:rPr>
              <a:t>Extended Kalman Filter for Object Tracking</a:t>
            </a:r>
            <a:endParaRPr lang="en-US" sz="3062" dirty="0"/>
          </a:p>
        </p:txBody>
      </p:sp>
      <p:sp>
        <p:nvSpPr>
          <p:cNvPr id="6" name="Shape 3"/>
          <p:cNvSpPr/>
          <p:nvPr/>
        </p:nvSpPr>
        <p:spPr>
          <a:xfrm>
            <a:off x="5896035" y="1399699"/>
            <a:ext cx="45719" cy="6257293"/>
          </a:xfrm>
          <a:prstGeom prst="rect">
            <a:avLst/>
          </a:prstGeom>
          <a:solidFill>
            <a:srgbClr val="EF9C82"/>
          </a:solidFill>
          <a:ln/>
        </p:spPr>
      </p:sp>
      <p:sp>
        <p:nvSpPr>
          <p:cNvPr id="7" name="Shape 4"/>
          <p:cNvSpPr/>
          <p:nvPr/>
        </p:nvSpPr>
        <p:spPr>
          <a:xfrm>
            <a:off x="6075462" y="1919585"/>
            <a:ext cx="544354" cy="19407"/>
          </a:xfrm>
          <a:prstGeom prst="rect">
            <a:avLst/>
          </a:prstGeom>
          <a:solidFill>
            <a:srgbClr val="EF9C82"/>
          </a:solidFill>
          <a:ln/>
        </p:spPr>
      </p:sp>
      <p:sp>
        <p:nvSpPr>
          <p:cNvPr id="8" name="Shape 5"/>
          <p:cNvSpPr/>
          <p:nvPr/>
        </p:nvSpPr>
        <p:spPr>
          <a:xfrm>
            <a:off x="5725537" y="1754386"/>
            <a:ext cx="349925" cy="349925"/>
          </a:xfrm>
          <a:prstGeom prst="roundRect">
            <a:avLst>
              <a:gd name="adj" fmla="val 13335"/>
            </a:avLst>
          </a:prstGeom>
          <a:solidFill>
            <a:srgbClr val="234A49"/>
          </a:solidFill>
          <a:ln/>
        </p:spPr>
      </p:sp>
      <p:sp>
        <p:nvSpPr>
          <p:cNvPr id="9" name="Text 6"/>
          <p:cNvSpPr/>
          <p:nvPr/>
        </p:nvSpPr>
        <p:spPr>
          <a:xfrm>
            <a:off x="5859125" y="1783437"/>
            <a:ext cx="82629" cy="291703"/>
          </a:xfrm>
          <a:prstGeom prst="rect">
            <a:avLst/>
          </a:prstGeom>
          <a:noFill/>
          <a:ln/>
        </p:spPr>
        <p:txBody>
          <a:bodyPr wrap="none" rtlCol="0" anchor="t"/>
          <a:lstStyle/>
          <a:p>
            <a:pPr marL="0" indent="0" algn="ctr">
              <a:lnSpc>
                <a:spcPts val="2296"/>
              </a:lnSpc>
              <a:buNone/>
            </a:pPr>
            <a:r>
              <a:rPr lang="en-US" sz="1837" dirty="0">
                <a:solidFill>
                  <a:srgbClr val="FFD9BE"/>
                </a:solidFill>
                <a:latin typeface="Quattrocento" pitchFamily="34" charset="0"/>
                <a:ea typeface="Quattrocento" pitchFamily="34" charset="-122"/>
                <a:cs typeface="Quattrocento" pitchFamily="34" charset="-120"/>
              </a:rPr>
              <a:t>1</a:t>
            </a:r>
            <a:endParaRPr lang="en-US" sz="1837" dirty="0"/>
          </a:p>
        </p:txBody>
      </p:sp>
      <p:sp>
        <p:nvSpPr>
          <p:cNvPr id="10" name="Text 7"/>
          <p:cNvSpPr/>
          <p:nvPr/>
        </p:nvSpPr>
        <p:spPr>
          <a:xfrm>
            <a:off x="6755963" y="1788438"/>
            <a:ext cx="2128480" cy="243007"/>
          </a:xfrm>
          <a:prstGeom prst="rect">
            <a:avLst/>
          </a:prstGeom>
          <a:noFill/>
          <a:ln/>
        </p:spPr>
        <p:txBody>
          <a:bodyPr wrap="none" rtlCol="0" anchor="t"/>
          <a:lstStyle/>
          <a:p>
            <a:pPr marL="0" indent="0" algn="l">
              <a:lnSpc>
                <a:spcPts val="1914"/>
              </a:lnSpc>
              <a:buNone/>
            </a:pPr>
            <a:r>
              <a:rPr lang="en-US" sz="1531" dirty="0">
                <a:latin typeface="Quattrocento" pitchFamily="34" charset="0"/>
                <a:ea typeface="Quattrocento" pitchFamily="34" charset="-122"/>
                <a:cs typeface="Quattrocento" pitchFamily="34" charset="-120"/>
              </a:rPr>
              <a:t>Modeling Object Motion</a:t>
            </a:r>
            <a:endParaRPr lang="en-US" sz="1531" dirty="0"/>
          </a:p>
        </p:txBody>
      </p:sp>
      <p:sp>
        <p:nvSpPr>
          <p:cNvPr id="11" name="Text 8"/>
          <p:cNvSpPr/>
          <p:nvPr/>
        </p:nvSpPr>
        <p:spPr>
          <a:xfrm>
            <a:off x="6755963" y="2124670"/>
            <a:ext cx="7619913" cy="1741051"/>
          </a:xfrm>
          <a:prstGeom prst="rect">
            <a:avLst/>
          </a:prstGeom>
          <a:noFill/>
          <a:ln/>
        </p:spPr>
        <p:txBody>
          <a:bodyPr wrap="square" rtlCol="0" anchor="t"/>
          <a:lstStyle/>
          <a:p>
            <a:pPr marL="0" indent="0" algn="l">
              <a:lnSpc>
                <a:spcPts val="1960"/>
              </a:lnSpc>
              <a:buNone/>
            </a:pPr>
            <a:r>
              <a:rPr lang="en-US" sz="1225" dirty="0">
                <a:latin typeface="Quattrocento" pitchFamily="34" charset="0"/>
                <a:ea typeface="Quattrocento" pitchFamily="34" charset="-122"/>
                <a:cs typeface="Quattrocento" pitchFamily="34" charset="-120"/>
              </a:rPr>
              <a:t>At the core of the extended Kalman filter (EKF) for autonomous vehicle object tracking is the ability to model the complex, dynamic motion of surrounding objects. The EKF leverages a state-space representation, where the state includes key variables like the object's position, velocity, and acceleration. By continuously updating this state based on sensor measurements, the filter can accurately predict the future state of the object, enabling the autonomous vehicle to anticipate its movement and plan safe trajectories.</a:t>
            </a:r>
            <a:endParaRPr lang="en-US" sz="1225" dirty="0"/>
          </a:p>
        </p:txBody>
      </p:sp>
      <p:sp>
        <p:nvSpPr>
          <p:cNvPr id="12" name="Shape 9"/>
          <p:cNvSpPr/>
          <p:nvPr/>
        </p:nvSpPr>
        <p:spPr>
          <a:xfrm>
            <a:off x="6075462" y="4015265"/>
            <a:ext cx="544354" cy="19407"/>
          </a:xfrm>
          <a:prstGeom prst="rect">
            <a:avLst/>
          </a:prstGeom>
          <a:solidFill>
            <a:srgbClr val="EF9C82"/>
          </a:solidFill>
          <a:ln/>
        </p:spPr>
      </p:sp>
      <p:sp>
        <p:nvSpPr>
          <p:cNvPr id="13" name="Shape 10"/>
          <p:cNvSpPr/>
          <p:nvPr/>
        </p:nvSpPr>
        <p:spPr>
          <a:xfrm>
            <a:off x="5725537" y="3865721"/>
            <a:ext cx="349925" cy="349925"/>
          </a:xfrm>
          <a:prstGeom prst="roundRect">
            <a:avLst>
              <a:gd name="adj" fmla="val 13335"/>
            </a:avLst>
          </a:prstGeom>
          <a:solidFill>
            <a:srgbClr val="234A49"/>
          </a:solidFill>
          <a:ln/>
        </p:spPr>
      </p:sp>
      <p:sp>
        <p:nvSpPr>
          <p:cNvPr id="14" name="Text 11"/>
          <p:cNvSpPr/>
          <p:nvPr/>
        </p:nvSpPr>
        <p:spPr>
          <a:xfrm>
            <a:off x="5833467" y="3865721"/>
            <a:ext cx="125135" cy="291703"/>
          </a:xfrm>
          <a:prstGeom prst="rect">
            <a:avLst/>
          </a:prstGeom>
          <a:noFill/>
          <a:ln/>
        </p:spPr>
        <p:txBody>
          <a:bodyPr wrap="none" rtlCol="0" anchor="t"/>
          <a:lstStyle/>
          <a:p>
            <a:pPr marL="0" indent="0" algn="ctr">
              <a:lnSpc>
                <a:spcPts val="2296"/>
              </a:lnSpc>
              <a:buNone/>
            </a:pPr>
            <a:r>
              <a:rPr lang="en-US" sz="1837" dirty="0">
                <a:solidFill>
                  <a:srgbClr val="FFD9BE"/>
                </a:solidFill>
                <a:latin typeface="Quattrocento" pitchFamily="34" charset="0"/>
                <a:ea typeface="Quattrocento" pitchFamily="34" charset="-122"/>
                <a:cs typeface="Quattrocento" pitchFamily="34" charset="-120"/>
              </a:rPr>
              <a:t>2</a:t>
            </a:r>
            <a:endParaRPr lang="en-US" sz="1837" dirty="0"/>
          </a:p>
        </p:txBody>
      </p:sp>
      <p:sp>
        <p:nvSpPr>
          <p:cNvPr id="15" name="Text 12"/>
          <p:cNvSpPr/>
          <p:nvPr/>
        </p:nvSpPr>
        <p:spPr>
          <a:xfrm>
            <a:off x="6688931" y="3914417"/>
            <a:ext cx="2153007" cy="243007"/>
          </a:xfrm>
          <a:prstGeom prst="rect">
            <a:avLst/>
          </a:prstGeom>
          <a:noFill/>
          <a:ln/>
        </p:spPr>
        <p:txBody>
          <a:bodyPr wrap="none" rtlCol="0" anchor="t"/>
          <a:lstStyle/>
          <a:p>
            <a:pPr marL="0" indent="0" algn="l">
              <a:lnSpc>
                <a:spcPts val="1914"/>
              </a:lnSpc>
              <a:buNone/>
            </a:pPr>
            <a:r>
              <a:rPr lang="en-US" sz="1531" dirty="0">
                <a:latin typeface="Quattrocento" pitchFamily="34" charset="0"/>
                <a:ea typeface="Quattrocento" pitchFamily="34" charset="-122"/>
                <a:cs typeface="Quattrocento" pitchFamily="34" charset="-120"/>
              </a:rPr>
              <a:t>Nonlinear Sensor Fusion</a:t>
            </a:r>
            <a:endParaRPr lang="en-US" sz="1531" dirty="0"/>
          </a:p>
        </p:txBody>
      </p:sp>
      <p:sp>
        <p:nvSpPr>
          <p:cNvPr id="16" name="Text 13"/>
          <p:cNvSpPr/>
          <p:nvPr/>
        </p:nvSpPr>
        <p:spPr>
          <a:xfrm>
            <a:off x="6633414" y="4215646"/>
            <a:ext cx="7742462" cy="1989773"/>
          </a:xfrm>
          <a:prstGeom prst="rect">
            <a:avLst/>
          </a:prstGeom>
          <a:noFill/>
          <a:ln/>
        </p:spPr>
        <p:txBody>
          <a:bodyPr wrap="square" rtlCol="0" anchor="t"/>
          <a:lstStyle/>
          <a:p>
            <a:pPr marL="0" indent="0" algn="l">
              <a:lnSpc>
                <a:spcPts val="1960"/>
              </a:lnSpc>
              <a:buNone/>
            </a:pPr>
            <a:r>
              <a:rPr lang="en-US" sz="1225" dirty="0">
                <a:latin typeface="Quattrocento" pitchFamily="34" charset="0"/>
                <a:ea typeface="Quattrocento" pitchFamily="34" charset="-122"/>
                <a:cs typeface="Quattrocento" pitchFamily="34" charset="-120"/>
              </a:rPr>
              <a:t>Unlike the standard Kalman filter, which is designed for linear systems, the extended Kalman filter can handle the nonlinear relationships between the object's state and the sensor measurements. This is crucial in the context of autonomous driving, where the sensor data, such as LiDAR point clouds and radar detections, exhibit complex, nonlinear dependencies on the object's state. The EKF addresses this by linearizing the measurement model around the current state estimate, allowing it to fuse the diverse sensor inputs and maintain a robust, accurate track of the object's motion.</a:t>
            </a:r>
            <a:endParaRPr lang="en-US" sz="1225" dirty="0"/>
          </a:p>
        </p:txBody>
      </p:sp>
      <p:sp>
        <p:nvSpPr>
          <p:cNvPr id="17" name="Shape 14"/>
          <p:cNvSpPr/>
          <p:nvPr/>
        </p:nvSpPr>
        <p:spPr>
          <a:xfrm>
            <a:off x="6085224" y="6013748"/>
            <a:ext cx="544354" cy="19407"/>
          </a:xfrm>
          <a:prstGeom prst="rect">
            <a:avLst/>
          </a:prstGeom>
          <a:solidFill>
            <a:srgbClr val="EF9C82"/>
          </a:solidFill>
          <a:ln/>
        </p:spPr>
      </p:sp>
      <p:sp>
        <p:nvSpPr>
          <p:cNvPr id="18" name="Shape 15"/>
          <p:cNvSpPr/>
          <p:nvPr/>
        </p:nvSpPr>
        <p:spPr>
          <a:xfrm>
            <a:off x="5735299" y="5855494"/>
            <a:ext cx="349925" cy="349925"/>
          </a:xfrm>
          <a:prstGeom prst="roundRect">
            <a:avLst>
              <a:gd name="adj" fmla="val 13335"/>
            </a:avLst>
          </a:prstGeom>
          <a:solidFill>
            <a:srgbClr val="234A49"/>
          </a:solidFill>
          <a:ln/>
        </p:spPr>
      </p:sp>
      <p:sp>
        <p:nvSpPr>
          <p:cNvPr id="19" name="Text 16"/>
          <p:cNvSpPr/>
          <p:nvPr/>
        </p:nvSpPr>
        <p:spPr>
          <a:xfrm>
            <a:off x="5833467" y="5855494"/>
            <a:ext cx="126921" cy="291703"/>
          </a:xfrm>
          <a:prstGeom prst="rect">
            <a:avLst/>
          </a:prstGeom>
          <a:noFill/>
          <a:ln/>
        </p:spPr>
        <p:txBody>
          <a:bodyPr wrap="none" rtlCol="0" anchor="t"/>
          <a:lstStyle/>
          <a:p>
            <a:pPr marL="0" indent="0" algn="ctr">
              <a:lnSpc>
                <a:spcPts val="2296"/>
              </a:lnSpc>
              <a:buNone/>
            </a:pPr>
            <a:r>
              <a:rPr lang="en-US" sz="1837" dirty="0">
                <a:solidFill>
                  <a:srgbClr val="FFD9BE"/>
                </a:solidFill>
                <a:latin typeface="Quattrocento" pitchFamily="34" charset="0"/>
                <a:ea typeface="Quattrocento" pitchFamily="34" charset="-122"/>
                <a:cs typeface="Quattrocento" pitchFamily="34" charset="-120"/>
              </a:rPr>
              <a:t>3</a:t>
            </a:r>
            <a:endParaRPr lang="en-US" sz="1837" dirty="0"/>
          </a:p>
        </p:txBody>
      </p:sp>
      <p:sp>
        <p:nvSpPr>
          <p:cNvPr id="20" name="Text 17"/>
          <p:cNvSpPr/>
          <p:nvPr/>
        </p:nvSpPr>
        <p:spPr>
          <a:xfrm>
            <a:off x="6619816" y="5911651"/>
            <a:ext cx="2220039" cy="243007"/>
          </a:xfrm>
          <a:prstGeom prst="rect">
            <a:avLst/>
          </a:prstGeom>
          <a:noFill/>
          <a:ln/>
        </p:spPr>
        <p:txBody>
          <a:bodyPr wrap="none" rtlCol="0" anchor="t"/>
          <a:lstStyle/>
          <a:p>
            <a:pPr marL="0" indent="0" algn="l">
              <a:lnSpc>
                <a:spcPts val="1914"/>
              </a:lnSpc>
              <a:buNone/>
            </a:pPr>
            <a:r>
              <a:rPr lang="en-US" sz="1531" dirty="0">
                <a:latin typeface="Quattrocento" pitchFamily="34" charset="0"/>
                <a:ea typeface="Quattrocento" pitchFamily="34" charset="-122"/>
                <a:cs typeface="Quattrocento" pitchFamily="34" charset="-120"/>
              </a:rPr>
              <a:t>Uncertainty Management</a:t>
            </a:r>
            <a:endParaRPr lang="en-US" sz="1531" dirty="0"/>
          </a:p>
        </p:txBody>
      </p:sp>
      <p:sp>
        <p:nvSpPr>
          <p:cNvPr id="21" name="Text 18"/>
          <p:cNvSpPr/>
          <p:nvPr/>
        </p:nvSpPr>
        <p:spPr>
          <a:xfrm>
            <a:off x="6350610" y="6205419"/>
            <a:ext cx="8279790" cy="1989773"/>
          </a:xfrm>
          <a:prstGeom prst="rect">
            <a:avLst/>
          </a:prstGeom>
          <a:noFill/>
          <a:ln/>
        </p:spPr>
        <p:txBody>
          <a:bodyPr wrap="square" rtlCol="0" anchor="t"/>
          <a:lstStyle/>
          <a:p>
            <a:pPr marL="0" indent="0" algn="l">
              <a:lnSpc>
                <a:spcPts val="1960"/>
              </a:lnSpc>
              <a:buNone/>
            </a:pPr>
            <a:r>
              <a:rPr lang="en-US" sz="1225" dirty="0">
                <a:latin typeface="Quattrocento" pitchFamily="34" charset="0"/>
                <a:ea typeface="Quattrocento" pitchFamily="34" charset="-122"/>
                <a:cs typeface="Quattrocento" pitchFamily="34" charset="-120"/>
              </a:rPr>
              <a:t>A key strength of the extended Kalman filter is its ability to explicitly model and manage the uncertainty associated with the object's state and the sensor measurements. By maintaining a covariance matrix that represents the uncertainty in the state estimate, the EKF can dynamically adjust the Kalman gain to weigh the sensor inputs based on their relative reliability. This uncertainty-aware approach enables the autonomous vehicle to make informed decisions, even in the face of noisy or incomplete sensor data, leading to more robust and safe navigation in complex environments.</a:t>
            </a:r>
            <a:endParaRPr lang="en-US" sz="1225" dirty="0"/>
          </a:p>
        </p:txBody>
      </p:sp>
      <p:pic>
        <p:nvPicPr>
          <p:cNvPr id="10242" name="Picture 2" descr="An intro to Kalman Filters for Autonomous Vehicles – Towards Data Science"/>
          <p:cNvPicPr>
            <a:picLocks noChangeAspect="1" noChangeArrowheads="1"/>
          </p:cNvPicPr>
          <p:nvPr/>
        </p:nvPicPr>
        <p:blipFill>
          <a:blip r:embed="rId3"/>
          <a:srcRect/>
          <a:stretch>
            <a:fillRect/>
          </a:stretch>
        </p:blipFill>
        <p:spPr bwMode="auto">
          <a:xfrm>
            <a:off x="239872" y="2156471"/>
            <a:ext cx="5248275" cy="41183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2"/>
          <p:cNvSpPr/>
          <p:nvPr/>
        </p:nvSpPr>
        <p:spPr>
          <a:xfrm>
            <a:off x="3838456" y="427673"/>
            <a:ext cx="6953488" cy="972026"/>
          </a:xfrm>
          <a:prstGeom prst="rect">
            <a:avLst/>
          </a:prstGeom>
          <a:noFill/>
          <a:ln/>
        </p:spPr>
        <p:txBody>
          <a:bodyPr wrap="square" rtlCol="0" anchor="t"/>
          <a:lstStyle/>
          <a:p>
            <a:pPr marL="0" indent="0">
              <a:lnSpc>
                <a:spcPts val="3827"/>
              </a:lnSpc>
              <a:buNone/>
            </a:pPr>
            <a:r>
              <a:rPr lang="en-US" sz="3062" dirty="0">
                <a:latin typeface="Quattrocento" pitchFamily="34" charset="0"/>
                <a:ea typeface="Quattrocento" pitchFamily="34" charset="-122"/>
                <a:cs typeface="Quattrocento" pitchFamily="34" charset="-120"/>
              </a:rPr>
              <a:t>Challenges and Limitations of the System</a:t>
            </a:r>
            <a:endParaRPr lang="en-US" sz="3062" dirty="0"/>
          </a:p>
        </p:txBody>
      </p:sp>
      <p:sp>
        <p:nvSpPr>
          <p:cNvPr id="5" name="Shape 3"/>
          <p:cNvSpPr/>
          <p:nvPr/>
        </p:nvSpPr>
        <p:spPr>
          <a:xfrm>
            <a:off x="697584" y="1802963"/>
            <a:ext cx="349925" cy="349925"/>
          </a:xfrm>
          <a:prstGeom prst="roundRect">
            <a:avLst>
              <a:gd name="adj" fmla="val 13335"/>
            </a:avLst>
          </a:prstGeom>
          <a:solidFill>
            <a:srgbClr val="234A49"/>
          </a:solidFill>
          <a:ln/>
        </p:spPr>
      </p:sp>
      <p:sp>
        <p:nvSpPr>
          <p:cNvPr id="6" name="Text 4"/>
          <p:cNvSpPr/>
          <p:nvPr/>
        </p:nvSpPr>
        <p:spPr>
          <a:xfrm>
            <a:off x="850625" y="1832134"/>
            <a:ext cx="82629" cy="291703"/>
          </a:xfrm>
          <a:prstGeom prst="rect">
            <a:avLst/>
          </a:prstGeom>
          <a:noFill/>
          <a:ln/>
        </p:spPr>
        <p:txBody>
          <a:bodyPr wrap="none" rtlCol="0" anchor="t"/>
          <a:lstStyle/>
          <a:p>
            <a:pPr marL="0" indent="0" algn="ctr">
              <a:lnSpc>
                <a:spcPts val="2296"/>
              </a:lnSpc>
              <a:buNone/>
            </a:pPr>
            <a:r>
              <a:rPr lang="en-US" sz="1837" dirty="0">
                <a:solidFill>
                  <a:srgbClr val="FFD9BE"/>
                </a:solidFill>
                <a:latin typeface="Quattrocento" pitchFamily="34" charset="0"/>
                <a:ea typeface="Quattrocento" pitchFamily="34" charset="-122"/>
                <a:cs typeface="Quattrocento" pitchFamily="34" charset="-120"/>
              </a:rPr>
              <a:t>1</a:t>
            </a:r>
            <a:endParaRPr lang="en-US" sz="1837" dirty="0"/>
          </a:p>
        </p:txBody>
      </p:sp>
      <p:sp>
        <p:nvSpPr>
          <p:cNvPr id="7" name="Text 5"/>
          <p:cNvSpPr/>
          <p:nvPr/>
        </p:nvSpPr>
        <p:spPr>
          <a:xfrm>
            <a:off x="1047509" y="1832134"/>
            <a:ext cx="1982033" cy="243007"/>
          </a:xfrm>
          <a:prstGeom prst="rect">
            <a:avLst/>
          </a:prstGeom>
          <a:noFill/>
          <a:ln/>
        </p:spPr>
        <p:txBody>
          <a:bodyPr wrap="none" rtlCol="0" anchor="t"/>
          <a:lstStyle/>
          <a:p>
            <a:pPr marL="0" indent="0">
              <a:lnSpc>
                <a:spcPts val="1914"/>
              </a:lnSpc>
              <a:buNone/>
            </a:pPr>
            <a:r>
              <a:rPr lang="en-US" sz="1531" dirty="0">
                <a:latin typeface="Quattrocento" pitchFamily="34" charset="0"/>
                <a:ea typeface="Quattrocento" pitchFamily="34" charset="-122"/>
                <a:cs typeface="Quattrocento" pitchFamily="34" charset="-120"/>
              </a:rPr>
              <a:t>Environmental Factors</a:t>
            </a:r>
            <a:endParaRPr lang="en-US" sz="1531" dirty="0"/>
          </a:p>
        </p:txBody>
      </p:sp>
      <p:sp>
        <p:nvSpPr>
          <p:cNvPr id="8" name="Text 6"/>
          <p:cNvSpPr/>
          <p:nvPr/>
        </p:nvSpPr>
        <p:spPr>
          <a:xfrm>
            <a:off x="636877" y="2539387"/>
            <a:ext cx="6539868" cy="1768663"/>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The autonomous vehicles object recognition system faces significant challenges posed by environmental conditions. Adverse weather, such as heavy rain, fog, or snow, can degrade the performance of the sensor suite, leading to reduced detection range and accuracy. Additionally, complex urban environments with tall buildings, overpasses, and dynamic obstacles can create occlusions and multipath effects, further complicating the system's ability to maintain a reliable understanding of its surroundings.</a:t>
            </a:r>
            <a:endParaRPr lang="en-US" sz="1225" dirty="0"/>
          </a:p>
        </p:txBody>
      </p:sp>
      <p:sp>
        <p:nvSpPr>
          <p:cNvPr id="9" name="Shape 7"/>
          <p:cNvSpPr/>
          <p:nvPr/>
        </p:nvSpPr>
        <p:spPr>
          <a:xfrm>
            <a:off x="7392948" y="1832134"/>
            <a:ext cx="349925" cy="349925"/>
          </a:xfrm>
          <a:prstGeom prst="roundRect">
            <a:avLst>
              <a:gd name="adj" fmla="val 13335"/>
            </a:avLst>
          </a:prstGeom>
          <a:solidFill>
            <a:srgbClr val="234A49"/>
          </a:solidFill>
          <a:ln/>
        </p:spPr>
      </p:sp>
      <p:sp>
        <p:nvSpPr>
          <p:cNvPr id="10" name="Text 8"/>
          <p:cNvSpPr/>
          <p:nvPr/>
        </p:nvSpPr>
        <p:spPr>
          <a:xfrm>
            <a:off x="7505343" y="1861185"/>
            <a:ext cx="125135" cy="291703"/>
          </a:xfrm>
          <a:prstGeom prst="rect">
            <a:avLst/>
          </a:prstGeom>
          <a:noFill/>
          <a:ln/>
        </p:spPr>
        <p:txBody>
          <a:bodyPr wrap="none" rtlCol="0" anchor="t"/>
          <a:lstStyle/>
          <a:p>
            <a:pPr marL="0" indent="0" algn="ctr">
              <a:lnSpc>
                <a:spcPts val="2296"/>
              </a:lnSpc>
              <a:buNone/>
            </a:pPr>
            <a:r>
              <a:rPr lang="en-US" sz="1837" dirty="0">
                <a:solidFill>
                  <a:srgbClr val="FFD9BE"/>
                </a:solidFill>
                <a:latin typeface="Quattrocento" pitchFamily="34" charset="0"/>
                <a:ea typeface="Quattrocento" pitchFamily="34" charset="-122"/>
                <a:cs typeface="Quattrocento" pitchFamily="34" charset="-120"/>
              </a:rPr>
              <a:t>2</a:t>
            </a:r>
            <a:endParaRPr lang="en-US" sz="1837" dirty="0"/>
          </a:p>
        </p:txBody>
      </p:sp>
      <p:sp>
        <p:nvSpPr>
          <p:cNvPr id="11" name="Text 9"/>
          <p:cNvSpPr/>
          <p:nvPr/>
        </p:nvSpPr>
        <p:spPr>
          <a:xfrm>
            <a:off x="7898368" y="1885593"/>
            <a:ext cx="1944172" cy="243007"/>
          </a:xfrm>
          <a:prstGeom prst="rect">
            <a:avLst/>
          </a:prstGeom>
          <a:noFill/>
          <a:ln/>
        </p:spPr>
        <p:txBody>
          <a:bodyPr wrap="none" rtlCol="0" anchor="t"/>
          <a:lstStyle/>
          <a:p>
            <a:pPr marL="0" indent="0">
              <a:lnSpc>
                <a:spcPts val="1914"/>
              </a:lnSpc>
              <a:buNone/>
            </a:pPr>
            <a:r>
              <a:rPr lang="en-US" sz="1531" dirty="0">
                <a:latin typeface="Quattrocento" pitchFamily="34" charset="0"/>
                <a:ea typeface="Quattrocento" pitchFamily="34" charset="-122"/>
                <a:cs typeface="Quattrocento" pitchFamily="34" charset="-120"/>
              </a:rPr>
              <a:t>Sensor Limitations</a:t>
            </a:r>
            <a:endParaRPr lang="en-US" sz="1531" dirty="0"/>
          </a:p>
        </p:txBody>
      </p:sp>
      <p:sp>
        <p:nvSpPr>
          <p:cNvPr id="12" name="Text 10"/>
          <p:cNvSpPr/>
          <p:nvPr/>
        </p:nvSpPr>
        <p:spPr>
          <a:xfrm>
            <a:off x="7742873" y="2539387"/>
            <a:ext cx="6552923" cy="2086224"/>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While the integration of LiDAR, radar, and camera sensors provides a comprehensive solution, each modality has its own limitations. LiDAR, for example, can struggle with reflective surfaces, while radar may be challenged by small, slow-moving objects. Camera-based systems, on the other hand, can be susceptible to lighting conditions and require advanced computer vision algorithms to accurately detect and classify objects. Overcoming these individual sensor limitations through effective sensor fusion is a constant challenge for the autonomous vehicles object recognition system.</a:t>
            </a:r>
            <a:endParaRPr lang="en-US" sz="1225" dirty="0"/>
          </a:p>
        </p:txBody>
      </p:sp>
      <p:sp>
        <p:nvSpPr>
          <p:cNvPr id="13" name="Shape 11"/>
          <p:cNvSpPr/>
          <p:nvPr/>
        </p:nvSpPr>
        <p:spPr>
          <a:xfrm>
            <a:off x="758291" y="4794008"/>
            <a:ext cx="349925" cy="349925"/>
          </a:xfrm>
          <a:prstGeom prst="roundRect">
            <a:avLst>
              <a:gd name="adj" fmla="val 13335"/>
            </a:avLst>
          </a:prstGeom>
          <a:solidFill>
            <a:srgbClr val="234A49"/>
          </a:solidFill>
          <a:ln/>
        </p:spPr>
      </p:sp>
      <p:sp>
        <p:nvSpPr>
          <p:cNvPr id="14" name="Text 12"/>
          <p:cNvSpPr/>
          <p:nvPr/>
        </p:nvSpPr>
        <p:spPr>
          <a:xfrm>
            <a:off x="869793" y="4794008"/>
            <a:ext cx="126921" cy="291703"/>
          </a:xfrm>
          <a:prstGeom prst="rect">
            <a:avLst/>
          </a:prstGeom>
          <a:noFill/>
          <a:ln/>
        </p:spPr>
        <p:txBody>
          <a:bodyPr wrap="none" rtlCol="0" anchor="t"/>
          <a:lstStyle/>
          <a:p>
            <a:pPr marL="0" indent="0" algn="ctr">
              <a:lnSpc>
                <a:spcPts val="2296"/>
              </a:lnSpc>
              <a:buNone/>
            </a:pPr>
            <a:r>
              <a:rPr lang="en-US" sz="1837" dirty="0">
                <a:solidFill>
                  <a:srgbClr val="FFD9BE"/>
                </a:solidFill>
                <a:latin typeface="Quattrocento" pitchFamily="34" charset="0"/>
                <a:ea typeface="Quattrocento" pitchFamily="34" charset="-122"/>
                <a:cs typeface="Quattrocento" pitchFamily="34" charset="-120"/>
              </a:rPr>
              <a:t>3</a:t>
            </a:r>
            <a:endParaRPr lang="en-US" sz="1837" dirty="0"/>
          </a:p>
        </p:txBody>
      </p:sp>
      <p:sp>
        <p:nvSpPr>
          <p:cNvPr id="15" name="Text 13"/>
          <p:cNvSpPr/>
          <p:nvPr/>
        </p:nvSpPr>
        <p:spPr>
          <a:xfrm>
            <a:off x="1108216" y="4842704"/>
            <a:ext cx="2361128" cy="243007"/>
          </a:xfrm>
          <a:prstGeom prst="rect">
            <a:avLst/>
          </a:prstGeom>
          <a:noFill/>
          <a:ln/>
        </p:spPr>
        <p:txBody>
          <a:bodyPr wrap="none" rtlCol="0" anchor="t"/>
          <a:lstStyle/>
          <a:p>
            <a:pPr marL="0" indent="0">
              <a:lnSpc>
                <a:spcPts val="1914"/>
              </a:lnSpc>
              <a:buNone/>
            </a:pPr>
            <a:r>
              <a:rPr lang="en-US" sz="1531" dirty="0">
                <a:latin typeface="Quattrocento" pitchFamily="34" charset="0"/>
                <a:ea typeface="Quattrocento" pitchFamily="34" charset="-122"/>
                <a:cs typeface="Quattrocento" pitchFamily="34" charset="-120"/>
              </a:rPr>
              <a:t>Computational Complexity</a:t>
            </a:r>
            <a:endParaRPr lang="en-US" sz="1531" dirty="0"/>
          </a:p>
        </p:txBody>
      </p:sp>
      <p:sp>
        <p:nvSpPr>
          <p:cNvPr id="16" name="Text 14"/>
          <p:cNvSpPr/>
          <p:nvPr/>
        </p:nvSpPr>
        <p:spPr>
          <a:xfrm>
            <a:off x="697584" y="5406816"/>
            <a:ext cx="6479161" cy="2142987"/>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The processing and analysis of the vast amounts of sensor data generated by the autonomous vehicles object recognition system place a significant computational burden on the vehicle's onboard computing resources. Handling high-resolution 3D point clouds, tracking multiple moving objects, and running complex neural networks in real-time requires substantial computing power and efficient algorithms. Balancing the need for accurate and reliable object detection with the constraints of embedded computing platforms is an ongoing challenge for the system's developers.</a:t>
            </a:r>
            <a:endParaRPr lang="en-US" sz="1225" dirty="0"/>
          </a:p>
        </p:txBody>
      </p:sp>
      <p:sp>
        <p:nvSpPr>
          <p:cNvPr id="17" name="Shape 15"/>
          <p:cNvSpPr/>
          <p:nvPr/>
        </p:nvSpPr>
        <p:spPr>
          <a:xfrm>
            <a:off x="7452181" y="4910748"/>
            <a:ext cx="349925" cy="349925"/>
          </a:xfrm>
          <a:prstGeom prst="roundRect">
            <a:avLst>
              <a:gd name="adj" fmla="val 13335"/>
            </a:avLst>
          </a:prstGeom>
          <a:solidFill>
            <a:srgbClr val="234A49"/>
          </a:solidFill>
          <a:ln/>
        </p:spPr>
      </p:sp>
      <p:sp>
        <p:nvSpPr>
          <p:cNvPr id="18" name="Text 16"/>
          <p:cNvSpPr/>
          <p:nvPr/>
        </p:nvSpPr>
        <p:spPr>
          <a:xfrm>
            <a:off x="7567851" y="4939859"/>
            <a:ext cx="118586" cy="291703"/>
          </a:xfrm>
          <a:prstGeom prst="rect">
            <a:avLst/>
          </a:prstGeom>
          <a:noFill/>
          <a:ln/>
        </p:spPr>
        <p:txBody>
          <a:bodyPr wrap="none" rtlCol="0" anchor="t"/>
          <a:lstStyle/>
          <a:p>
            <a:pPr marL="0" indent="0" algn="ctr">
              <a:lnSpc>
                <a:spcPts val="2296"/>
              </a:lnSpc>
              <a:buNone/>
            </a:pPr>
            <a:r>
              <a:rPr lang="en-US" sz="1837" dirty="0">
                <a:solidFill>
                  <a:srgbClr val="FFD9BE"/>
                </a:solidFill>
                <a:latin typeface="Quattrocento" pitchFamily="34" charset="0"/>
                <a:ea typeface="Quattrocento" pitchFamily="34" charset="-122"/>
                <a:cs typeface="Quattrocento" pitchFamily="34" charset="-120"/>
              </a:rPr>
              <a:t>4</a:t>
            </a:r>
            <a:endParaRPr lang="en-US" sz="1837" dirty="0"/>
          </a:p>
        </p:txBody>
      </p:sp>
      <p:sp>
        <p:nvSpPr>
          <p:cNvPr id="19" name="Text 17"/>
          <p:cNvSpPr/>
          <p:nvPr/>
        </p:nvSpPr>
        <p:spPr>
          <a:xfrm>
            <a:off x="7802106" y="4964207"/>
            <a:ext cx="2694027" cy="243007"/>
          </a:xfrm>
          <a:prstGeom prst="rect">
            <a:avLst/>
          </a:prstGeom>
          <a:noFill/>
          <a:ln/>
        </p:spPr>
        <p:txBody>
          <a:bodyPr wrap="none" rtlCol="0" anchor="t"/>
          <a:lstStyle/>
          <a:p>
            <a:pPr marL="0" indent="0">
              <a:lnSpc>
                <a:spcPts val="1914"/>
              </a:lnSpc>
              <a:buNone/>
            </a:pPr>
            <a:r>
              <a:rPr lang="en-US" sz="1531" dirty="0">
                <a:latin typeface="Quattrocento" pitchFamily="34" charset="0"/>
                <a:ea typeface="Quattrocento" pitchFamily="34" charset="-122"/>
                <a:cs typeface="Quattrocento" pitchFamily="34" charset="-120"/>
              </a:rPr>
              <a:t>Edge Cases and Rare Scenarios</a:t>
            </a:r>
            <a:endParaRPr lang="en-US" sz="1531" dirty="0"/>
          </a:p>
        </p:txBody>
      </p:sp>
      <p:sp>
        <p:nvSpPr>
          <p:cNvPr id="20" name="Text 18"/>
          <p:cNvSpPr/>
          <p:nvPr/>
        </p:nvSpPr>
        <p:spPr>
          <a:xfrm>
            <a:off x="7630478" y="5406816"/>
            <a:ext cx="6732032" cy="1741051"/>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The autonomous vehicles object recognition system must be prepared to handle a wide range of edge cases and rare scenarios that can occur on the road, such as unusual vehicle configurations, unexpected object behaviors, or unforeseen traffic situations. Developing robust algorithms and models that can generalize and adapt to these unpredictable situations is a significant challenge, as the system must maintain a high level of performance and safety, even in the face of rare and complex driving conditions.</a:t>
            </a: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2"/>
          <p:cNvSpPr/>
          <p:nvPr/>
        </p:nvSpPr>
        <p:spPr>
          <a:xfrm>
            <a:off x="1198950" y="555116"/>
            <a:ext cx="6953488" cy="972026"/>
          </a:xfrm>
          <a:prstGeom prst="rect">
            <a:avLst/>
          </a:prstGeom>
          <a:noFill/>
          <a:ln/>
        </p:spPr>
        <p:txBody>
          <a:bodyPr wrap="square" rtlCol="0" anchor="t"/>
          <a:lstStyle/>
          <a:p>
            <a:pPr marL="0" indent="0">
              <a:lnSpc>
                <a:spcPts val="3827"/>
              </a:lnSpc>
              <a:buNone/>
            </a:pPr>
            <a:r>
              <a:rPr lang="en-US" sz="3062" dirty="0">
                <a:latin typeface="Quattrocento" pitchFamily="34" charset="0"/>
                <a:ea typeface="Quattrocento" pitchFamily="34" charset="-122"/>
                <a:cs typeface="Quattrocento" pitchFamily="34" charset="-120"/>
              </a:rPr>
              <a:t>Data Flow Diagrams and System Architecture</a:t>
            </a:r>
            <a:endParaRPr lang="en-US" sz="3062" dirty="0"/>
          </a:p>
        </p:txBody>
      </p:sp>
      <p:sp>
        <p:nvSpPr>
          <p:cNvPr id="5" name="Text 3"/>
          <p:cNvSpPr/>
          <p:nvPr/>
        </p:nvSpPr>
        <p:spPr>
          <a:xfrm>
            <a:off x="886121" y="1640866"/>
            <a:ext cx="9030878" cy="1592528"/>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The autonomous vehicles object recognition system relies on a sophisticated data flow architecture to seamlessly integrate the inputs from its diverse sensor suite and generate a comprehensive, real-time understanding of the vehicle's surroundings.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This </a:t>
            </a:r>
            <a:r>
              <a:rPr lang="en-US" sz="1225" dirty="0">
                <a:latin typeface="Quattrocento" pitchFamily="34" charset="0"/>
                <a:ea typeface="Quattrocento" pitchFamily="34" charset="-122"/>
                <a:cs typeface="Quattrocento" pitchFamily="34" charset="-120"/>
              </a:rPr>
              <a:t>system-level design enables the effective fusion and processing of the vast amounts of sensor data, ensuring the autonomous vehicle can make informed, safe driving decisions.</a:t>
            </a:r>
            <a:endParaRPr lang="en-US" sz="1225" dirty="0"/>
          </a:p>
        </p:txBody>
      </p:sp>
      <p:sp>
        <p:nvSpPr>
          <p:cNvPr id="6" name="Text 4"/>
          <p:cNvSpPr/>
          <p:nvPr/>
        </p:nvSpPr>
        <p:spPr>
          <a:xfrm>
            <a:off x="886120" y="3099056"/>
            <a:ext cx="9200560" cy="1623773"/>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At the core of the data flow are the sensor inputs - high-resolution 3D point clouds from the LiDAR, radar detections, and camera imagery.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These </a:t>
            </a:r>
            <a:r>
              <a:rPr lang="en-US" sz="1225" dirty="0">
                <a:latin typeface="Quattrocento" pitchFamily="34" charset="0"/>
                <a:ea typeface="Quattrocento" pitchFamily="34" charset="-122"/>
                <a:cs typeface="Quattrocento" pitchFamily="34" charset="-120"/>
              </a:rPr>
              <a:t>raw sensor feeds are continuously ingested and processed by a series of interconnected modules, each responsible for specific tasks such as object detection, classification, tracking, and sensor fusion.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Advanced </a:t>
            </a:r>
            <a:r>
              <a:rPr lang="en-US" sz="1225" dirty="0">
                <a:latin typeface="Quattrocento" pitchFamily="34" charset="0"/>
                <a:ea typeface="Quattrocento" pitchFamily="34" charset="-122"/>
                <a:cs typeface="Quattrocento" pitchFamily="34" charset="-120"/>
              </a:rPr>
              <a:t>algorithms, including extended Kalman filters and deep neural networks, power these modules, enabling the system to maintain an accurate, up-to-date representation of the vehicle's environment.</a:t>
            </a:r>
            <a:endParaRPr lang="en-US" sz="1225" dirty="0"/>
          </a:p>
        </p:txBody>
      </p:sp>
      <p:sp>
        <p:nvSpPr>
          <p:cNvPr id="7" name="Text 5"/>
          <p:cNvSpPr/>
          <p:nvPr/>
        </p:nvSpPr>
        <p:spPr>
          <a:xfrm>
            <a:off x="886120" y="5458119"/>
            <a:ext cx="9539925" cy="1932495"/>
          </a:xfrm>
          <a:prstGeom prst="rect">
            <a:avLst/>
          </a:prstGeom>
          <a:noFill/>
          <a:ln/>
        </p:spPr>
        <p:txBody>
          <a:bodyPr wrap="square" rtlCol="0" anchor="t"/>
          <a:lstStyle/>
          <a:p>
            <a:pPr marL="0" indent="0">
              <a:lnSpc>
                <a:spcPts val="1960"/>
              </a:lnSpc>
              <a:buNone/>
            </a:pPr>
            <a:r>
              <a:rPr lang="en-US" sz="1225" dirty="0">
                <a:latin typeface="Quattrocento" pitchFamily="34" charset="0"/>
                <a:ea typeface="Quattrocento" pitchFamily="34" charset="-122"/>
                <a:cs typeface="Quattrocento" pitchFamily="34" charset="-120"/>
              </a:rPr>
              <a:t>The processed sensor data is then integrated into a central world model, which serves as a digital twin of the real-world driving scenario.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This </a:t>
            </a:r>
            <a:r>
              <a:rPr lang="en-US" sz="1225" dirty="0">
                <a:latin typeface="Quattrocento" pitchFamily="34" charset="0"/>
                <a:ea typeface="Quattrocento" pitchFamily="34" charset="-122"/>
                <a:cs typeface="Quattrocento" pitchFamily="34" charset="-120"/>
              </a:rPr>
              <a:t>comprehensive, multi-modal representation forms the basis for the autonomous vehicle's decision-making, allowing it to anticipate the movement of nearby objects, plan safe trajectories, and navigate complex environments with confidence. </a:t>
            </a:r>
            <a:endParaRPr lang="en-US" sz="1225" dirty="0" smtClean="0">
              <a:latin typeface="Quattrocento" pitchFamily="34" charset="0"/>
              <a:ea typeface="Quattrocento" pitchFamily="34" charset="-122"/>
              <a:cs typeface="Quattrocento" pitchFamily="34" charset="-120"/>
            </a:endParaRPr>
          </a:p>
          <a:p>
            <a:pPr marL="0" indent="0">
              <a:lnSpc>
                <a:spcPts val="1960"/>
              </a:lnSpc>
              <a:buNone/>
            </a:pPr>
            <a:endParaRPr lang="en-US" sz="1225" dirty="0" smtClean="0">
              <a:latin typeface="Quattrocento" pitchFamily="34" charset="0"/>
              <a:ea typeface="Quattrocento" pitchFamily="34" charset="-122"/>
              <a:cs typeface="Quattrocento" pitchFamily="34" charset="-120"/>
            </a:endParaRPr>
          </a:p>
          <a:p>
            <a:pPr marL="0" indent="0">
              <a:lnSpc>
                <a:spcPts val="1960"/>
              </a:lnSpc>
              <a:buNone/>
            </a:pPr>
            <a:r>
              <a:rPr lang="en-US" sz="1225" dirty="0" smtClean="0">
                <a:latin typeface="Quattrocento" pitchFamily="34" charset="0"/>
                <a:ea typeface="Quattrocento" pitchFamily="34" charset="-122"/>
                <a:cs typeface="Quattrocento" pitchFamily="34" charset="-120"/>
              </a:rPr>
              <a:t>Feedback </a:t>
            </a:r>
            <a:r>
              <a:rPr lang="en-US" sz="1225" dirty="0">
                <a:latin typeface="Quattrocento" pitchFamily="34" charset="0"/>
                <a:ea typeface="Quattrocento" pitchFamily="34" charset="-122"/>
                <a:cs typeface="Quattrocento" pitchFamily="34" charset="-120"/>
              </a:rPr>
              <a:t>loops and cross-validation mechanisms ensure the robustness and reliability of the world model, providing the autonomous vehicle with a redundant, high-fidelity understanding of its surroundings.</a:t>
            </a:r>
            <a:endParaRPr lang="en-US" sz="1225" dirty="0"/>
          </a:p>
        </p:txBody>
      </p:sp>
      <p:pic>
        <p:nvPicPr>
          <p:cNvPr id="10" name="Picture 9" descr="Screenshot 2024-05-10 233831.png"/>
          <p:cNvPicPr>
            <a:picLocks noChangeAspect="1"/>
          </p:cNvPicPr>
          <p:nvPr/>
        </p:nvPicPr>
        <p:blipFill>
          <a:blip r:embed="rId3"/>
          <a:stretch>
            <a:fillRect/>
          </a:stretch>
        </p:blipFill>
        <p:spPr>
          <a:xfrm>
            <a:off x="10086680" y="1801123"/>
            <a:ext cx="4382468" cy="4496428"/>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2868</Words>
  <Application>Microsoft Office PowerPoint</Application>
  <PresentationFormat>Custom</PresentationFormat>
  <Paragraphs>103</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kalsanihrishireddy@gmail.com</cp:lastModifiedBy>
  <cp:revision>10</cp:revision>
  <dcterms:created xsi:type="dcterms:W3CDTF">2024-05-10T17:25:44Z</dcterms:created>
  <dcterms:modified xsi:type="dcterms:W3CDTF">2024-05-10T18:40:41Z</dcterms:modified>
</cp:coreProperties>
</file>