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76" r:id="rId6"/>
    <p:sldId id="278" r:id="rId7"/>
    <p:sldId id="277" r:id="rId8"/>
    <p:sldId id="279" r:id="rId9"/>
    <p:sldId id="280"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6"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sreedhar" userId="07c7b0984392488a" providerId="LiveId" clId="{52ECB6BA-5A42-4293-AE14-3E7BB310F5C5}"/>
    <pc:docChg chg="modSld">
      <pc:chgData name="sreedhar sreedhar" userId="07c7b0984392488a" providerId="LiveId" clId="{52ECB6BA-5A42-4293-AE14-3E7BB310F5C5}" dt="2024-07-17T05:55:07.432" v="4" actId="20577"/>
      <pc:docMkLst>
        <pc:docMk/>
      </pc:docMkLst>
      <pc:sldChg chg="modSp mod">
        <pc:chgData name="sreedhar sreedhar" userId="07c7b0984392488a" providerId="LiveId" clId="{52ECB6BA-5A42-4293-AE14-3E7BB310F5C5}" dt="2024-07-17T05:13:43.391" v="3" actId="20577"/>
        <pc:sldMkLst>
          <pc:docMk/>
          <pc:sldMk cId="3228094033" sldId="257"/>
        </pc:sldMkLst>
        <pc:spChg chg="mod">
          <ac:chgData name="sreedhar sreedhar" userId="07c7b0984392488a" providerId="LiveId" clId="{52ECB6BA-5A42-4293-AE14-3E7BB310F5C5}" dt="2024-07-17T05:13:43.391" v="3" actId="20577"/>
          <ac:spMkLst>
            <pc:docMk/>
            <pc:sldMk cId="3228094033" sldId="257"/>
            <ac:spMk id="10" creationId="{FB95BAFC-51BD-8BD4-1D78-C39D050F58DB}"/>
          </ac:spMkLst>
        </pc:spChg>
      </pc:sldChg>
      <pc:sldChg chg="modSp mod">
        <pc:chgData name="sreedhar sreedhar" userId="07c7b0984392488a" providerId="LiveId" clId="{52ECB6BA-5A42-4293-AE14-3E7BB310F5C5}" dt="2024-07-17T05:55:07.432" v="4" actId="20577"/>
        <pc:sldMkLst>
          <pc:docMk/>
          <pc:sldMk cId="3394452558" sldId="279"/>
        </pc:sldMkLst>
        <pc:spChg chg="mod">
          <ac:chgData name="sreedhar sreedhar" userId="07c7b0984392488a" providerId="LiveId" clId="{52ECB6BA-5A42-4293-AE14-3E7BB310F5C5}" dt="2024-07-17T05:55:07.432" v="4" actId="20577"/>
          <ac:spMkLst>
            <pc:docMk/>
            <pc:sldMk cId="3394452558" sldId="279"/>
            <ac:spMk id="2" creationId="{2AA3FF76-0CCD-123F-B337-3BF31A8B6DCC}"/>
          </ac:spMkLst>
        </pc:spChg>
      </pc:sldChg>
    </pc:docChg>
  </pc:docChgLst>
  <pc:docChgLst>
    <pc:chgData name="Shiva Kumar" userId="39a289695afd7e4a" providerId="LiveId" clId="{07F50633-1876-46CB-8541-AF9DAAEF687F}"/>
    <pc:docChg chg="modSld">
      <pc:chgData name="Shiva Kumar" userId="39a289695afd7e4a" providerId="LiveId" clId="{07F50633-1876-46CB-8541-AF9DAAEF687F}" dt="2024-07-19T04:59:30.035" v="28" actId="20577"/>
      <pc:docMkLst>
        <pc:docMk/>
      </pc:docMkLst>
      <pc:sldChg chg="modSp mod">
        <pc:chgData name="Shiva Kumar" userId="39a289695afd7e4a" providerId="LiveId" clId="{07F50633-1876-46CB-8541-AF9DAAEF687F}" dt="2024-07-19T04:59:30.035" v="28" actId="20577"/>
        <pc:sldMkLst>
          <pc:docMk/>
          <pc:sldMk cId="3228094033" sldId="257"/>
        </pc:sldMkLst>
        <pc:spChg chg="mod">
          <ac:chgData name="Shiva Kumar" userId="39a289695afd7e4a" providerId="LiveId" clId="{07F50633-1876-46CB-8541-AF9DAAEF687F}" dt="2024-07-19T04:59:30.035" v="28" actId="20577"/>
          <ac:spMkLst>
            <pc:docMk/>
            <pc:sldMk cId="3228094033" sldId="257"/>
            <ac:spMk id="11" creationId="{EAF2A267-6C95-FFB7-487E-DDDAC31ED4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7/19/2024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7/19/2024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7/19/2024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7/19/2024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7/19/2024</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7/19/2024</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7/19/2024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7/19/2024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7/19/2024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7/19/2024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7/19/2024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7/19/2024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7/19/2024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7/19/2024</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70C874-E09B-3924-A18D-67DE9630C3F5}"/>
              </a:ext>
            </a:extLst>
          </p:cNvPr>
          <p:cNvSpPr txBox="1"/>
          <p:nvPr/>
        </p:nvSpPr>
        <p:spPr>
          <a:xfrm>
            <a:off x="1654139" y="606175"/>
            <a:ext cx="5959012" cy="3693319"/>
          </a:xfrm>
          <a:prstGeom prst="rect">
            <a:avLst/>
          </a:prstGeom>
          <a:noFill/>
        </p:spPr>
        <p:txBody>
          <a:bodyPr wrap="square" rtlCol="0">
            <a:spAutoFit/>
          </a:bodyPr>
          <a:lstStyle/>
          <a:p>
            <a:endParaRPr lang="en-IN" sz="5400" dirty="0"/>
          </a:p>
          <a:p>
            <a:endParaRPr lang="en-IN" sz="6000" dirty="0"/>
          </a:p>
          <a:p>
            <a:r>
              <a:rPr lang="en-IN" sz="6000" dirty="0"/>
              <a:t>Crop Production Analysis in India</a:t>
            </a:r>
          </a:p>
        </p:txBody>
      </p:sp>
      <p:sp>
        <p:nvSpPr>
          <p:cNvPr id="10" name="TextBox 9">
            <a:extLst>
              <a:ext uri="{FF2B5EF4-FFF2-40B4-BE49-F238E27FC236}">
                <a16:creationId xmlns:a16="http://schemas.microsoft.com/office/drawing/2014/main" id="{FB95BAFC-51BD-8BD4-1D78-C39D050F58DB}"/>
              </a:ext>
            </a:extLst>
          </p:cNvPr>
          <p:cNvSpPr txBox="1"/>
          <p:nvPr/>
        </p:nvSpPr>
        <p:spPr>
          <a:xfrm>
            <a:off x="8219326" y="5178175"/>
            <a:ext cx="3770616" cy="830997"/>
          </a:xfrm>
          <a:prstGeom prst="rect">
            <a:avLst/>
          </a:prstGeom>
          <a:noFill/>
        </p:spPr>
        <p:txBody>
          <a:bodyPr wrap="square" rtlCol="0">
            <a:spAutoFit/>
          </a:bodyPr>
          <a:lstStyle/>
          <a:p>
            <a:r>
              <a:rPr lang="en-IN" sz="2400" dirty="0"/>
              <a:t>Unified Mentor Data analytics Internship Project</a:t>
            </a:r>
          </a:p>
        </p:txBody>
      </p:sp>
      <p:sp>
        <p:nvSpPr>
          <p:cNvPr id="11" name="TextBox 10">
            <a:extLst>
              <a:ext uri="{FF2B5EF4-FFF2-40B4-BE49-F238E27FC236}">
                <a16:creationId xmlns:a16="http://schemas.microsoft.com/office/drawing/2014/main" id="{EAF2A267-6C95-FFB7-487E-DDDAC31ED475}"/>
              </a:ext>
            </a:extLst>
          </p:cNvPr>
          <p:cNvSpPr txBox="1"/>
          <p:nvPr/>
        </p:nvSpPr>
        <p:spPr>
          <a:xfrm>
            <a:off x="8219326" y="6009172"/>
            <a:ext cx="3770616" cy="400110"/>
          </a:xfrm>
          <a:prstGeom prst="rect">
            <a:avLst/>
          </a:prstGeom>
          <a:noFill/>
        </p:spPr>
        <p:txBody>
          <a:bodyPr wrap="square" rtlCol="0">
            <a:spAutoFit/>
          </a:bodyPr>
          <a:lstStyle/>
          <a:p>
            <a:r>
              <a:rPr lang="en-IN" sz="2000" dirty="0">
                <a:solidFill>
                  <a:srgbClr val="0070C0"/>
                </a:solidFill>
              </a:rPr>
              <a:t> </a:t>
            </a:r>
            <a:r>
              <a:rPr lang="en-IN" sz="2000" dirty="0" err="1">
                <a:solidFill>
                  <a:srgbClr val="0070C0"/>
                </a:solidFill>
              </a:rPr>
              <a:t>T.Shiva</a:t>
            </a:r>
            <a:r>
              <a:rPr lang="en-IN" sz="2000" dirty="0">
                <a:solidFill>
                  <a:srgbClr val="0070C0"/>
                </a:solidFill>
              </a:rPr>
              <a:t> Kumar Yadav</a:t>
            </a: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9F5E-B87A-F584-13A8-155A87CC03AC}"/>
              </a:ext>
            </a:extLst>
          </p:cNvPr>
          <p:cNvSpPr>
            <a:spLocks noGrp="1"/>
          </p:cNvSpPr>
          <p:nvPr>
            <p:ph type="title"/>
          </p:nvPr>
        </p:nvSpPr>
        <p:spPr>
          <a:xfrm>
            <a:off x="1293812" y="456331"/>
            <a:ext cx="9442682" cy="601908"/>
          </a:xfrm>
        </p:spPr>
        <p:txBody>
          <a:bodyPr/>
          <a:lstStyle/>
          <a:p>
            <a:pPr algn="ctr"/>
            <a:r>
              <a:rPr lang="en-IN" b="1" dirty="0"/>
              <a:t>          My Dashboards Using Tableau:</a:t>
            </a:r>
            <a:endParaRPr lang="en-IN" dirty="0"/>
          </a:p>
        </p:txBody>
      </p:sp>
      <p:pic>
        <p:nvPicPr>
          <p:cNvPr id="13" name="Picture 12">
            <a:extLst>
              <a:ext uri="{FF2B5EF4-FFF2-40B4-BE49-F238E27FC236}">
                <a16:creationId xmlns:a16="http://schemas.microsoft.com/office/drawing/2014/main" id="{859EB2A9-AEEF-24C1-D2A5-2542345F3260}"/>
              </a:ext>
            </a:extLst>
          </p:cNvPr>
          <p:cNvPicPr>
            <a:picLocks noChangeAspect="1"/>
          </p:cNvPicPr>
          <p:nvPr/>
        </p:nvPicPr>
        <p:blipFill>
          <a:blip r:embed="rId2"/>
          <a:stretch>
            <a:fillRect/>
          </a:stretch>
        </p:blipFill>
        <p:spPr>
          <a:xfrm>
            <a:off x="1293813" y="1229770"/>
            <a:ext cx="4347111" cy="2199230"/>
          </a:xfrm>
          <a:prstGeom prst="rect">
            <a:avLst/>
          </a:prstGeom>
        </p:spPr>
      </p:pic>
      <p:pic>
        <p:nvPicPr>
          <p:cNvPr id="15" name="Picture 14">
            <a:extLst>
              <a:ext uri="{FF2B5EF4-FFF2-40B4-BE49-F238E27FC236}">
                <a16:creationId xmlns:a16="http://schemas.microsoft.com/office/drawing/2014/main" id="{8DCD46AA-61B7-8467-4D0D-72B5788C7417}"/>
              </a:ext>
            </a:extLst>
          </p:cNvPr>
          <p:cNvPicPr>
            <a:picLocks noChangeAspect="1"/>
          </p:cNvPicPr>
          <p:nvPr/>
        </p:nvPicPr>
        <p:blipFill>
          <a:blip r:embed="rId3"/>
          <a:stretch>
            <a:fillRect/>
          </a:stretch>
        </p:blipFill>
        <p:spPr>
          <a:xfrm>
            <a:off x="6185044" y="1220390"/>
            <a:ext cx="4347111" cy="2199230"/>
          </a:xfrm>
          <a:prstGeom prst="rect">
            <a:avLst/>
          </a:prstGeom>
        </p:spPr>
      </p:pic>
      <p:pic>
        <p:nvPicPr>
          <p:cNvPr id="17" name="Picture 16">
            <a:extLst>
              <a:ext uri="{FF2B5EF4-FFF2-40B4-BE49-F238E27FC236}">
                <a16:creationId xmlns:a16="http://schemas.microsoft.com/office/drawing/2014/main" id="{7FE0F9A3-3050-A805-518B-17E93718ED04}"/>
              </a:ext>
            </a:extLst>
          </p:cNvPr>
          <p:cNvPicPr>
            <a:picLocks noChangeAspect="1"/>
          </p:cNvPicPr>
          <p:nvPr/>
        </p:nvPicPr>
        <p:blipFill>
          <a:blip r:embed="rId4"/>
          <a:stretch>
            <a:fillRect/>
          </a:stretch>
        </p:blipFill>
        <p:spPr>
          <a:xfrm>
            <a:off x="1293812" y="3623929"/>
            <a:ext cx="4347111" cy="2321959"/>
          </a:xfrm>
          <a:prstGeom prst="rect">
            <a:avLst/>
          </a:prstGeom>
        </p:spPr>
      </p:pic>
      <p:pic>
        <p:nvPicPr>
          <p:cNvPr id="19" name="Picture 18">
            <a:extLst>
              <a:ext uri="{FF2B5EF4-FFF2-40B4-BE49-F238E27FC236}">
                <a16:creationId xmlns:a16="http://schemas.microsoft.com/office/drawing/2014/main" id="{6681B137-20B8-800A-769B-C8765927883E}"/>
              </a:ext>
            </a:extLst>
          </p:cNvPr>
          <p:cNvPicPr>
            <a:picLocks noChangeAspect="1"/>
          </p:cNvPicPr>
          <p:nvPr/>
        </p:nvPicPr>
        <p:blipFill>
          <a:blip r:embed="rId5"/>
          <a:stretch>
            <a:fillRect/>
          </a:stretch>
        </p:blipFill>
        <p:spPr>
          <a:xfrm>
            <a:off x="6185044" y="3605169"/>
            <a:ext cx="4347111" cy="2445250"/>
          </a:xfrm>
          <a:prstGeom prst="rect">
            <a:avLst/>
          </a:prstGeom>
        </p:spPr>
      </p:pic>
    </p:spTree>
    <p:extLst>
      <p:ext uri="{BB962C8B-B14F-4D97-AF65-F5344CB8AC3E}">
        <p14:creationId xmlns:p14="http://schemas.microsoft.com/office/powerpoint/2010/main" val="250521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0C2E0-14E6-661C-46BC-BB13208E43C3}"/>
              </a:ext>
            </a:extLst>
          </p:cNvPr>
          <p:cNvSpPr txBox="1"/>
          <p:nvPr/>
        </p:nvSpPr>
        <p:spPr>
          <a:xfrm>
            <a:off x="801385" y="873303"/>
            <a:ext cx="10787864" cy="5170646"/>
          </a:xfrm>
          <a:prstGeom prst="rect">
            <a:avLst/>
          </a:prstGeom>
          <a:noFill/>
        </p:spPr>
        <p:txBody>
          <a:bodyPr wrap="square">
            <a:spAutoFit/>
          </a:bodyPr>
          <a:lstStyle/>
          <a:p>
            <a:r>
              <a:rPr lang="en-IN" sz="2200" b="1" u="sng" dirty="0">
                <a:solidFill>
                  <a:schemeClr val="tx2"/>
                </a:solidFill>
                <a:latin typeface="Book Antiqua" panose="02040602050305030304" pitchFamily="18" charset="0"/>
              </a:rPr>
              <a:t>Overview: </a:t>
            </a:r>
          </a:p>
          <a:p>
            <a:r>
              <a:rPr lang="en-IN" sz="2200" dirty="0">
                <a:solidFill>
                  <a:schemeClr val="tx2"/>
                </a:solidFill>
                <a:latin typeface="Book Antiqua" panose="02040602050305030304" pitchFamily="18" charset="0"/>
              </a:rPr>
              <a:t>This project focuses on </a:t>
            </a:r>
            <a:r>
              <a:rPr lang="en-IN" sz="2200" dirty="0" err="1">
                <a:solidFill>
                  <a:schemeClr val="tx2"/>
                </a:solidFill>
                <a:latin typeface="Book Antiqua" panose="02040602050305030304" pitchFamily="18" charset="0"/>
              </a:rPr>
              <a:t>analyzing</a:t>
            </a:r>
            <a:r>
              <a:rPr lang="en-IN" sz="2200" dirty="0">
                <a:solidFill>
                  <a:schemeClr val="tx2"/>
                </a:solidFill>
                <a:latin typeface="Book Antiqua" panose="02040602050305030304" pitchFamily="18" charset="0"/>
              </a:rPr>
              <a:t> crop production data to gain insights into agricultural productivity, trends, and factors influencing crop yields. By applying data analytics techniques, the project aims to provide valuable insights for farmers, agricultural policymakers, and stakeholders in the agribusiness sector.</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Tools and Technologies</a:t>
            </a:r>
            <a:r>
              <a:rPr lang="en-IN" sz="2200" u="sng" dirty="0">
                <a:solidFill>
                  <a:schemeClr val="tx2"/>
                </a:solidFill>
                <a:latin typeface="Book Antiqua" panose="02040602050305030304" pitchFamily="18" charset="0"/>
              </a:rPr>
              <a:t>:</a:t>
            </a:r>
          </a:p>
          <a:p>
            <a:r>
              <a:rPr lang="en-IN" sz="2200" dirty="0">
                <a:solidFill>
                  <a:schemeClr val="tx2"/>
                </a:solidFill>
                <a:latin typeface="Book Antiqua" panose="02040602050305030304" pitchFamily="18" charset="0"/>
              </a:rPr>
              <a:t>Language: Python</a:t>
            </a:r>
          </a:p>
          <a:p>
            <a:r>
              <a:rPr lang="en-IN" sz="2200" dirty="0">
                <a:solidFill>
                  <a:schemeClr val="tx2"/>
                </a:solidFill>
                <a:latin typeface="Book Antiqua" panose="02040602050305030304" pitchFamily="18" charset="0"/>
              </a:rPr>
              <a:t>Libraries: Pandas, NumPy, Matplotlib, Seaborn</a:t>
            </a:r>
          </a:p>
          <a:p>
            <a:r>
              <a:rPr lang="en-IN" sz="2200" dirty="0">
                <a:solidFill>
                  <a:schemeClr val="tx2"/>
                </a:solidFill>
                <a:latin typeface="Book Antiqua" panose="02040602050305030304" pitchFamily="18" charset="0"/>
              </a:rPr>
              <a:t>Environment: </a:t>
            </a: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Deliverables:</a:t>
            </a:r>
          </a:p>
          <a:p>
            <a:pPr marL="457200" indent="-457200">
              <a:buFont typeface="Arial" panose="020B0604020202020204" pitchFamily="34" charset="0"/>
              <a:buChar char="•"/>
            </a:pP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 with code and explanations.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Visualizations showcasing segmentation and insights.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Concise report summarizing analysis and recommendations</a:t>
            </a:r>
          </a:p>
        </p:txBody>
      </p:sp>
    </p:spTree>
    <p:extLst>
      <p:ext uri="{BB962C8B-B14F-4D97-AF65-F5344CB8AC3E}">
        <p14:creationId xmlns:p14="http://schemas.microsoft.com/office/powerpoint/2010/main" val="9766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5BB6-4925-8924-EC00-8F787BC6435A}"/>
              </a:ext>
            </a:extLst>
          </p:cNvPr>
          <p:cNvSpPr>
            <a:spLocks noGrp="1"/>
          </p:cNvSpPr>
          <p:nvPr>
            <p:ph type="title"/>
          </p:nvPr>
        </p:nvSpPr>
        <p:spPr>
          <a:xfrm>
            <a:off x="1376737" y="667821"/>
            <a:ext cx="9518277" cy="750014"/>
          </a:xfrm>
        </p:spPr>
        <p:txBody>
          <a:bodyPr>
            <a:normAutofit/>
          </a:bodyPr>
          <a:lstStyle/>
          <a:p>
            <a:r>
              <a:rPr lang="en-US" sz="3600" b="1" dirty="0"/>
              <a:t>Details of Data</a:t>
            </a:r>
            <a:endParaRPr lang="en-IN" sz="3600" b="1" dirty="0"/>
          </a:p>
        </p:txBody>
      </p:sp>
      <p:sp>
        <p:nvSpPr>
          <p:cNvPr id="3" name="TextBox 2">
            <a:extLst>
              <a:ext uri="{FF2B5EF4-FFF2-40B4-BE49-F238E27FC236}">
                <a16:creationId xmlns:a16="http://schemas.microsoft.com/office/drawing/2014/main" id="{B6950567-F971-6A46-379D-DFB196BE8745}"/>
              </a:ext>
            </a:extLst>
          </p:cNvPr>
          <p:cNvSpPr txBox="1"/>
          <p:nvPr/>
        </p:nvSpPr>
        <p:spPr>
          <a:xfrm>
            <a:off x="1212351" y="1736333"/>
            <a:ext cx="9955658" cy="2351221"/>
          </a:xfrm>
          <a:prstGeom prst="rect">
            <a:avLst/>
          </a:prstGeom>
          <a:noFill/>
        </p:spPr>
        <p:txBody>
          <a:bodyPr wrap="square" rtlCol="0">
            <a:spAutoFit/>
          </a:bodyPr>
          <a:lstStyle/>
          <a:p>
            <a:pPr>
              <a:lnSpc>
                <a:spcPct val="150000"/>
              </a:lnSpc>
            </a:pPr>
            <a:r>
              <a:rPr lang="en-US" sz="2000" b="1" i="0" dirty="0">
                <a:solidFill>
                  <a:schemeClr val="tx2"/>
                </a:solidFill>
                <a:effectLst/>
                <a:latin typeface="Consolas" panose="020B0609020204030204" pitchFamily="49" charset="0"/>
              </a:rPr>
              <a:t>Columns:</a:t>
            </a:r>
          </a:p>
          <a:p>
            <a:pPr>
              <a:lnSpc>
                <a:spcPct val="150000"/>
              </a:lnSpc>
            </a:pPr>
            <a:r>
              <a:rPr lang="en-US" sz="2000" b="0" i="0" dirty="0" err="1">
                <a:solidFill>
                  <a:schemeClr val="tx2"/>
                </a:solidFill>
                <a:effectLst/>
                <a:latin typeface="Consolas" panose="020B0609020204030204" pitchFamily="49" charset="0"/>
              </a:rPr>
              <a:t>State_Name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District_Name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Crop_Year</a:t>
            </a:r>
            <a:r>
              <a:rPr lang="en-US" sz="2000" b="0" i="0" dirty="0">
                <a:solidFill>
                  <a:schemeClr val="tx2"/>
                </a:solidFill>
                <a:effectLst/>
                <a:latin typeface="Consolas" panose="020B0609020204030204" pitchFamily="49" charset="0"/>
              </a:rPr>
              <a:t>', 'Season', 'Crop', 'Area', 'Production’</a:t>
            </a:r>
          </a:p>
          <a:p>
            <a:pPr>
              <a:lnSpc>
                <a:spcPct val="150000"/>
              </a:lnSpc>
            </a:pPr>
            <a:endParaRPr lang="en-US" sz="2000" b="0" i="0" dirty="0">
              <a:solidFill>
                <a:schemeClr val="tx2"/>
              </a:solidFill>
              <a:effectLst/>
              <a:latin typeface="Consolas" panose="020B0609020204030204" pitchFamily="49" charset="0"/>
            </a:endParaRPr>
          </a:p>
          <a:p>
            <a:pPr>
              <a:lnSpc>
                <a:spcPct val="150000"/>
              </a:lnSpc>
            </a:pPr>
            <a:r>
              <a:rPr lang="en-US" sz="2000" b="1" i="0" dirty="0" err="1">
                <a:solidFill>
                  <a:schemeClr val="tx2"/>
                </a:solidFill>
                <a:effectLst/>
                <a:latin typeface="Consolas" panose="020B0609020204030204" pitchFamily="49" charset="0"/>
              </a:rPr>
              <a:t>RangeIndex</a:t>
            </a:r>
            <a:r>
              <a:rPr lang="en-US" sz="2000" b="1" i="0" dirty="0">
                <a:solidFill>
                  <a:schemeClr val="tx2"/>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246091 entries, 0 to 246090</a:t>
            </a:r>
          </a:p>
        </p:txBody>
      </p:sp>
    </p:spTree>
    <p:extLst>
      <p:ext uri="{BB962C8B-B14F-4D97-AF65-F5344CB8AC3E}">
        <p14:creationId xmlns:p14="http://schemas.microsoft.com/office/powerpoint/2010/main" val="27012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6BB62-AFFA-79CA-9C8D-4DAF00F99CB7}"/>
              </a:ext>
            </a:extLst>
          </p:cNvPr>
          <p:cNvPicPr>
            <a:picLocks noChangeAspect="1"/>
          </p:cNvPicPr>
          <p:nvPr/>
        </p:nvPicPr>
        <p:blipFill>
          <a:blip r:embed="rId2"/>
          <a:stretch>
            <a:fillRect/>
          </a:stretch>
        </p:blipFill>
        <p:spPr>
          <a:xfrm>
            <a:off x="708917" y="1438382"/>
            <a:ext cx="10346076" cy="4489807"/>
          </a:xfrm>
          <a:prstGeom prst="rect">
            <a:avLst/>
          </a:prstGeom>
        </p:spPr>
      </p:pic>
      <p:sp>
        <p:nvSpPr>
          <p:cNvPr id="5" name="TextBox 4">
            <a:extLst>
              <a:ext uri="{FF2B5EF4-FFF2-40B4-BE49-F238E27FC236}">
                <a16:creationId xmlns:a16="http://schemas.microsoft.com/office/drawing/2014/main" id="{E9708C1E-B88B-1ED0-BE56-90E0CD9002E6}"/>
              </a:ext>
            </a:extLst>
          </p:cNvPr>
          <p:cNvSpPr txBox="1"/>
          <p:nvPr/>
        </p:nvSpPr>
        <p:spPr>
          <a:xfrm>
            <a:off x="1695236" y="606175"/>
            <a:ext cx="7233007" cy="584775"/>
          </a:xfrm>
          <a:prstGeom prst="rect">
            <a:avLst/>
          </a:prstGeom>
          <a:noFill/>
        </p:spPr>
        <p:txBody>
          <a:bodyPr wrap="square" rtlCol="0">
            <a:spAutoFit/>
          </a:bodyPr>
          <a:lstStyle/>
          <a:p>
            <a:r>
              <a:rPr lang="en-IN" sz="3200" dirty="0"/>
              <a:t>Production vs State Name Graph</a:t>
            </a:r>
          </a:p>
        </p:txBody>
      </p:sp>
    </p:spTree>
    <p:extLst>
      <p:ext uri="{BB962C8B-B14F-4D97-AF65-F5344CB8AC3E}">
        <p14:creationId xmlns:p14="http://schemas.microsoft.com/office/powerpoint/2010/main" val="331221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FF76-0CCD-123F-B337-3BF31A8B6DCC}"/>
              </a:ext>
            </a:extLst>
          </p:cNvPr>
          <p:cNvSpPr>
            <a:spLocks noGrp="1"/>
          </p:cNvSpPr>
          <p:nvPr>
            <p:ph type="title"/>
          </p:nvPr>
        </p:nvSpPr>
        <p:spPr>
          <a:xfrm>
            <a:off x="1335640" y="456330"/>
            <a:ext cx="9559374" cy="673827"/>
          </a:xfrm>
        </p:spPr>
        <p:txBody>
          <a:bodyPr/>
          <a:lstStyle/>
          <a:p>
            <a:r>
              <a:rPr lang="en-IN" b="1" dirty="0"/>
              <a:t>My Dashboards Using Power Bi Tool:</a:t>
            </a:r>
          </a:p>
        </p:txBody>
      </p:sp>
      <p:pic>
        <p:nvPicPr>
          <p:cNvPr id="4" name="Picture 3">
            <a:extLst>
              <a:ext uri="{FF2B5EF4-FFF2-40B4-BE49-F238E27FC236}">
                <a16:creationId xmlns:a16="http://schemas.microsoft.com/office/drawing/2014/main" id="{128AFB88-7F59-8DDA-3DEE-05C49BB98CDF}"/>
              </a:ext>
            </a:extLst>
          </p:cNvPr>
          <p:cNvPicPr>
            <a:picLocks noChangeAspect="1"/>
          </p:cNvPicPr>
          <p:nvPr/>
        </p:nvPicPr>
        <p:blipFill rotWithShape="1">
          <a:blip r:embed="rId2"/>
          <a:srcRect l="2053" t="2173" r="1254" b="3574"/>
          <a:stretch/>
        </p:blipFill>
        <p:spPr>
          <a:xfrm>
            <a:off x="1592494" y="1084567"/>
            <a:ext cx="9302520" cy="5232666"/>
          </a:xfrm>
          <a:prstGeom prst="rect">
            <a:avLst/>
          </a:prstGeom>
        </p:spPr>
      </p:pic>
    </p:spTree>
    <p:extLst>
      <p:ext uri="{BB962C8B-B14F-4D97-AF65-F5344CB8AC3E}">
        <p14:creationId xmlns:p14="http://schemas.microsoft.com/office/powerpoint/2010/main" val="339445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12B297-6125-D284-BDC1-69E5DA09266F}"/>
              </a:ext>
            </a:extLst>
          </p:cNvPr>
          <p:cNvPicPr>
            <a:picLocks noChangeAspect="1"/>
          </p:cNvPicPr>
          <p:nvPr/>
        </p:nvPicPr>
        <p:blipFill rotWithShape="1">
          <a:blip r:embed="rId2"/>
          <a:srcRect l="-1" r="2213"/>
          <a:stretch/>
        </p:blipFill>
        <p:spPr>
          <a:xfrm>
            <a:off x="1261644" y="500228"/>
            <a:ext cx="9536496" cy="5712741"/>
          </a:xfrm>
          <a:prstGeom prst="rect">
            <a:avLst/>
          </a:prstGeom>
        </p:spPr>
      </p:pic>
    </p:spTree>
    <p:extLst>
      <p:ext uri="{BB962C8B-B14F-4D97-AF65-F5344CB8AC3E}">
        <p14:creationId xmlns:p14="http://schemas.microsoft.com/office/powerpoint/2010/main" val="166659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A2CEC-F04F-3B50-9EF9-F4A711027E91}"/>
              </a:ext>
            </a:extLst>
          </p:cNvPr>
          <p:cNvPicPr>
            <a:picLocks noChangeAspect="1"/>
          </p:cNvPicPr>
          <p:nvPr/>
        </p:nvPicPr>
        <p:blipFill rotWithShape="1">
          <a:blip r:embed="rId2"/>
          <a:srcRect l="999" t="1792" r="2628" b="3000"/>
          <a:stretch/>
        </p:blipFill>
        <p:spPr>
          <a:xfrm>
            <a:off x="994249" y="636998"/>
            <a:ext cx="10142937" cy="5552385"/>
          </a:xfrm>
          <a:prstGeom prst="rect">
            <a:avLst/>
          </a:prstGeom>
        </p:spPr>
      </p:pic>
    </p:spTree>
    <p:extLst>
      <p:ext uri="{BB962C8B-B14F-4D97-AF65-F5344CB8AC3E}">
        <p14:creationId xmlns:p14="http://schemas.microsoft.com/office/powerpoint/2010/main" val="311819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B416E3-BE20-22E4-77CB-BB433AFE816B}"/>
              </a:ext>
            </a:extLst>
          </p:cNvPr>
          <p:cNvPicPr>
            <a:picLocks noChangeAspect="1"/>
          </p:cNvPicPr>
          <p:nvPr/>
        </p:nvPicPr>
        <p:blipFill rotWithShape="1">
          <a:blip r:embed="rId2"/>
          <a:srcRect t="2361" r="1575" b="2574"/>
          <a:stretch/>
        </p:blipFill>
        <p:spPr>
          <a:xfrm>
            <a:off x="1105661" y="675526"/>
            <a:ext cx="9980678" cy="5506948"/>
          </a:xfrm>
          <a:prstGeom prst="rect">
            <a:avLst/>
          </a:prstGeom>
        </p:spPr>
      </p:pic>
    </p:spTree>
    <p:extLst>
      <p:ext uri="{BB962C8B-B14F-4D97-AF65-F5344CB8AC3E}">
        <p14:creationId xmlns:p14="http://schemas.microsoft.com/office/powerpoint/2010/main" val="170368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0AA4E3-D330-84A7-62AB-53DA2E506096}"/>
              </a:ext>
            </a:extLst>
          </p:cNvPr>
          <p:cNvPicPr>
            <a:picLocks noChangeAspect="1"/>
          </p:cNvPicPr>
          <p:nvPr/>
        </p:nvPicPr>
        <p:blipFill>
          <a:blip r:embed="rId2"/>
          <a:stretch>
            <a:fillRect/>
          </a:stretch>
        </p:blipFill>
        <p:spPr>
          <a:xfrm>
            <a:off x="1263721" y="749677"/>
            <a:ext cx="9811821" cy="5450229"/>
          </a:xfrm>
          <a:prstGeom prst="rect">
            <a:avLst/>
          </a:prstGeom>
        </p:spPr>
      </p:pic>
    </p:spTree>
    <p:extLst>
      <p:ext uri="{BB962C8B-B14F-4D97-AF65-F5344CB8AC3E}">
        <p14:creationId xmlns:p14="http://schemas.microsoft.com/office/powerpoint/2010/main" val="12563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88835_win32_fixed" id="{6C82441C-4A41-4CAF-B6AD-8CE64AB13DB5}" vid="{D0997F65-2836-49BA-BF57-D8A8DBDB487B}"/>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73ED61-35FB-43CD-8B16-96D13F34293B}">
  <ds:schemaRefs>
    <ds:schemaRef ds:uri="http://schemas.microsoft.com/sharepoint/v3/contenttype/forms"/>
  </ds:schemaRefs>
</ds:datastoreItem>
</file>

<file path=customXml/itemProps2.xml><?xml version="1.0" encoding="utf-8"?>
<ds:datastoreItem xmlns:ds="http://schemas.openxmlformats.org/officeDocument/2006/customXml" ds:itemID="{3B56B1D1-DDDD-48A2-A3CE-B6AAEA4C9C8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92DE79-34C8-4782-89AB-09FC15757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Family photo album (green leaf nature design)</Template>
  <TotalTime>98</TotalTime>
  <Words>161</Words>
  <Application>Microsoft Office PowerPoint</Application>
  <PresentationFormat>Widescreen</PresentationFormat>
  <Paragraphs>26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Cambria</vt:lpstr>
      <vt:lpstr>Consolas</vt:lpstr>
      <vt:lpstr>Family Photo Album 16x9</vt:lpstr>
      <vt:lpstr>PowerPoint Presentation</vt:lpstr>
      <vt:lpstr>PowerPoint Presentation</vt:lpstr>
      <vt:lpstr>Details of Data</vt:lpstr>
      <vt:lpstr>PowerPoint Presentation</vt:lpstr>
      <vt:lpstr>My Dashboards Using Power Bi Tool:</vt:lpstr>
      <vt:lpstr>PowerPoint Presentation</vt:lpstr>
      <vt:lpstr>PowerPoint Presentation</vt:lpstr>
      <vt:lpstr>PowerPoint Presentation</vt:lpstr>
      <vt:lpstr>PowerPoint Presentation</vt:lpstr>
      <vt:lpstr>          My Dashboards Using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sreedhar sreedhar</dc:creator>
  <cp:lastModifiedBy>Shiva Kumar</cp:lastModifiedBy>
  <cp:revision>1</cp:revision>
  <dcterms:created xsi:type="dcterms:W3CDTF">2024-07-16T14:21:48Z</dcterms:created>
  <dcterms:modified xsi:type="dcterms:W3CDTF">2024-07-19T04:59:35Z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