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2" r:id="rId6"/>
    <p:sldId id="257" r:id="rId7"/>
    <p:sldId id="263" r:id="rId8"/>
    <p:sldId id="264"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122A185-3913-466E-8664-9ACB259A01C7}" type="datetimeFigureOut">
              <a:rPr lang="en-IN" smtClean="0"/>
              <a:pPr/>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0742F-4A19-4375-9025-AD9C2D9E2965}"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6030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0742F-4A19-4375-9025-AD9C2D9E2965}" type="slidenum">
              <a:rPr lang="en-IN" smtClean="0"/>
              <a:pPr/>
              <a:t>‹#›</a:t>
            </a:fld>
            <a:endParaRPr lang="en-IN"/>
          </a:p>
        </p:txBody>
      </p:sp>
    </p:spTree>
    <p:extLst>
      <p:ext uri="{BB962C8B-B14F-4D97-AF65-F5344CB8AC3E}">
        <p14:creationId xmlns="" xmlns:p14="http://schemas.microsoft.com/office/powerpoint/2010/main" val="41139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0742F-4A19-4375-9025-AD9C2D9E2965}"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9954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0742F-4A19-4375-9025-AD9C2D9E2965}" type="slidenum">
              <a:rPr lang="en-IN" smtClean="0"/>
              <a:pPr/>
              <a:t>‹#›</a:t>
            </a:fld>
            <a:endParaRPr lang="en-IN"/>
          </a:p>
        </p:txBody>
      </p:sp>
    </p:spTree>
    <p:extLst>
      <p:ext uri="{BB962C8B-B14F-4D97-AF65-F5344CB8AC3E}">
        <p14:creationId xmlns="" xmlns:p14="http://schemas.microsoft.com/office/powerpoint/2010/main" val="103812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0742F-4A19-4375-9025-AD9C2D9E2965}"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6577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0742F-4A19-4375-9025-AD9C2D9E2965}" type="slidenum">
              <a:rPr lang="en-IN" smtClean="0"/>
              <a:pPr/>
              <a:t>‹#›</a:t>
            </a:fld>
            <a:endParaRPr lang="en-IN"/>
          </a:p>
        </p:txBody>
      </p:sp>
    </p:spTree>
    <p:extLst>
      <p:ext uri="{BB962C8B-B14F-4D97-AF65-F5344CB8AC3E}">
        <p14:creationId xmlns="" xmlns:p14="http://schemas.microsoft.com/office/powerpoint/2010/main" val="142981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70742F-4A19-4375-9025-AD9C2D9E2965}" type="slidenum">
              <a:rPr lang="en-IN" smtClean="0"/>
              <a:pPr/>
              <a:t>‹#›</a:t>
            </a:fld>
            <a:endParaRPr lang="en-IN"/>
          </a:p>
        </p:txBody>
      </p:sp>
    </p:spTree>
    <p:extLst>
      <p:ext uri="{BB962C8B-B14F-4D97-AF65-F5344CB8AC3E}">
        <p14:creationId xmlns="" xmlns:p14="http://schemas.microsoft.com/office/powerpoint/2010/main" val="94196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70742F-4A19-4375-9025-AD9C2D9E2965}" type="slidenum">
              <a:rPr lang="en-IN" smtClean="0"/>
              <a:pPr/>
              <a:t>‹#›</a:t>
            </a:fld>
            <a:endParaRPr lang="en-IN"/>
          </a:p>
        </p:txBody>
      </p:sp>
    </p:spTree>
    <p:extLst>
      <p:ext uri="{BB962C8B-B14F-4D97-AF65-F5344CB8AC3E}">
        <p14:creationId xmlns="" xmlns:p14="http://schemas.microsoft.com/office/powerpoint/2010/main" val="325259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70742F-4A19-4375-9025-AD9C2D9E2965}" type="slidenum">
              <a:rPr lang="en-IN" smtClean="0"/>
              <a:pPr/>
              <a:t>‹#›</a:t>
            </a:fld>
            <a:endParaRPr lang="en-IN"/>
          </a:p>
        </p:txBody>
      </p:sp>
    </p:spTree>
    <p:extLst>
      <p:ext uri="{BB962C8B-B14F-4D97-AF65-F5344CB8AC3E}">
        <p14:creationId xmlns="" xmlns:p14="http://schemas.microsoft.com/office/powerpoint/2010/main" val="175211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0742F-4A19-4375-9025-AD9C2D9E2965}" type="slidenum">
              <a:rPr lang="en-IN" smtClean="0"/>
              <a:pPr/>
              <a:t>‹#›</a:t>
            </a:fld>
            <a:endParaRPr lang="en-IN"/>
          </a:p>
        </p:txBody>
      </p:sp>
    </p:spTree>
    <p:extLst>
      <p:ext uri="{BB962C8B-B14F-4D97-AF65-F5344CB8AC3E}">
        <p14:creationId xmlns="" xmlns:p14="http://schemas.microsoft.com/office/powerpoint/2010/main" val="24855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2A185-3913-466E-8664-9ACB259A01C7}" type="datetimeFigureOut">
              <a:rPr lang="en-IN" smtClean="0"/>
              <a:pPr/>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0742F-4A19-4375-9025-AD9C2D9E2965}"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6402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22A185-3913-466E-8664-9ACB259A01C7}" type="datetimeFigureOut">
              <a:rPr lang="en-IN" smtClean="0"/>
              <a:pPr/>
              <a:t>24-06-2019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70742F-4A19-4375-9025-AD9C2D9E2965}"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5858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D0FE1D-FE0C-4CCA-A902-6A4E8E7F5467}"/>
              </a:ext>
            </a:extLst>
          </p:cNvPr>
          <p:cNvSpPr>
            <a:spLocks noGrp="1"/>
          </p:cNvSpPr>
          <p:nvPr>
            <p:ph type="ctrTitle"/>
          </p:nvPr>
        </p:nvSpPr>
        <p:spPr/>
        <p:txBody>
          <a:bodyPr>
            <a:normAutofit/>
          </a:bodyPr>
          <a:lstStyle/>
          <a:p>
            <a:r>
              <a:rPr lang="en-IN" sz="4800" dirty="0"/>
              <a:t>SMART FISH PONDS ENABLED WITH CLOUD APPLICATIONS</a:t>
            </a:r>
          </a:p>
        </p:txBody>
      </p:sp>
      <p:sp>
        <p:nvSpPr>
          <p:cNvPr id="3" name="Subtitle 2">
            <a:extLst>
              <a:ext uri="{FF2B5EF4-FFF2-40B4-BE49-F238E27FC236}">
                <a16:creationId xmlns="" xmlns:a16="http://schemas.microsoft.com/office/drawing/2014/main" id="{F7102A3D-1067-4E5F-B534-33D3E9492687}"/>
              </a:ext>
            </a:extLst>
          </p:cNvPr>
          <p:cNvSpPr>
            <a:spLocks noGrp="1"/>
          </p:cNvSpPr>
          <p:nvPr>
            <p:ph type="subTitle" idx="1"/>
          </p:nvPr>
        </p:nvSpPr>
        <p:spPr/>
        <p:txBody>
          <a:bodyPr>
            <a:normAutofit fontScale="92500" lnSpcReduction="20000"/>
          </a:bodyPr>
          <a:lstStyle/>
          <a:p>
            <a:r>
              <a:rPr lang="en-IN" dirty="0">
                <a:solidFill>
                  <a:srgbClr val="C00000"/>
                </a:solidFill>
              </a:rPr>
              <a:t>BATCH -10</a:t>
            </a:r>
          </a:p>
          <a:p>
            <a:r>
              <a:rPr lang="en-IN" dirty="0">
                <a:solidFill>
                  <a:srgbClr val="C00000"/>
                </a:solidFill>
              </a:rPr>
              <a:t>TEAM NAME:ROLLY VORTEX</a:t>
            </a:r>
          </a:p>
          <a:p>
            <a:r>
              <a:rPr lang="en-IN" dirty="0">
                <a:solidFill>
                  <a:srgbClr val="002060"/>
                </a:solidFill>
              </a:rPr>
              <a:t>P.SATYA KRISHNA-CSE-1B</a:t>
            </a:r>
          </a:p>
          <a:p>
            <a:r>
              <a:rPr lang="en-IN" dirty="0">
                <a:solidFill>
                  <a:srgbClr val="002060"/>
                </a:solidFill>
              </a:rPr>
              <a:t>A.SHIVASREE-ECE-2A</a:t>
            </a:r>
          </a:p>
          <a:p>
            <a:r>
              <a:rPr lang="en-IN" dirty="0" smtClean="0">
                <a:solidFill>
                  <a:srgbClr val="002060"/>
                </a:solidFill>
              </a:rPr>
              <a:t>K.SAHITHI-ECE-2C</a:t>
            </a:r>
          </a:p>
          <a:p>
            <a:r>
              <a:rPr lang="en-IN" dirty="0" smtClean="0">
                <a:solidFill>
                  <a:srgbClr val="002060"/>
                </a:solidFill>
              </a:rPr>
              <a:t>K.ANUSHA</a:t>
            </a:r>
            <a:endParaRPr lang="en-IN" dirty="0">
              <a:solidFill>
                <a:srgbClr val="002060"/>
              </a:solidFill>
            </a:endParaRPr>
          </a:p>
        </p:txBody>
      </p:sp>
      <p:pic>
        <p:nvPicPr>
          <p:cNvPr id="1026" name="Picture 2" descr="Image result for tag of smart bridge company">
            <a:extLst>
              <a:ext uri="{FF2B5EF4-FFF2-40B4-BE49-F238E27FC236}">
                <a16:creationId xmlns="" xmlns:a16="http://schemas.microsoft.com/office/drawing/2014/main" id="{9ED54E70-10B0-4D4B-B288-A38D60B41C9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03577" y="1181100"/>
            <a:ext cx="8052046" cy="1020562"/>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2" descr="Image result for mlritm logo">
            <a:extLst>
              <a:ext uri="{FF2B5EF4-FFF2-40B4-BE49-F238E27FC236}">
                <a16:creationId xmlns="" xmlns:a16="http://schemas.microsoft.com/office/drawing/2014/main" id="{67551E9E-1B7C-48FC-A93F-4D63E045E17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92000" cy="1181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8859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originals/dd/ea/f7/ddeaf72ad8642ebcd05ceb31ee45996c.jpg">
            <a:extLst>
              <a:ext uri="{FF2B5EF4-FFF2-40B4-BE49-F238E27FC236}">
                <a16:creationId xmlns="" xmlns:a16="http://schemas.microsoft.com/office/drawing/2014/main" id="{2BE913B3-12EA-4439-B0B7-6E4FE657EB5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621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1F4C3FE-E086-457E-ABDB-C72463D71881}"/>
              </a:ext>
            </a:extLst>
          </p:cNvPr>
          <p:cNvSpPr/>
          <p:nvPr/>
        </p:nvSpPr>
        <p:spPr>
          <a:xfrm>
            <a:off x="195309" y="112191"/>
            <a:ext cx="7315200" cy="4216539"/>
          </a:xfrm>
          <a:prstGeom prst="rect">
            <a:avLst/>
          </a:prstGeom>
        </p:spPr>
        <p:txBody>
          <a:bodyPr wrap="square">
            <a:spAutoFit/>
          </a:bodyPr>
          <a:lstStyle/>
          <a:p>
            <a:r>
              <a:rPr lang="en-US" sz="2800" dirty="0">
                <a:solidFill>
                  <a:srgbClr val="FF0000"/>
                </a:solidFill>
              </a:rPr>
              <a:t>Abstract: </a:t>
            </a:r>
          </a:p>
          <a:p>
            <a:r>
              <a:rPr lang="en-US" sz="2400" dirty="0">
                <a:solidFill>
                  <a:schemeClr val="tx2">
                    <a:lumMod val="75000"/>
                  </a:schemeClr>
                </a:solidFill>
              </a:rPr>
              <a:t>Fish keeping is a popular trend nowadays. People from all the age groups like to keep fish at their homes, offices etc. for decoration purpose or as a hobby. Commercial fish farming and ornamental fish farming has become very popular. Therefore it’s important to automate aquariums/ponds as it is difficult to check the conditions of an aquarium manually. During periodic intervals, water needs to be changed, the fish needs to be fed, the temperature, pH level and water level of the aquarium needs to be maintained. </a:t>
            </a:r>
            <a:endParaRPr lang="en-IN" dirty="0"/>
          </a:p>
        </p:txBody>
      </p:sp>
    </p:spTree>
    <p:extLst>
      <p:ext uri="{BB962C8B-B14F-4D97-AF65-F5344CB8AC3E}">
        <p14:creationId xmlns="" xmlns:p14="http://schemas.microsoft.com/office/powerpoint/2010/main" val="125937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7F543D-C184-4E1D-9A45-0FDB6DC901F7}"/>
              </a:ext>
            </a:extLst>
          </p:cNvPr>
          <p:cNvSpPr/>
          <p:nvPr/>
        </p:nvSpPr>
        <p:spPr>
          <a:xfrm>
            <a:off x="79899" y="0"/>
            <a:ext cx="8993080" cy="6986528"/>
          </a:xfrm>
          <a:prstGeom prst="rect">
            <a:avLst/>
          </a:prstGeom>
        </p:spPr>
        <p:txBody>
          <a:bodyPr wrap="square">
            <a:spAutoFit/>
          </a:bodyPr>
          <a:lstStyle/>
          <a:p>
            <a:pPr marL="457200" indent="-457200">
              <a:buFont typeface="Wingdings" panose="05000000000000000000" pitchFamily="2" charset="2"/>
              <a:buChar char="v"/>
            </a:pPr>
            <a:r>
              <a:rPr lang="en-US" sz="2800" dirty="0">
                <a:solidFill>
                  <a:schemeClr val="tx2">
                    <a:lumMod val="75000"/>
                  </a:schemeClr>
                </a:solidFill>
                <a:latin typeface="Roboto"/>
              </a:rPr>
              <a:t>A fish pond is only appropriate when there is a sufficient amount of land , a source of fresh water and a suitable climate. </a:t>
            </a:r>
          </a:p>
          <a:p>
            <a:pPr marL="457200" indent="-457200">
              <a:buFont typeface="Wingdings" panose="05000000000000000000" pitchFamily="2" charset="2"/>
              <a:buChar char="v"/>
            </a:pPr>
            <a:r>
              <a:rPr lang="en-US" sz="2800" dirty="0">
                <a:solidFill>
                  <a:schemeClr val="tx2">
                    <a:lumMod val="75000"/>
                  </a:schemeClr>
                </a:solidFill>
                <a:latin typeface="Roboto"/>
              </a:rPr>
              <a:t>Water quality is an important parameter which dominates the quality of life of marine animals. Thus monitoring the quality of water is very important. Some of the important parameters of water to be monitored are water temperature and water quality  </a:t>
            </a:r>
          </a:p>
          <a:p>
            <a:pPr marL="457200" indent="-457200">
              <a:buFont typeface="Wingdings" panose="05000000000000000000" pitchFamily="2" charset="2"/>
              <a:buChar char="v"/>
            </a:pPr>
            <a:r>
              <a:rPr lang="en-US" sz="2800" dirty="0">
                <a:solidFill>
                  <a:schemeClr val="tx2">
                    <a:lumMod val="75000"/>
                  </a:schemeClr>
                </a:solidFill>
                <a:latin typeface="Roboto"/>
              </a:rPr>
              <a:t>Fishes are cold blooded creatures and any variation in temperature of water hamper the growth of fishes.</a:t>
            </a:r>
          </a:p>
          <a:p>
            <a:pPr marL="457200" indent="-457200">
              <a:buFont typeface="Wingdings" panose="05000000000000000000" pitchFamily="2" charset="2"/>
              <a:buChar char="v"/>
            </a:pPr>
            <a:r>
              <a:rPr lang="en-US" sz="2800" dirty="0">
                <a:solidFill>
                  <a:schemeClr val="tx2">
                    <a:lumMod val="75000"/>
                  </a:schemeClr>
                </a:solidFill>
                <a:latin typeface="Roboto"/>
              </a:rPr>
              <a:t>Through This project we can monitor the water quality and water temperature by using some sensors. we can alert the concerned person if the water quality is poor and if the water temperature is in-appropriate so that he may take necessary precautions. the fishes has to be feed on time. </a:t>
            </a:r>
          </a:p>
        </p:txBody>
      </p:sp>
    </p:spTree>
    <p:extLst>
      <p:ext uri="{BB962C8B-B14F-4D97-AF65-F5344CB8AC3E}">
        <p14:creationId xmlns="" xmlns:p14="http://schemas.microsoft.com/office/powerpoint/2010/main" val="366685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19676B1-B06A-4796-89BE-5DF246A65C86}"/>
              </a:ext>
            </a:extLst>
          </p:cNvPr>
          <p:cNvSpPr/>
          <p:nvPr/>
        </p:nvSpPr>
        <p:spPr>
          <a:xfrm>
            <a:off x="204186" y="231494"/>
            <a:ext cx="7599285" cy="2739211"/>
          </a:xfrm>
          <a:prstGeom prst="rect">
            <a:avLst/>
          </a:prstGeom>
        </p:spPr>
        <p:txBody>
          <a:bodyPr wrap="square">
            <a:spAutoFit/>
          </a:bodyPr>
          <a:lstStyle/>
          <a:p>
            <a:pPr marL="285750" indent="-285750">
              <a:buFont typeface="Wingdings" panose="05000000000000000000" pitchFamily="2" charset="2"/>
              <a:buChar char="v"/>
            </a:pPr>
            <a:r>
              <a:rPr lang="en-US" dirty="0">
                <a:solidFill>
                  <a:schemeClr val="tx2">
                    <a:lumMod val="75000"/>
                  </a:schemeClr>
                </a:solidFill>
                <a:latin typeface="Roboto"/>
              </a:rPr>
              <a:t> </a:t>
            </a:r>
            <a:r>
              <a:rPr lang="en-US" sz="2400" dirty="0">
                <a:solidFill>
                  <a:schemeClr val="tx2">
                    <a:lumMod val="75000"/>
                  </a:schemeClr>
                </a:solidFill>
                <a:latin typeface="Roboto"/>
              </a:rPr>
              <a:t>If the person is not near the fish pond he may not feed them at the correct time and this may cause them a huge loss. to overcome that we can automate the feeding mechanism by keeping some motors.</a:t>
            </a:r>
          </a:p>
          <a:p>
            <a:endParaRPr lang="en-US" sz="2400" dirty="0">
              <a:solidFill>
                <a:schemeClr val="tx2">
                  <a:lumMod val="75000"/>
                </a:schemeClr>
              </a:solidFill>
              <a:latin typeface="Roboto"/>
            </a:endParaRPr>
          </a:p>
          <a:p>
            <a:r>
              <a:rPr lang="en-IN" sz="2800" dirty="0">
                <a:solidFill>
                  <a:srgbClr val="FF0000"/>
                </a:solidFill>
                <a:latin typeface="Roboto"/>
              </a:rPr>
              <a:t>Block Diagram:</a:t>
            </a:r>
            <a:endParaRPr lang="en-US" sz="2800" dirty="0">
              <a:solidFill>
                <a:srgbClr val="FF0000"/>
              </a:solidFill>
              <a:latin typeface="Roboto"/>
            </a:endParaRPr>
          </a:p>
        </p:txBody>
      </p:sp>
      <p:sp>
        <p:nvSpPr>
          <p:cNvPr id="4" name="Rectangle 3">
            <a:extLst>
              <a:ext uri="{FF2B5EF4-FFF2-40B4-BE49-F238E27FC236}">
                <a16:creationId xmlns="" xmlns:a16="http://schemas.microsoft.com/office/drawing/2014/main" id="{0FFCFB43-FDBF-4B92-9472-8CDA4B7E9938}"/>
              </a:ext>
            </a:extLst>
          </p:cNvPr>
          <p:cNvSpPr/>
          <p:nvPr/>
        </p:nvSpPr>
        <p:spPr>
          <a:xfrm>
            <a:off x="798989" y="3880416"/>
            <a:ext cx="1615736" cy="538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 SENSOR</a:t>
            </a:r>
          </a:p>
        </p:txBody>
      </p:sp>
      <p:sp>
        <p:nvSpPr>
          <p:cNvPr id="5" name="Rectangle 4">
            <a:extLst>
              <a:ext uri="{FF2B5EF4-FFF2-40B4-BE49-F238E27FC236}">
                <a16:creationId xmlns="" xmlns:a16="http://schemas.microsoft.com/office/drawing/2014/main" id="{61B2CFA8-3C33-4FB8-ABD6-01F741B8991F}"/>
              </a:ext>
            </a:extLst>
          </p:cNvPr>
          <p:cNvSpPr/>
          <p:nvPr/>
        </p:nvSpPr>
        <p:spPr>
          <a:xfrm>
            <a:off x="568170" y="4569309"/>
            <a:ext cx="1846555" cy="538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TEMPERATURE SENSOR</a:t>
            </a:r>
          </a:p>
        </p:txBody>
      </p:sp>
      <p:sp>
        <p:nvSpPr>
          <p:cNvPr id="6" name="Rectangle 5">
            <a:extLst>
              <a:ext uri="{FF2B5EF4-FFF2-40B4-BE49-F238E27FC236}">
                <a16:creationId xmlns="" xmlns:a16="http://schemas.microsoft.com/office/drawing/2014/main" id="{09FFAC46-824E-4205-80C7-E0F28D64D59B}"/>
              </a:ext>
            </a:extLst>
          </p:cNvPr>
          <p:cNvSpPr/>
          <p:nvPr/>
        </p:nvSpPr>
        <p:spPr>
          <a:xfrm>
            <a:off x="568170" y="5300772"/>
            <a:ext cx="1846555" cy="625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TURBIDITY SENSOR</a:t>
            </a:r>
          </a:p>
        </p:txBody>
      </p:sp>
      <p:sp>
        <p:nvSpPr>
          <p:cNvPr id="7" name="Arrow: Right 6">
            <a:extLst>
              <a:ext uri="{FF2B5EF4-FFF2-40B4-BE49-F238E27FC236}">
                <a16:creationId xmlns="" xmlns:a16="http://schemas.microsoft.com/office/drawing/2014/main" id="{8F55C123-7954-407A-B6FF-AA99475EB9E9}"/>
              </a:ext>
            </a:extLst>
          </p:cNvPr>
          <p:cNvSpPr/>
          <p:nvPr/>
        </p:nvSpPr>
        <p:spPr>
          <a:xfrm flipV="1">
            <a:off x="2405849" y="3961590"/>
            <a:ext cx="585924" cy="397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 xmlns:a16="http://schemas.microsoft.com/office/drawing/2014/main" id="{C7544FE7-0BE8-4033-8118-7C0DE2D6451A}"/>
              </a:ext>
            </a:extLst>
          </p:cNvPr>
          <p:cNvSpPr/>
          <p:nvPr/>
        </p:nvSpPr>
        <p:spPr>
          <a:xfrm>
            <a:off x="2414725" y="4648665"/>
            <a:ext cx="577050" cy="397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 xmlns:a16="http://schemas.microsoft.com/office/drawing/2014/main" id="{05E0596D-83C2-4596-AF7C-5DDA10133003}"/>
              </a:ext>
            </a:extLst>
          </p:cNvPr>
          <p:cNvSpPr/>
          <p:nvPr/>
        </p:nvSpPr>
        <p:spPr>
          <a:xfrm>
            <a:off x="2414725" y="5433535"/>
            <a:ext cx="577048" cy="359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 xmlns:a16="http://schemas.microsoft.com/office/drawing/2014/main" id="{868F2BF6-8685-474E-A4B4-3D41FCC74A1F}"/>
              </a:ext>
            </a:extLst>
          </p:cNvPr>
          <p:cNvSpPr/>
          <p:nvPr/>
        </p:nvSpPr>
        <p:spPr>
          <a:xfrm>
            <a:off x="4252002" y="4648665"/>
            <a:ext cx="817148" cy="553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 xmlns:a16="http://schemas.microsoft.com/office/drawing/2014/main" id="{6E4909D2-7E92-4DCC-88E5-D932D8AF32C9}"/>
              </a:ext>
            </a:extLst>
          </p:cNvPr>
          <p:cNvSpPr/>
          <p:nvPr/>
        </p:nvSpPr>
        <p:spPr>
          <a:xfrm>
            <a:off x="5069150" y="3730369"/>
            <a:ext cx="1393794" cy="2423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NODE MCU</a:t>
            </a:r>
          </a:p>
          <a:p>
            <a:pPr algn="ctr"/>
            <a:r>
              <a:rPr lang="en-IN" dirty="0" smtClean="0"/>
              <a:t>ESP8266</a:t>
            </a:r>
            <a:endParaRPr lang="en-IN" dirty="0"/>
          </a:p>
        </p:txBody>
      </p:sp>
      <p:sp>
        <p:nvSpPr>
          <p:cNvPr id="14" name="Rectangle 13">
            <a:extLst>
              <a:ext uri="{FF2B5EF4-FFF2-40B4-BE49-F238E27FC236}">
                <a16:creationId xmlns="" xmlns:a16="http://schemas.microsoft.com/office/drawing/2014/main" id="{5BAFFDCB-C6A4-4420-BD5E-02499967C64E}"/>
              </a:ext>
            </a:extLst>
          </p:cNvPr>
          <p:cNvSpPr/>
          <p:nvPr/>
        </p:nvSpPr>
        <p:spPr>
          <a:xfrm>
            <a:off x="2991773" y="3730369"/>
            <a:ext cx="1260227" cy="2423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 UNO</a:t>
            </a:r>
          </a:p>
        </p:txBody>
      </p:sp>
      <p:sp>
        <p:nvSpPr>
          <p:cNvPr id="15" name="Arrow: Right 14">
            <a:extLst>
              <a:ext uri="{FF2B5EF4-FFF2-40B4-BE49-F238E27FC236}">
                <a16:creationId xmlns="" xmlns:a16="http://schemas.microsoft.com/office/drawing/2014/main" id="{061007CF-C00D-491C-82D4-0D79DD0A1CB2}"/>
              </a:ext>
            </a:extLst>
          </p:cNvPr>
          <p:cNvSpPr/>
          <p:nvPr/>
        </p:nvSpPr>
        <p:spPr>
          <a:xfrm>
            <a:off x="6462944" y="4648665"/>
            <a:ext cx="817148" cy="553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0DA85D86-43DF-4EF7-A4CE-96EFD6CDA6C4}"/>
              </a:ext>
            </a:extLst>
          </p:cNvPr>
          <p:cNvSpPr/>
          <p:nvPr/>
        </p:nvSpPr>
        <p:spPr>
          <a:xfrm>
            <a:off x="7280093" y="3730369"/>
            <a:ext cx="1269104" cy="2423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IBM</a:t>
            </a:r>
          </a:p>
          <a:p>
            <a:pPr algn="ctr"/>
            <a:r>
              <a:rPr lang="en-IN" dirty="0"/>
              <a:t>CLOUD</a:t>
            </a:r>
          </a:p>
        </p:txBody>
      </p:sp>
      <p:sp>
        <p:nvSpPr>
          <p:cNvPr id="17" name="Arrow: Right 16">
            <a:extLst>
              <a:ext uri="{FF2B5EF4-FFF2-40B4-BE49-F238E27FC236}">
                <a16:creationId xmlns="" xmlns:a16="http://schemas.microsoft.com/office/drawing/2014/main" id="{5664C0A2-EB97-4470-A2A4-CFBDACAB4AA4}"/>
              </a:ext>
            </a:extLst>
          </p:cNvPr>
          <p:cNvSpPr/>
          <p:nvPr/>
        </p:nvSpPr>
        <p:spPr>
          <a:xfrm>
            <a:off x="8549197" y="4651373"/>
            <a:ext cx="719090" cy="550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FD0D1435-E150-4E7A-A03C-25631FF576BB}"/>
              </a:ext>
            </a:extLst>
          </p:cNvPr>
          <p:cNvSpPr/>
          <p:nvPr/>
        </p:nvSpPr>
        <p:spPr>
          <a:xfrm>
            <a:off x="9268287" y="3730369"/>
            <a:ext cx="1441143" cy="2423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t>
            </a:r>
          </a:p>
          <a:p>
            <a:pPr algn="ctr"/>
            <a:r>
              <a:rPr lang="en-IN" dirty="0"/>
              <a:t>APP</a:t>
            </a:r>
          </a:p>
        </p:txBody>
      </p:sp>
    </p:spTree>
    <p:extLst>
      <p:ext uri="{BB962C8B-B14F-4D97-AF65-F5344CB8AC3E}">
        <p14:creationId xmlns="" xmlns:p14="http://schemas.microsoft.com/office/powerpoint/2010/main" val="327667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AC5D2-A050-439B-BECA-724213C9CB4C}"/>
              </a:ext>
            </a:extLst>
          </p:cNvPr>
          <p:cNvSpPr>
            <a:spLocks noGrp="1"/>
          </p:cNvSpPr>
          <p:nvPr>
            <p:ph type="title"/>
          </p:nvPr>
        </p:nvSpPr>
        <p:spPr/>
        <p:txBody>
          <a:bodyPr/>
          <a:lstStyle/>
          <a:p>
            <a:r>
              <a:rPr lang="en-IN" dirty="0">
                <a:solidFill>
                  <a:srgbClr val="FF0000"/>
                </a:solidFill>
              </a:rPr>
              <a:t>Algorithm</a:t>
            </a:r>
            <a:r>
              <a:rPr lang="en-IN" sz="6000" dirty="0">
                <a:solidFill>
                  <a:srgbClr val="FF0000"/>
                </a:solidFill>
              </a:rPr>
              <a:t>:</a:t>
            </a:r>
            <a:endParaRPr lang="en-IN" dirty="0">
              <a:solidFill>
                <a:srgbClr val="FF0000"/>
              </a:solidFill>
            </a:endParaRPr>
          </a:p>
        </p:txBody>
      </p:sp>
      <p:pic>
        <p:nvPicPr>
          <p:cNvPr id="4098" name="Picture 2" descr="Image result for smart fish ponds enabled with cloud applications project">
            <a:extLst>
              <a:ext uri="{FF2B5EF4-FFF2-40B4-BE49-F238E27FC236}">
                <a16:creationId xmlns="" xmlns:a16="http://schemas.microsoft.com/office/drawing/2014/main" id="{CB42EFF0-5593-4A5D-948B-01633A6CF10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3302" y="1483078"/>
            <a:ext cx="5175682" cy="5060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4442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0299B4D-265F-40DE-ACAD-4FE039C9DD55}"/>
              </a:ext>
            </a:extLst>
          </p:cNvPr>
          <p:cNvSpPr/>
          <p:nvPr/>
        </p:nvSpPr>
        <p:spPr>
          <a:xfrm>
            <a:off x="322556" y="430074"/>
            <a:ext cx="6096000" cy="1785104"/>
          </a:xfrm>
          <a:prstGeom prst="rect">
            <a:avLst/>
          </a:prstGeom>
        </p:spPr>
        <p:txBody>
          <a:bodyPr>
            <a:spAutoFit/>
          </a:bodyPr>
          <a:lstStyle/>
          <a:p>
            <a:r>
              <a:rPr lang="en-IN" sz="2000" dirty="0">
                <a:solidFill>
                  <a:srgbClr val="FF0000"/>
                </a:solidFill>
                <a:latin typeface="Roboto"/>
              </a:rPr>
              <a:t>HARDWARE:</a:t>
            </a:r>
          </a:p>
          <a:p>
            <a:pPr>
              <a:buFont typeface="Arial" panose="020B0604020202020204" pitchFamily="34" charset="0"/>
              <a:buChar char="•"/>
            </a:pPr>
            <a:r>
              <a:rPr lang="en-IN" dirty="0">
                <a:solidFill>
                  <a:schemeClr val="tx2">
                    <a:lumMod val="75000"/>
                  </a:schemeClr>
                </a:solidFill>
                <a:latin typeface="Roboto"/>
              </a:rPr>
              <a:t>Water temperature sensor</a:t>
            </a:r>
          </a:p>
          <a:p>
            <a:pPr>
              <a:buFont typeface="Arial" panose="020B0604020202020204" pitchFamily="34" charset="0"/>
              <a:buChar char="•"/>
            </a:pPr>
            <a:r>
              <a:rPr lang="en-IN" dirty="0">
                <a:solidFill>
                  <a:schemeClr val="tx2">
                    <a:lumMod val="75000"/>
                  </a:schemeClr>
                </a:solidFill>
                <a:latin typeface="Roboto"/>
              </a:rPr>
              <a:t>pH sensor</a:t>
            </a:r>
          </a:p>
          <a:p>
            <a:pPr>
              <a:buFont typeface="Arial" panose="020B0604020202020204" pitchFamily="34" charset="0"/>
              <a:buChar char="•"/>
            </a:pPr>
            <a:r>
              <a:rPr lang="en-IN" dirty="0">
                <a:solidFill>
                  <a:schemeClr val="tx2">
                    <a:lumMod val="75000"/>
                  </a:schemeClr>
                </a:solidFill>
                <a:latin typeface="Roboto"/>
              </a:rPr>
              <a:t>Turbidity sensor</a:t>
            </a:r>
          </a:p>
          <a:p>
            <a:pPr>
              <a:buFont typeface="Arial" panose="020B0604020202020204" pitchFamily="34" charset="0"/>
              <a:buChar char="•"/>
            </a:pPr>
            <a:r>
              <a:rPr lang="en-IN" dirty="0">
                <a:solidFill>
                  <a:schemeClr val="tx2">
                    <a:lumMod val="75000"/>
                  </a:schemeClr>
                </a:solidFill>
                <a:latin typeface="Roboto"/>
              </a:rPr>
              <a:t>Arduino Uno</a:t>
            </a:r>
          </a:p>
          <a:p>
            <a:pPr>
              <a:buFont typeface="Arial" panose="020B0604020202020204" pitchFamily="34" charset="0"/>
              <a:buChar char="•"/>
            </a:pPr>
            <a:r>
              <a:rPr lang="en-IN" b="0" i="0" dirty="0">
                <a:solidFill>
                  <a:schemeClr val="tx2">
                    <a:lumMod val="75000"/>
                  </a:schemeClr>
                </a:solidFill>
                <a:effectLst/>
                <a:latin typeface="Roboto"/>
              </a:rPr>
              <a:t>Nodemcu ESP8266</a:t>
            </a:r>
          </a:p>
        </p:txBody>
      </p:sp>
      <p:pic>
        <p:nvPicPr>
          <p:cNvPr id="1030" name="Picture 6" descr="Image result for turbidity sensor">
            <a:extLst>
              <a:ext uri="{FF2B5EF4-FFF2-40B4-BE49-F238E27FC236}">
                <a16:creationId xmlns="" xmlns:a16="http://schemas.microsoft.com/office/drawing/2014/main" id="{675A4C3C-D27D-4E35-879B-6157C394BAF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4853" y="3446557"/>
            <a:ext cx="2143125" cy="2143125"/>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mage result for arduino uno">
            <a:extLst>
              <a:ext uri="{FF2B5EF4-FFF2-40B4-BE49-F238E27FC236}">
                <a16:creationId xmlns="" xmlns:a16="http://schemas.microsoft.com/office/drawing/2014/main" id="{6E7EE486-B907-44D6-9D5E-CA99E0BDEDC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32047" y="3446557"/>
            <a:ext cx="2991304" cy="2468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Image result for nodemcu esp8266">
            <a:extLst>
              <a:ext uri="{FF2B5EF4-FFF2-40B4-BE49-F238E27FC236}">
                <a16:creationId xmlns="" xmlns:a16="http://schemas.microsoft.com/office/drawing/2014/main" id="{C54B5F2C-F087-4CFC-A208-D4C8855B784A}"/>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336041" y="2883312"/>
            <a:ext cx="3257550" cy="3143250"/>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Image result for ds18b20 water temperature sensor">
            <a:extLst>
              <a:ext uri="{FF2B5EF4-FFF2-40B4-BE49-F238E27FC236}">
                <a16:creationId xmlns="" xmlns:a16="http://schemas.microsoft.com/office/drawing/2014/main" id="{41023C43-5B7B-42F2-87C5-01937AA617DA}"/>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554767" y="315037"/>
            <a:ext cx="3192262" cy="2299317"/>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Image result for PH SENSOR">
            <a:extLst>
              <a:ext uri="{FF2B5EF4-FFF2-40B4-BE49-F238E27FC236}">
                <a16:creationId xmlns="" xmlns:a16="http://schemas.microsoft.com/office/drawing/2014/main" id="{3F81EB12-DD69-4DE2-B551-42B636505100}"/>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423351" y="301112"/>
            <a:ext cx="3493918" cy="25644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959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3A50B3D-265A-4031-B320-83FE24B931FA}"/>
              </a:ext>
            </a:extLst>
          </p:cNvPr>
          <p:cNvSpPr/>
          <p:nvPr/>
        </p:nvSpPr>
        <p:spPr>
          <a:xfrm>
            <a:off x="287044" y="298700"/>
            <a:ext cx="6096000" cy="1569660"/>
          </a:xfrm>
          <a:prstGeom prst="rect">
            <a:avLst/>
          </a:prstGeom>
        </p:spPr>
        <p:txBody>
          <a:bodyPr>
            <a:spAutoFit/>
          </a:bodyPr>
          <a:lstStyle/>
          <a:p>
            <a:r>
              <a:rPr lang="en-IN" sz="2400" dirty="0">
                <a:solidFill>
                  <a:srgbClr val="FF0000"/>
                </a:solidFill>
                <a:latin typeface="Roboto"/>
              </a:rPr>
              <a:t>SOFTWARE</a:t>
            </a:r>
            <a:r>
              <a:rPr lang="en-IN" dirty="0">
                <a:solidFill>
                  <a:srgbClr val="FF0000"/>
                </a:solidFill>
                <a:latin typeface="Roboto"/>
              </a:rPr>
              <a:t>:</a:t>
            </a:r>
          </a:p>
          <a:p>
            <a:pPr>
              <a:buFont typeface="Arial" panose="020B0604020202020204" pitchFamily="34" charset="0"/>
              <a:buChar char="•"/>
            </a:pPr>
            <a:r>
              <a:rPr lang="en-IN" sz="2400" dirty="0">
                <a:solidFill>
                  <a:schemeClr val="tx2">
                    <a:lumMod val="75000"/>
                  </a:schemeClr>
                </a:solidFill>
                <a:latin typeface="Roboto"/>
              </a:rPr>
              <a:t>Arduino IDE</a:t>
            </a:r>
          </a:p>
          <a:p>
            <a:pPr>
              <a:buFont typeface="Arial" panose="020B0604020202020204" pitchFamily="34" charset="0"/>
              <a:buChar char="•"/>
            </a:pPr>
            <a:r>
              <a:rPr lang="en-IN" sz="2400" dirty="0">
                <a:solidFill>
                  <a:schemeClr val="tx2">
                    <a:lumMod val="75000"/>
                  </a:schemeClr>
                </a:solidFill>
                <a:latin typeface="Roboto"/>
              </a:rPr>
              <a:t>IBM CLOUD</a:t>
            </a:r>
          </a:p>
          <a:p>
            <a:pPr>
              <a:buFont typeface="Arial" panose="020B0604020202020204" pitchFamily="34" charset="0"/>
              <a:buChar char="•"/>
            </a:pPr>
            <a:endParaRPr lang="en-IN" sz="2400" b="0" i="0" dirty="0">
              <a:solidFill>
                <a:srgbClr val="171D20"/>
              </a:solidFill>
              <a:effectLst/>
              <a:latin typeface="Roboto"/>
            </a:endParaRPr>
          </a:p>
        </p:txBody>
      </p:sp>
      <p:sp>
        <p:nvSpPr>
          <p:cNvPr id="3" name="Rectangle 2">
            <a:extLst>
              <a:ext uri="{FF2B5EF4-FFF2-40B4-BE49-F238E27FC236}">
                <a16:creationId xmlns="" xmlns:a16="http://schemas.microsoft.com/office/drawing/2014/main" id="{9B27DCD1-2703-4CC2-8E74-DD59B90BA5A7}"/>
              </a:ext>
            </a:extLst>
          </p:cNvPr>
          <p:cNvSpPr/>
          <p:nvPr/>
        </p:nvSpPr>
        <p:spPr>
          <a:xfrm>
            <a:off x="287044" y="2470148"/>
            <a:ext cx="6096000" cy="3785652"/>
          </a:xfrm>
          <a:prstGeom prst="rect">
            <a:avLst/>
          </a:prstGeom>
        </p:spPr>
        <p:txBody>
          <a:bodyPr>
            <a:spAutoFit/>
          </a:bodyPr>
          <a:lstStyle/>
          <a:p>
            <a:r>
              <a:rPr lang="en-US" sz="2400" dirty="0">
                <a:solidFill>
                  <a:srgbClr val="FF0000"/>
                </a:solidFill>
                <a:latin typeface="Roboto"/>
              </a:rPr>
              <a:t>Project Highlights:</a:t>
            </a:r>
          </a:p>
          <a:p>
            <a:pPr>
              <a:buFont typeface="Arial" panose="020B0604020202020204" pitchFamily="34" charset="0"/>
              <a:buChar char="•"/>
            </a:pPr>
            <a:r>
              <a:rPr lang="en-US" sz="2400" dirty="0">
                <a:solidFill>
                  <a:schemeClr val="tx2">
                    <a:lumMod val="75000"/>
                  </a:schemeClr>
                </a:solidFill>
                <a:latin typeface="Roboto"/>
              </a:rPr>
              <a:t>GSM/GPRS communication between device and ThingSpeak cloud Platform</a:t>
            </a:r>
          </a:p>
          <a:p>
            <a:pPr>
              <a:buFont typeface="Arial" panose="020B0604020202020204" pitchFamily="34" charset="0"/>
              <a:buChar char="•"/>
            </a:pPr>
            <a:r>
              <a:rPr lang="en-US" sz="2400" dirty="0">
                <a:solidFill>
                  <a:schemeClr val="tx2">
                    <a:lumMod val="75000"/>
                  </a:schemeClr>
                </a:solidFill>
                <a:latin typeface="Roboto"/>
              </a:rPr>
              <a:t>Working with the AT commands</a:t>
            </a:r>
          </a:p>
          <a:p>
            <a:pPr>
              <a:buFont typeface="Arial" panose="020B0604020202020204" pitchFamily="34" charset="0"/>
              <a:buChar char="•"/>
            </a:pPr>
            <a:r>
              <a:rPr lang="en-US" sz="2400" dirty="0">
                <a:solidFill>
                  <a:schemeClr val="tx2">
                    <a:lumMod val="75000"/>
                  </a:schemeClr>
                </a:solidFill>
                <a:latin typeface="Roboto"/>
              </a:rPr>
              <a:t>ThingSpeak cloud integration between device and mobile App</a:t>
            </a:r>
          </a:p>
          <a:p>
            <a:pPr>
              <a:buFont typeface="Arial" panose="020B0604020202020204" pitchFamily="34" charset="0"/>
              <a:buChar char="•"/>
            </a:pPr>
            <a:r>
              <a:rPr lang="en-US" sz="2400" dirty="0">
                <a:solidFill>
                  <a:schemeClr val="tx2">
                    <a:lumMod val="75000"/>
                  </a:schemeClr>
                </a:solidFill>
                <a:latin typeface="Roboto"/>
              </a:rPr>
              <a:t>Sending necessary alerts to the desired person</a:t>
            </a:r>
          </a:p>
          <a:p>
            <a:pPr>
              <a:buFont typeface="Arial" panose="020B0604020202020204" pitchFamily="34" charset="0"/>
              <a:buChar char="•"/>
            </a:pPr>
            <a:r>
              <a:rPr lang="en-US" sz="2400" dirty="0">
                <a:solidFill>
                  <a:schemeClr val="tx2">
                    <a:lumMod val="75000"/>
                  </a:schemeClr>
                </a:solidFill>
                <a:latin typeface="Roboto"/>
              </a:rPr>
              <a:t>Controlling the motor through mobile Application</a:t>
            </a:r>
            <a:endParaRPr lang="en-US" sz="2400" b="0" i="0" dirty="0">
              <a:solidFill>
                <a:schemeClr val="tx2">
                  <a:lumMod val="75000"/>
                </a:schemeClr>
              </a:solidFill>
              <a:effectLst/>
              <a:latin typeface="Roboto"/>
            </a:endParaRPr>
          </a:p>
        </p:txBody>
      </p:sp>
    </p:spTree>
    <p:extLst>
      <p:ext uri="{BB962C8B-B14F-4D97-AF65-F5344CB8AC3E}">
        <p14:creationId xmlns="" xmlns:p14="http://schemas.microsoft.com/office/powerpoint/2010/main" val="216048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917CC25-8C2C-432E-BEC4-2B4E468B7651}"/>
              </a:ext>
            </a:extLst>
          </p:cNvPr>
          <p:cNvSpPr/>
          <p:nvPr/>
        </p:nvSpPr>
        <p:spPr>
          <a:xfrm>
            <a:off x="189390" y="169077"/>
            <a:ext cx="6096000" cy="3477875"/>
          </a:xfrm>
          <a:prstGeom prst="rect">
            <a:avLst/>
          </a:prstGeom>
        </p:spPr>
        <p:txBody>
          <a:bodyPr>
            <a:spAutoFit/>
          </a:bodyPr>
          <a:lstStyle/>
          <a:p>
            <a:r>
              <a:rPr lang="en-US" sz="2800" dirty="0">
                <a:solidFill>
                  <a:srgbClr val="FF0000"/>
                </a:solidFill>
              </a:rPr>
              <a:t>ADVANTAGES</a:t>
            </a:r>
          </a:p>
          <a:p>
            <a:r>
              <a:rPr lang="en-US" sz="2400" dirty="0">
                <a:solidFill>
                  <a:schemeClr val="tx2">
                    <a:lumMod val="75000"/>
                  </a:schemeClr>
                </a:solidFill>
              </a:rPr>
              <a:t>1.To monitor the water quality in real time to ensure safe supply of water. </a:t>
            </a:r>
          </a:p>
          <a:p>
            <a:r>
              <a:rPr lang="en-US" sz="2400" dirty="0">
                <a:solidFill>
                  <a:schemeClr val="tx2">
                    <a:lumMod val="75000"/>
                  </a:schemeClr>
                </a:solidFill>
              </a:rPr>
              <a:t>2. To monitor the water quality by measuring various water      quality parameters such as dissolved oxygen, conductivity, and turbidity using various sensor. </a:t>
            </a:r>
          </a:p>
          <a:p>
            <a:r>
              <a:rPr lang="en-US" sz="2400" dirty="0">
                <a:solidFill>
                  <a:schemeClr val="tx2">
                    <a:lumMod val="75000"/>
                  </a:schemeClr>
                </a:solidFill>
              </a:rPr>
              <a:t>3. To perform real time water quality monitoring by using Internet of things.</a:t>
            </a:r>
            <a:endParaRPr lang="en-IN" sz="2400" dirty="0">
              <a:solidFill>
                <a:schemeClr val="tx2">
                  <a:lumMod val="75000"/>
                </a:schemeClr>
              </a:solidFill>
            </a:endParaRPr>
          </a:p>
        </p:txBody>
      </p:sp>
      <p:sp>
        <p:nvSpPr>
          <p:cNvPr id="4" name="Rectangle 3">
            <a:extLst>
              <a:ext uri="{FF2B5EF4-FFF2-40B4-BE49-F238E27FC236}">
                <a16:creationId xmlns="" xmlns:a16="http://schemas.microsoft.com/office/drawing/2014/main" id="{5C8E6C24-636C-4FFE-9E51-888C817DCE24}"/>
              </a:ext>
            </a:extLst>
          </p:cNvPr>
          <p:cNvSpPr/>
          <p:nvPr/>
        </p:nvSpPr>
        <p:spPr>
          <a:xfrm>
            <a:off x="189390" y="3931458"/>
            <a:ext cx="6096000" cy="2677656"/>
          </a:xfrm>
          <a:prstGeom prst="rect">
            <a:avLst/>
          </a:prstGeom>
        </p:spPr>
        <p:txBody>
          <a:bodyPr>
            <a:spAutoFit/>
          </a:bodyPr>
          <a:lstStyle/>
          <a:p>
            <a:r>
              <a:rPr lang="en-US" sz="2400" dirty="0">
                <a:solidFill>
                  <a:srgbClr val="FF0000"/>
                </a:solidFill>
              </a:rPr>
              <a:t>DISADVANTAGES</a:t>
            </a:r>
          </a:p>
          <a:p>
            <a:r>
              <a:rPr lang="en-US" sz="2400" dirty="0">
                <a:solidFill>
                  <a:schemeClr val="tx2">
                    <a:lumMod val="75000"/>
                  </a:schemeClr>
                </a:solidFill>
              </a:rPr>
              <a:t>1.Requires manual operation to submit data, some configuration required.</a:t>
            </a:r>
          </a:p>
          <a:p>
            <a:r>
              <a:rPr lang="en-US" sz="2400" dirty="0">
                <a:solidFill>
                  <a:schemeClr val="tx2">
                    <a:lumMod val="75000"/>
                  </a:schemeClr>
                </a:solidFill>
              </a:rPr>
              <a:t>2.Costly, usually only feasible under Exchange Network grants</a:t>
            </a:r>
          </a:p>
          <a:p>
            <a:r>
              <a:rPr lang="en-US" sz="2400" dirty="0">
                <a:solidFill>
                  <a:schemeClr val="tx2">
                    <a:lumMod val="75000"/>
                  </a:schemeClr>
                </a:solidFill>
              </a:rPr>
              <a:t>3.Technical expertise and network server required.</a:t>
            </a:r>
            <a:endParaRPr lang="en-IN" sz="2400" dirty="0">
              <a:solidFill>
                <a:schemeClr val="tx2">
                  <a:lumMod val="75000"/>
                </a:schemeClr>
              </a:solidFill>
            </a:endParaRPr>
          </a:p>
        </p:txBody>
      </p:sp>
    </p:spTree>
    <p:extLst>
      <p:ext uri="{BB962C8B-B14F-4D97-AF65-F5344CB8AC3E}">
        <p14:creationId xmlns="" xmlns:p14="http://schemas.microsoft.com/office/powerpoint/2010/main" val="347943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349A5D4-24F5-4539-93C8-7FA68E06B828}"/>
              </a:ext>
            </a:extLst>
          </p:cNvPr>
          <p:cNvSpPr/>
          <p:nvPr/>
        </p:nvSpPr>
        <p:spPr>
          <a:xfrm>
            <a:off x="295922" y="169302"/>
            <a:ext cx="6096000" cy="2604816"/>
          </a:xfrm>
          <a:prstGeom prst="rect">
            <a:avLst/>
          </a:prstGeom>
        </p:spPr>
        <p:txBody>
          <a:bodyPr>
            <a:spAutoFit/>
          </a:bodyPr>
          <a:lstStyle/>
          <a:p>
            <a:pPr>
              <a:lnSpc>
                <a:spcPct val="115000"/>
              </a:lnSpc>
              <a:spcAft>
                <a:spcPts val="1000"/>
              </a:spcAft>
            </a:pPr>
            <a:r>
              <a:rPr lang="en-US" sz="2800" b="1" dirty="0">
                <a:solidFill>
                  <a:srgbClr val="FF0000"/>
                </a:solidFill>
                <a:latin typeface="Andalus"/>
                <a:ea typeface="Times New Roman" panose="02020603050405020304" pitchFamily="18" charset="0"/>
                <a:cs typeface="Times New Roman" panose="02020603050405020304" pitchFamily="18" charset="0"/>
              </a:rPr>
              <a:t>CONCLUSION </a:t>
            </a:r>
            <a:r>
              <a:rPr lang="en-US" sz="2800" b="1" dirty="0" smtClean="0">
                <a:solidFill>
                  <a:srgbClr val="FF0000"/>
                </a:solidFill>
                <a:latin typeface="Andalus"/>
                <a:ea typeface="Times New Roman" panose="02020603050405020304" pitchFamily="18" charset="0"/>
                <a:cs typeface="Times New Roman" panose="02020603050405020304" pitchFamily="18" charset="0"/>
              </a:rPr>
              <a:t>-</a:t>
            </a:r>
          </a:p>
          <a:p>
            <a:pPr marL="342900" lvl="0" indent="-342900">
              <a:lnSpc>
                <a:spcPct val="115000"/>
              </a:lnSpc>
              <a:spcAft>
                <a:spcPts val="1000"/>
              </a:spcAft>
              <a:buSzPts val="1000"/>
              <a:buFont typeface="Symbol" panose="05050102010706020507" pitchFamily="18" charset="2"/>
              <a:buChar char=""/>
              <a:tabLst>
                <a:tab pos="457200" algn="l"/>
              </a:tabLst>
            </a:pPr>
            <a:endParaRPr lang="en-IN" sz="1600" dirty="0">
              <a:solidFill>
                <a:schemeClr val="tx2">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lumMod val="75000"/>
                  </a:schemeClr>
                </a:solidFill>
                <a:latin typeface="Andalus"/>
                <a:ea typeface="Times New Roman" panose="02020603050405020304" pitchFamily="18" charset="0"/>
              </a:rPr>
              <a:t>We have developed an automated aquarium which controls parameters such as temperature, pH . We have incorporated an automatic feeder .</a:t>
            </a:r>
            <a:endParaRPr lang="en-IN" sz="2400" dirty="0">
              <a:solidFill>
                <a:schemeClr val="tx2">
                  <a:lumMod val="75000"/>
                </a:schemeClr>
              </a:solidFill>
            </a:endParaRPr>
          </a:p>
        </p:txBody>
      </p:sp>
    </p:spTree>
    <p:extLst>
      <p:ext uri="{BB962C8B-B14F-4D97-AF65-F5344CB8AC3E}">
        <p14:creationId xmlns="" xmlns:p14="http://schemas.microsoft.com/office/powerpoint/2010/main" val="1224892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TotalTime>
  <Words>437</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Integral</vt:lpstr>
      <vt:lpstr>SMART FISH PONDS ENABLED WITH CLOUD APPLICATIONS</vt:lpstr>
      <vt:lpstr>Slide 2</vt:lpstr>
      <vt:lpstr>Slide 3</vt:lpstr>
      <vt:lpstr>Slide 4</vt:lpstr>
      <vt:lpstr>Algorithm:</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FISH PONDS ENABLED WITH CLOUD APPLICATIONS</dc:title>
  <dc:creator>Jahnavi Reddy</dc:creator>
  <cp:lastModifiedBy>sahithi</cp:lastModifiedBy>
  <cp:revision>26</cp:revision>
  <dcterms:created xsi:type="dcterms:W3CDTF">2019-06-17T06:00:14Z</dcterms:created>
  <dcterms:modified xsi:type="dcterms:W3CDTF">2019-06-24T06:55:53Z</dcterms:modified>
</cp:coreProperties>
</file>