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E21"/>
    <a:srgbClr val="B10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52AC-16A2-D373-1305-5FE364BA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A23C-EC01-8F45-49DC-6CF7BBF50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1F48-EE77-D02D-379C-A324756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0981-A090-270A-2695-580AE485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9B17-5F8D-BEBF-60D7-E769593E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6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A74D-9D71-CA76-F3EA-36DE5F44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F010-420D-CAFD-2828-D612AB7F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7D3E-4757-47A2-008B-BE46813E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AE66-54F9-2B92-6386-01D0A0A3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D8BD-6B87-B72A-539F-87B04AE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3ABDD-7125-77FE-3AEF-2482C7B1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78CB-B75E-9D66-004C-E4952C5C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4A4C-F79D-C7A6-FDA7-FE3B18E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B172-C704-9B38-858F-74BA79DA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7DA8-E1FA-12A1-A005-2D200C86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39D-A015-B974-B1A7-727CB9F0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9C41-7F4B-64D0-4C8F-80D12D47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9757-0390-FB95-6913-23995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955-EB91-F31E-A529-178CF348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224E-1042-32F9-D27A-C14C3D6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3A43-1CD2-40D7-1854-FF939846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AC10-0352-A12C-5253-DB065EDD4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ED60-066E-1644-5E9C-4CD47A2F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DBC7-E442-73B9-F0CC-E97ECC20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EFC9-F473-E8D3-8F1D-5DC6EBE8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8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26E3-6969-03FF-EC37-27497EA5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2ACB-670D-9A73-832E-1516A044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F8382-8BED-E2BE-2822-08DF5C74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35E5-DEF8-AA6E-2416-4F6790C9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22D1A-7F74-A1F9-C015-4F200148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CAEF-EC24-5AB9-41B4-1BA5D518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D185-7D05-72F5-68F7-9AF36170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D630-7BD8-638C-EB2B-A25D89CE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5A54F-0F22-D23D-65F1-A6A81684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8A53C-86B4-90AF-B2BF-9F3EC29DA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E17FA-FEAF-A257-D60E-9C05180E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BC9F-1A0C-C340-6761-A9E56CA4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69EB3-A700-2DB6-D21F-4E37216C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5F536-A0BE-C865-D6F1-3938194A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4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6734-4BBF-E352-1CBF-972FB69D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14868-2F36-736A-DBB3-08BBAD2E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83623-BFC7-C859-3F76-A99A33EF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C015C-50C9-FF48-E275-B5763E44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E8FFA-6713-87DF-9613-FB616E24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F9CB1-4B46-9C18-E300-30248739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87C74-76F9-7134-8462-BC17732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9473-4ED3-9823-E400-52B67F94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166D-796A-FBF2-5CBE-3BB2685B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646BE-D1FE-9747-06D6-10E874AA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ED459-43EB-AB6A-18CC-8A724C5A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06E-F8C9-FB4E-EE4E-9752FD70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0FEF-AA40-0B81-1C0B-DAEA1493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5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6538-FF66-DD92-AECE-FE9A1DE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0F7E1-D8E9-B2F0-24F8-C44032ECD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F2478-E150-19F6-8C4F-BBD8773E3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9776-23A6-FAD9-B04A-908A33A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41DAB-D1D1-B4F5-F169-0B4D938F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69B93-CACE-9653-361A-E1F51A8E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86267-AFAE-52CA-2DFA-E223B66E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BA9C-213D-D446-B7F3-65178012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25CB-F7BA-6546-D8CE-7D94FBB4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4564-88E4-4CB7-9255-B7FBA9DD799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3DC2-C949-A5DF-178C-90E747DE5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2D70-6112-5B2E-902B-D624C28A9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E385-E61E-4FB0-83E5-03DA492AC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2F79-C20F-A7A1-585E-65844822D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STACKHOLDER MAPPING</a:t>
            </a:r>
            <a:endParaRPr lang="en-IN" sz="4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E6DF4-8F89-02D5-E333-6CF8671F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4261606"/>
            <a:ext cx="11643919" cy="996193"/>
          </a:xfrm>
        </p:spPr>
        <p:txBody>
          <a:bodyPr/>
          <a:lstStyle/>
          <a:p>
            <a:r>
              <a:rPr lang="en-US" dirty="0"/>
              <a:t>Sri Venkateshwara college of Engineering and technology-Task-09-Stakeholder Mapping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93D9C-1383-FB6B-C10A-DC7ED04A426C}"/>
              </a:ext>
            </a:extLst>
          </p:cNvPr>
          <p:cNvSpPr/>
          <p:nvPr/>
        </p:nvSpPr>
        <p:spPr>
          <a:xfrm>
            <a:off x="243282" y="3926048"/>
            <a:ext cx="11862032" cy="996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7EE540-F6AE-9244-46A7-1FFEC9B8D46A}"/>
              </a:ext>
            </a:extLst>
          </p:cNvPr>
          <p:cNvSpPr txBox="1"/>
          <p:nvPr/>
        </p:nvSpPr>
        <p:spPr>
          <a:xfrm>
            <a:off x="226503" y="268449"/>
            <a:ext cx="11685864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2AE21"/>
                </a:solidFill>
                <a:latin typeface="Algerian" panose="04020705040A02060702" pitchFamily="82" charset="0"/>
              </a:rPr>
              <a:t>Stakeholder Mapping for Cold Storage Facility Establishment</a:t>
            </a:r>
            <a:endParaRPr lang="en-US" sz="2000" dirty="0">
              <a:solidFill>
                <a:srgbClr val="12AE21"/>
              </a:solidFill>
              <a:latin typeface="Algerian" panose="04020705040A02060702" pitchFamily="82" charset="0"/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1. Introduction</a:t>
            </a:r>
          </a:p>
          <a:p>
            <a:r>
              <a:rPr lang="en-US" dirty="0"/>
              <a:t>Stakeholder mapping is a crucial step in the establishment of a cold storage facility, as it helps identify key players involved in the project and their level of influence and interest. This document provides a structured stakeholder map, categorizing stakeholders based on their roles and engagement levels.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AC745-DA26-EDE8-49A8-86D39740F168}"/>
              </a:ext>
            </a:extLst>
          </p:cNvPr>
          <p:cNvSpPr txBox="1"/>
          <p:nvPr/>
        </p:nvSpPr>
        <p:spPr>
          <a:xfrm>
            <a:off x="240484" y="1807332"/>
            <a:ext cx="110287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2. Stakeholder Categories</a:t>
            </a:r>
          </a:p>
          <a:p>
            <a:r>
              <a:rPr lang="en-US" b="1" dirty="0">
                <a:solidFill>
                  <a:srgbClr val="FFC000"/>
                </a:solidFill>
              </a:rPr>
              <a:t>A. Primary Stakeholders (Directly Impacted)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Investors &amp; Business Owners</a:t>
            </a:r>
            <a:r>
              <a:rPr lang="en-US" dirty="0"/>
              <a:t> – Provide financial backing and strategic direction.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Farmers &amp; Food Suppliers</a:t>
            </a:r>
            <a:r>
              <a:rPr lang="en-US" dirty="0"/>
              <a:t> – Rely on cold storage for preserving perishable goods.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Cold Storage Operators</a:t>
            </a:r>
            <a:r>
              <a:rPr lang="en-US" dirty="0"/>
              <a:t> – Manage the day-to-day functioning of the facility.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Distributors &amp; Retailers</a:t>
            </a:r>
            <a:r>
              <a:rPr lang="en-US" dirty="0"/>
              <a:t> – Depend on cold storage for inventory management and logistics.</a:t>
            </a:r>
          </a:p>
          <a:p>
            <a:r>
              <a:rPr lang="en-US" b="1" dirty="0">
                <a:solidFill>
                  <a:srgbClr val="FFC000"/>
                </a:solidFill>
              </a:rPr>
              <a:t>B. Secondary Stakeholders (Indirectly Impacted)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Government &amp; Regulatory Authorities</a:t>
            </a:r>
            <a:r>
              <a:rPr lang="en-US" dirty="0"/>
              <a:t> – Enforce compliance with food safety and environmental laws.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Logistics &amp; Transportation Providers</a:t>
            </a:r>
            <a:r>
              <a:rPr lang="en-US" dirty="0"/>
              <a:t> – Facilitate the movement of stored goods.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Technology &amp; Equipment Suppliers</a:t>
            </a:r>
            <a:r>
              <a:rPr lang="en-US" dirty="0"/>
              <a:t> – Provide necessary refrigeration and monitoring systems.</a:t>
            </a:r>
          </a:p>
          <a:p>
            <a:r>
              <a:rPr lang="en-US" b="1" dirty="0">
                <a:solidFill>
                  <a:srgbClr val="FFC000"/>
                </a:solidFill>
              </a:rPr>
              <a:t>C. Tertiary Stakeholders (Supportive Roles)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Customers &amp; End Consumers</a:t>
            </a:r>
            <a:r>
              <a:rPr lang="en-US" dirty="0"/>
              <a:t> – Benefit from fresher products and reduced food waste.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Local Communities</a:t>
            </a:r>
            <a:r>
              <a:rPr lang="en-US" dirty="0"/>
              <a:t> – May be affected by infrastructure development and job opportunities.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Environmental Agencies</a:t>
            </a:r>
            <a:r>
              <a:rPr lang="en-US" dirty="0"/>
              <a:t> – Ensure sustainable practices and energy-efficient operations.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765FAD-43E4-5F74-26A7-F7094C50B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22722"/>
              </p:ext>
            </p:extLst>
          </p:nvPr>
        </p:nvGraphicFramePr>
        <p:xfrm>
          <a:off x="251670" y="939567"/>
          <a:ext cx="9225440" cy="5305373"/>
        </p:xfrm>
        <a:graphic>
          <a:graphicData uri="http://schemas.openxmlformats.org/drawingml/2006/table">
            <a:tbl>
              <a:tblPr/>
              <a:tblGrid>
                <a:gridCol w="2306360">
                  <a:extLst>
                    <a:ext uri="{9D8B030D-6E8A-4147-A177-3AD203B41FA5}">
                      <a16:colId xmlns:a16="http://schemas.microsoft.com/office/drawing/2014/main" val="733931558"/>
                    </a:ext>
                  </a:extLst>
                </a:gridCol>
                <a:gridCol w="2306360">
                  <a:extLst>
                    <a:ext uri="{9D8B030D-6E8A-4147-A177-3AD203B41FA5}">
                      <a16:colId xmlns:a16="http://schemas.microsoft.com/office/drawing/2014/main" val="928629145"/>
                    </a:ext>
                  </a:extLst>
                </a:gridCol>
                <a:gridCol w="2306360">
                  <a:extLst>
                    <a:ext uri="{9D8B030D-6E8A-4147-A177-3AD203B41FA5}">
                      <a16:colId xmlns:a16="http://schemas.microsoft.com/office/drawing/2014/main" val="1536737164"/>
                    </a:ext>
                  </a:extLst>
                </a:gridCol>
                <a:gridCol w="2306360">
                  <a:extLst>
                    <a:ext uri="{9D8B030D-6E8A-4147-A177-3AD203B41FA5}">
                      <a16:colId xmlns:a16="http://schemas.microsoft.com/office/drawing/2014/main" val="3813881674"/>
                    </a:ext>
                  </a:extLst>
                </a:gridCol>
              </a:tblGrid>
              <a:tr h="285743">
                <a:tc>
                  <a:txBody>
                    <a:bodyPr/>
                    <a:lstStyle/>
                    <a:p>
                      <a:r>
                        <a:rPr lang="en-IN" sz="1200" b="1" dirty="0"/>
                        <a:t>Stakeholder</a:t>
                      </a:r>
                      <a:endParaRPr lang="en-IN" sz="12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Power</a:t>
                      </a:r>
                      <a:endParaRPr lang="en-IN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Interest</a:t>
                      </a:r>
                      <a:endParaRPr lang="en-IN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Engagement Strategy</a:t>
                      </a:r>
                      <a:endParaRPr lang="en-IN" sz="12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89348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Investors &amp; Business Owners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Continuous engagement &amp; reporting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30374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Government &amp; Regulatory Authorities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Compliance &amp; regular communication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89760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Cold Storage Operators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Training &amp; operational updates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89284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Farmers &amp; Food Suppliers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Low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Awareness programs &amp; partnerships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53306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Logistics &amp; Transportation Providers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Coordination &amp; contract management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69108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Technology &amp; Equipment Suppliers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Vendor collaboration &amp; procurement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868786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Distributors &amp; Retailers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Business negotiations &amp; updates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204909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Customers &amp; End Consumers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Low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Marketing &amp; feedback collection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897950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/>
                        <a:t>Local Communities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Low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Low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Community engagement initiatives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67615"/>
                  </a:ext>
                </a:extLst>
              </a:tr>
              <a:tr h="501963">
                <a:tc>
                  <a:txBody>
                    <a:bodyPr/>
                    <a:lstStyle/>
                    <a:p>
                      <a:r>
                        <a:rPr lang="en-IN" sz="1200" dirty="0"/>
                        <a:t>Environmental Agencies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Sustainability reporting &amp; compliance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899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9AC496-FE73-76C4-F2A7-04A6155A5C6C}"/>
              </a:ext>
            </a:extLst>
          </p:cNvPr>
          <p:cNvSpPr txBox="1"/>
          <p:nvPr/>
        </p:nvSpPr>
        <p:spPr>
          <a:xfrm>
            <a:off x="125835" y="335560"/>
            <a:ext cx="889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3. Stakeholder Mapping Matrix:</a:t>
            </a:r>
          </a:p>
        </p:txBody>
      </p:sp>
    </p:spTree>
    <p:extLst>
      <p:ext uri="{BB962C8B-B14F-4D97-AF65-F5344CB8AC3E}">
        <p14:creationId xmlns:p14="http://schemas.microsoft.com/office/powerpoint/2010/main" val="7086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7263D-B180-F59B-CF64-9513A55C1870}"/>
              </a:ext>
            </a:extLst>
          </p:cNvPr>
          <p:cNvSpPr txBox="1"/>
          <p:nvPr/>
        </p:nvSpPr>
        <p:spPr>
          <a:xfrm>
            <a:off x="176168" y="327171"/>
            <a:ext cx="11459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Conclusion</a:t>
            </a:r>
          </a:p>
          <a:p>
            <a:r>
              <a:rPr lang="en-US" dirty="0"/>
              <a:t>Understanding the roles and impact of each stakeholder in a cold storage facility project ensures smoother operations, regulatory compliance, and long-term sustainability. Effective engagement with key stakeholders will lead to better decision-making, risk mitigation, and project success.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50BFE-08D8-CDD4-5DD0-7EEE433D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1786855"/>
            <a:ext cx="12054980" cy="48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Calibri</vt:lpstr>
      <vt:lpstr>Calibri Light</vt:lpstr>
      <vt:lpstr>Office Theme</vt:lpstr>
      <vt:lpstr>STACKHOLDER MAPPING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Sumedha</dc:creator>
  <cp:lastModifiedBy>Shiva Sumedha</cp:lastModifiedBy>
  <cp:revision>1</cp:revision>
  <dcterms:created xsi:type="dcterms:W3CDTF">2025-02-22T15:48:57Z</dcterms:created>
  <dcterms:modified xsi:type="dcterms:W3CDTF">2025-02-22T15:49:10Z</dcterms:modified>
</cp:coreProperties>
</file>