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2133"/>
            <a:ext cx="12187301" cy="48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7470" y="218186"/>
            <a:ext cx="695705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975" y="2560891"/>
            <a:ext cx="10814050" cy="173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31384" y="6472554"/>
            <a:ext cx="20491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5" dirty="0"/>
              <a:t>@SIH</a:t>
            </a:r>
            <a:r>
              <a:rPr spc="-55" dirty="0"/>
              <a:t> </a:t>
            </a:r>
            <a:r>
              <a:rPr spc="10" dirty="0"/>
              <a:t>Idea</a:t>
            </a:r>
            <a:r>
              <a:rPr spc="-30" dirty="0"/>
              <a:t> </a:t>
            </a:r>
            <a:r>
              <a:rPr spc="-5" dirty="0"/>
              <a:t>submission-</a:t>
            </a:r>
            <a:r>
              <a:rPr spc="-10" dirty="0"/>
              <a:t> </a:t>
            </a:r>
            <a:r>
              <a:rPr spc="-2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2629" y="6472554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4860" y="322126"/>
            <a:ext cx="808228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950" spc="60" dirty="0">
                <a:solidFill>
                  <a:srgbClr val="1F487C"/>
                </a:solidFill>
              </a:rPr>
              <a:t>GOOGLE GEN AI </a:t>
            </a:r>
            <a:r>
              <a:rPr sz="3950" spc="60" dirty="0">
                <a:solidFill>
                  <a:srgbClr val="1F487C"/>
                </a:solidFill>
              </a:rPr>
              <a:t>HACKATHON</a:t>
            </a:r>
            <a:r>
              <a:rPr sz="3950" dirty="0">
                <a:solidFill>
                  <a:srgbClr val="1F487C"/>
                </a:solidFill>
              </a:rPr>
              <a:t> </a:t>
            </a:r>
            <a:r>
              <a:rPr sz="3950" spc="-110" dirty="0">
                <a:solidFill>
                  <a:srgbClr val="1F487C"/>
                </a:solidFill>
              </a:rPr>
              <a:t>2024</a:t>
            </a:r>
            <a:endParaRPr sz="3950" dirty="0"/>
          </a:p>
        </p:txBody>
      </p:sp>
      <p:sp>
        <p:nvSpPr>
          <p:cNvPr id="6" name="object 6"/>
          <p:cNvSpPr txBox="1"/>
          <p:nvPr/>
        </p:nvSpPr>
        <p:spPr>
          <a:xfrm>
            <a:off x="386223" y="1143000"/>
            <a:ext cx="11419554" cy="43794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endParaRPr lang="en-IN" sz="2400" b="1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Statement </a:t>
            </a:r>
            <a:r>
              <a:rPr sz="2400" b="1" spc="-10" dirty="0">
                <a:latin typeface="Arial"/>
                <a:cs typeface="Arial"/>
              </a:rPr>
              <a:t>Title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Patient-Doctor Connectivity through a Personalized 				Online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Healthcare Platform</a:t>
            </a:r>
          </a:p>
          <a:p>
            <a:pPr marL="12065">
              <a:lnSpc>
                <a:spcPct val="100000"/>
              </a:lnSpc>
              <a:tabLst>
                <a:tab pos="298450" algn="l"/>
                <a:tab pos="299085" algn="l"/>
              </a:tabLst>
            </a:pPr>
            <a:endParaRPr sz="25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endParaRPr lang="en-IN" sz="2400" b="1" spc="-5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5" dirty="0">
                <a:latin typeface="Arial"/>
                <a:cs typeface="Arial"/>
              </a:rPr>
              <a:t>Theme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IN" sz="2400" b="1" spc="-5" dirty="0">
                <a:latin typeface="Arial"/>
                <a:cs typeface="Arial"/>
              </a:rPr>
              <a:t>–</a:t>
            </a:r>
            <a:r>
              <a:rPr lang="en-US" sz="2400" b="1" spc="-5" dirty="0">
                <a:latin typeface="Arial"/>
                <a:cs typeface="Arial"/>
              </a:rPr>
              <a:t> Healthcare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b="1" spc="-45" dirty="0">
                <a:latin typeface="Arial"/>
                <a:cs typeface="Arial"/>
              </a:rPr>
              <a:t>Team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Name</a:t>
            </a:r>
            <a:r>
              <a:rPr lang="en-US" sz="2400" b="1" spc="-45" dirty="0">
                <a:latin typeface="Arial"/>
                <a:cs typeface="Arial"/>
              </a:rPr>
              <a:t>: Rockers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40907"/>
            <a:ext cx="859821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00" i="1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MediConnect</a:t>
            </a:r>
            <a:r>
              <a:rPr lang="en-US" sz="25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Personalized Online Healthcare Platform</a:t>
            </a:r>
            <a:endParaRPr sz="25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630" y="1377706"/>
            <a:ext cx="11762740" cy="46942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8460" indent="-366395" algn="just">
              <a:lnSpc>
                <a:spcPct val="100000"/>
              </a:lnSpc>
              <a:spcBef>
                <a:spcPts val="125"/>
              </a:spcBef>
              <a:buSzPct val="96875"/>
              <a:buFont typeface="Wingdings"/>
              <a:buChar char=""/>
              <a:tabLst>
                <a:tab pos="379095" algn="l"/>
              </a:tabLst>
            </a:pPr>
            <a:r>
              <a:rPr sz="2000" b="1" u="heavy" spc="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sz="2000" b="1" u="heavy" spc="-9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r>
              <a:rPr sz="2000" b="1" u="heavy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(Describe</a:t>
            </a:r>
            <a:r>
              <a:rPr sz="2000" b="1" u="heavy" spc="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your</a:t>
            </a:r>
            <a:r>
              <a:rPr sz="2000" b="1" u="heavy" spc="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Idea/Solution/Prototype)</a:t>
            </a:r>
            <a:endParaRPr sz="20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900" b="1" dirty="0">
                <a:latin typeface="Arial"/>
                <a:cs typeface="Arial"/>
              </a:rPr>
              <a:t>Proposed Solution:</a:t>
            </a:r>
          </a:p>
          <a:p>
            <a:pPr algn="just">
              <a:lnSpc>
                <a:spcPct val="100000"/>
              </a:lnSpc>
            </a:pPr>
            <a:r>
              <a:rPr lang="en-US" sz="1900" dirty="0" err="1">
                <a:latin typeface="Arial"/>
                <a:cs typeface="Arial"/>
              </a:rPr>
              <a:t>MediConnect</a:t>
            </a:r>
            <a:r>
              <a:rPr lang="en-US" sz="1900" dirty="0">
                <a:latin typeface="Arial"/>
                <a:cs typeface="Arial"/>
              </a:rPr>
              <a:t> is an online platform that connects patients with healthcare professionals based on symptoms and medical needs. It features secure registration, AI-powered symptom checkers, real-time video consultations, and electronic medical records management.</a:t>
            </a:r>
          </a:p>
          <a:p>
            <a:pPr algn="just">
              <a:lnSpc>
                <a:spcPct val="100000"/>
              </a:lnSpc>
            </a:pPr>
            <a:endParaRPr lang="en-US" sz="19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900" b="1" dirty="0">
                <a:latin typeface="Arial"/>
                <a:cs typeface="Arial"/>
              </a:rPr>
              <a:t>How It Addresses the Problem:</a:t>
            </a:r>
          </a:p>
          <a:p>
            <a:pPr algn="just">
              <a:lnSpc>
                <a:spcPct val="100000"/>
              </a:lnSpc>
            </a:pPr>
            <a:r>
              <a:rPr lang="en-US" sz="1900" dirty="0" err="1">
                <a:latin typeface="Arial"/>
                <a:cs typeface="Arial"/>
              </a:rPr>
              <a:t>MediConnect</a:t>
            </a:r>
            <a:r>
              <a:rPr lang="en-US" sz="1900" dirty="0">
                <a:latin typeface="Arial"/>
                <a:cs typeface="Arial"/>
              </a:rPr>
              <a:t> overcomes barriers like limited access to specialized doctors, geographical constraints, and long waiting times by offering personalized doctor recommendations and streamlined healthcare access.</a:t>
            </a:r>
          </a:p>
          <a:p>
            <a:pPr algn="just">
              <a:lnSpc>
                <a:spcPct val="100000"/>
              </a:lnSpc>
            </a:pPr>
            <a:endParaRPr lang="en-US" sz="19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900" b="1" dirty="0">
                <a:latin typeface="Arial"/>
                <a:cs typeface="Arial"/>
              </a:rPr>
              <a:t>Innovation &amp; Uniqueness:</a:t>
            </a:r>
          </a:p>
          <a:p>
            <a:pPr algn="just">
              <a:lnSpc>
                <a:spcPct val="100000"/>
              </a:lnSpc>
            </a:pPr>
            <a:r>
              <a:rPr lang="en-US" sz="1900" dirty="0">
                <a:latin typeface="Arial"/>
                <a:cs typeface="Arial"/>
              </a:rPr>
              <a:t>- AI-Powered Symptom Checker for precise doctor matching.</a:t>
            </a:r>
          </a:p>
          <a:p>
            <a:pPr algn="just">
              <a:lnSpc>
                <a:spcPct val="100000"/>
              </a:lnSpc>
            </a:pPr>
            <a:r>
              <a:rPr lang="en-US" sz="1900" dirty="0">
                <a:latin typeface="Arial"/>
                <a:cs typeface="Arial"/>
              </a:rPr>
              <a:t>- Real-Time Communication with WebRTC and Socket.io.</a:t>
            </a:r>
          </a:p>
          <a:p>
            <a:pPr algn="just">
              <a:lnSpc>
                <a:spcPct val="100000"/>
              </a:lnSpc>
            </a:pPr>
            <a:r>
              <a:rPr lang="en-US" sz="1900" dirty="0">
                <a:latin typeface="Arial"/>
                <a:cs typeface="Arial"/>
              </a:rPr>
              <a:t>- Integrated Platform for registration, consultation, and payments.</a:t>
            </a:r>
          </a:p>
          <a:p>
            <a:pPr algn="just">
              <a:lnSpc>
                <a:spcPct val="100000"/>
              </a:lnSpc>
            </a:pPr>
            <a:r>
              <a:rPr lang="en-US" sz="1900" dirty="0">
                <a:latin typeface="Arial"/>
                <a:cs typeface="Arial"/>
              </a:rPr>
              <a:t>- User-Centric Design with a secure, scalable infrastructure.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137" y="25247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504380"/>
            <a:ext cx="1390968" cy="281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9850">
              <a:lnSpc>
                <a:spcPct val="100800"/>
              </a:lnSpc>
              <a:spcBef>
                <a:spcPts val="85"/>
              </a:spcBef>
            </a:pPr>
            <a:r>
              <a:rPr lang="en-IN" sz="1800" dirty="0">
                <a:latin typeface="Calibri"/>
                <a:cs typeface="Calibri"/>
              </a:rPr>
              <a:t>ROCKERS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49041"/>
            <a:ext cx="69570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TE</a:t>
            </a:r>
            <a:r>
              <a:rPr spc="10" dirty="0"/>
              <a:t>C</a:t>
            </a:r>
            <a:r>
              <a:rPr spc="-30" dirty="0"/>
              <a:t>H</a:t>
            </a:r>
            <a:r>
              <a:rPr spc="15" dirty="0"/>
              <a:t>N</a:t>
            </a:r>
            <a:r>
              <a:rPr spc="-55" dirty="0"/>
              <a:t>I</a:t>
            </a:r>
            <a:r>
              <a:rPr spc="15" dirty="0"/>
              <a:t>CA</a:t>
            </a:r>
            <a:r>
              <a:rPr dirty="0"/>
              <a:t>L</a:t>
            </a:r>
            <a:r>
              <a:rPr spc="-459" dirty="0"/>
              <a:t> </a:t>
            </a:r>
            <a:r>
              <a:rPr spc="15" dirty="0"/>
              <a:t>A</a:t>
            </a:r>
            <a:r>
              <a:rPr spc="-30" dirty="0"/>
              <a:t>P</a:t>
            </a:r>
            <a:r>
              <a:rPr spc="40" dirty="0"/>
              <a:t>P</a:t>
            </a:r>
            <a:r>
              <a:rPr spc="-55" dirty="0"/>
              <a:t>R</a:t>
            </a:r>
            <a:r>
              <a:rPr spc="40" dirty="0"/>
              <a:t>O</a:t>
            </a:r>
            <a:r>
              <a:rPr spc="-55" dirty="0"/>
              <a:t>A</a:t>
            </a:r>
            <a:r>
              <a:rPr spc="15" dirty="0"/>
              <a:t>C</a:t>
            </a:r>
            <a:r>
              <a:rPr dirty="0"/>
              <a:t>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6BB96B-210B-FEAA-5292-558CC5FD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136" y="1185569"/>
            <a:ext cx="7185105" cy="5262979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 to Be Used: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(UI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(State Management)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Material-UI/Bootstrap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(Responsive 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HTML5, CSS3, JavaScript (ES6+)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(Core Web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Back-End: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Node.js with Express.js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(Server-Side Application)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 (Django/Flask)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(AI Integration)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JWT, OAuth 2.0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(Authentication/Authorization)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WebRTC, Socket.io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(Real-Time Communication)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(User Data, Medical Records)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PostgreSQL/MySQL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(Structured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(Caching)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Amazon S3/Azure Blob Storage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(File Storage)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D891125-F9C3-0733-49AD-7537183DE60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7523241" y="1295400"/>
            <a:ext cx="4159183" cy="4410240"/>
          </a:xfrm>
          <a:ln>
            <a:solidFill>
              <a:schemeClr val="tx1"/>
            </a:solidFill>
          </a:ln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8137" y="25247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EBAE0-23B5-887F-65C3-2FFAF8F32F3C}"/>
              </a:ext>
            </a:extLst>
          </p:cNvPr>
          <p:cNvSpPr txBox="1"/>
          <p:nvPr/>
        </p:nvSpPr>
        <p:spPr>
          <a:xfrm>
            <a:off x="7647812" y="5747035"/>
            <a:ext cx="391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Flowchart</a:t>
            </a:r>
            <a:endParaRPr lang="en-IN" dirty="0"/>
          </a:p>
        </p:txBody>
      </p:sp>
      <p:sp>
        <p:nvSpPr>
          <p:cNvPr id="18" name="object 6"/>
          <p:cNvSpPr txBox="1"/>
          <p:nvPr/>
        </p:nvSpPr>
        <p:spPr>
          <a:xfrm>
            <a:off x="457200" y="532440"/>
            <a:ext cx="1248410" cy="281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9850" algn="just">
              <a:lnSpc>
                <a:spcPct val="100800"/>
              </a:lnSpc>
              <a:spcBef>
                <a:spcPts val="85"/>
              </a:spcBef>
            </a:pPr>
            <a:r>
              <a:rPr lang="en-US" dirty="0">
                <a:latin typeface="Calibri"/>
                <a:cs typeface="Calibri"/>
              </a:rPr>
              <a:t>ROCKERS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200" y="220894"/>
            <a:ext cx="657923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dirty="0"/>
              <a:t>E</a:t>
            </a:r>
            <a:r>
              <a:rPr spc="15" dirty="0"/>
              <a:t>AS</a:t>
            </a:r>
            <a:r>
              <a:rPr spc="-55" dirty="0"/>
              <a:t>I</a:t>
            </a:r>
            <a:r>
              <a:rPr dirty="0"/>
              <a:t>B</a:t>
            </a:r>
            <a:r>
              <a:rPr spc="15" dirty="0"/>
              <a:t>I</a:t>
            </a:r>
            <a:r>
              <a:rPr dirty="0"/>
              <a:t>L</a:t>
            </a:r>
            <a:r>
              <a:rPr spc="15" dirty="0"/>
              <a:t>I</a:t>
            </a:r>
            <a:r>
              <a:rPr dirty="0"/>
              <a:t>TY</a:t>
            </a:r>
            <a:r>
              <a:rPr spc="-355" dirty="0"/>
              <a:t> </a:t>
            </a:r>
            <a:r>
              <a:rPr spc="20" dirty="0"/>
              <a:t>A</a:t>
            </a:r>
            <a:r>
              <a:rPr spc="-55" dirty="0"/>
              <a:t>N</a:t>
            </a:r>
            <a:r>
              <a:rPr dirty="0"/>
              <a:t>D</a:t>
            </a:r>
            <a:r>
              <a:rPr spc="-50" dirty="0"/>
              <a:t> </a:t>
            </a:r>
            <a:r>
              <a:rPr spc="20" dirty="0"/>
              <a:t>V</a:t>
            </a:r>
            <a:r>
              <a:rPr spc="-55" dirty="0"/>
              <a:t>I</a:t>
            </a:r>
            <a:r>
              <a:rPr spc="20" dirty="0"/>
              <a:t>A</a:t>
            </a:r>
            <a:r>
              <a:rPr dirty="0"/>
              <a:t>B</a:t>
            </a:r>
            <a:r>
              <a:rPr spc="15" dirty="0"/>
              <a:t>I</a:t>
            </a:r>
            <a:r>
              <a:rPr dirty="0"/>
              <a:t>L</a:t>
            </a:r>
            <a:r>
              <a:rPr spc="-55" dirty="0"/>
              <a:t>I</a:t>
            </a:r>
            <a:r>
              <a:rPr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136" y="1219200"/>
            <a:ext cx="11663363" cy="5130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Feasibility Analysis:</a:t>
            </a:r>
            <a:endParaRPr lang="en-US" sz="1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Technical: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Utilizes scalable, modern technologies like React.js, Node.js, and AI-powered tools, ensuring secure, real-time communication and seamless integration.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Financial: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Moderate initial investment with revenue potential through subscriptions, consultation fees, and partnerships.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Market: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High demand for telemedicine post-pandemic, with unique positioning in symptom-based doctor matching.</a:t>
            </a:r>
          </a:p>
          <a:p>
            <a:pPr algn="just"/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Challenges &amp; Risks:</a:t>
            </a:r>
            <a:endParaRPr lang="en-US" sz="1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Data Security: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Handling sensitive patient information securely.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AI Accuracy: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Ensuring reliable AI-driven symptom checks.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User Adoption: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Encouraging adoption among both patients and healthcare providers.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Strategies to Overcome:</a:t>
            </a:r>
            <a:endParaRPr lang="en-US" sz="1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Robust Security: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Implement end-to-end encryption and regular audits.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AI Enhancement: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Continuously train and update AI models.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User Support: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Offer tutorials and support for easy adoption.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Phased Rollout: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Start with an MVP, gather feedback, and iterate.</a:t>
            </a:r>
          </a:p>
          <a:p>
            <a:pPr marL="355600" indent="-34353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  <a:tab pos="356235" algn="l"/>
              </a:tabLst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137" y="25247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F3E1862-FF96-661B-87B2-5107DDFBA1A4}"/>
              </a:ext>
            </a:extLst>
          </p:cNvPr>
          <p:cNvSpPr txBox="1"/>
          <p:nvPr/>
        </p:nvSpPr>
        <p:spPr>
          <a:xfrm>
            <a:off x="457200" y="536331"/>
            <a:ext cx="1248410" cy="281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9850" algn="just">
              <a:lnSpc>
                <a:spcPct val="100800"/>
              </a:lnSpc>
              <a:spcBef>
                <a:spcPts val="85"/>
              </a:spcBef>
            </a:pPr>
            <a:r>
              <a:rPr lang="en-IN" sz="1800" dirty="0">
                <a:latin typeface="Calibri"/>
                <a:cs typeface="Calibri"/>
              </a:rPr>
              <a:t>ROCKERS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176" y="223928"/>
            <a:ext cx="5287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I</a:t>
            </a:r>
            <a:r>
              <a:rPr spc="-25" dirty="0"/>
              <a:t>M</a:t>
            </a:r>
            <a:r>
              <a:rPr spc="-254" dirty="0"/>
              <a:t>P</a:t>
            </a:r>
            <a:r>
              <a:rPr spc="-55" dirty="0"/>
              <a:t>A</a:t>
            </a:r>
            <a:r>
              <a:rPr spc="15" dirty="0"/>
              <a:t>C</a:t>
            </a:r>
            <a:r>
              <a:rPr dirty="0"/>
              <a:t>T</a:t>
            </a:r>
            <a:r>
              <a:rPr spc="-229" dirty="0"/>
              <a:t> </a:t>
            </a:r>
            <a:r>
              <a:rPr spc="-55" dirty="0"/>
              <a:t>A</a:t>
            </a:r>
            <a:r>
              <a:rPr spc="15" dirty="0"/>
              <a:t>N</a:t>
            </a:r>
            <a:r>
              <a:rPr dirty="0"/>
              <a:t>D</a:t>
            </a:r>
            <a:r>
              <a:rPr spc="15" dirty="0"/>
              <a:t> </a:t>
            </a:r>
            <a:r>
              <a:rPr dirty="0"/>
              <a:t>BE</a:t>
            </a:r>
            <a:r>
              <a:rPr spc="-65" dirty="0"/>
              <a:t>N</a:t>
            </a:r>
            <a:r>
              <a:rPr dirty="0"/>
              <a:t>E</a:t>
            </a:r>
            <a:r>
              <a:rPr spc="35" dirty="0"/>
              <a:t>F</a:t>
            </a:r>
            <a:r>
              <a:rPr spc="-55" dirty="0"/>
              <a:t>I</a:t>
            </a:r>
            <a:r>
              <a:rPr dirty="0"/>
              <a:t>TS</a:t>
            </a:r>
          </a:p>
        </p:txBody>
      </p:sp>
      <p:sp>
        <p:nvSpPr>
          <p:cNvPr id="6" name="object 6"/>
          <p:cNvSpPr/>
          <p:nvPr/>
        </p:nvSpPr>
        <p:spPr>
          <a:xfrm>
            <a:off x="338137" y="110346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D093FFB-6F6F-97CB-F956-767A44F5F567}"/>
              </a:ext>
            </a:extLst>
          </p:cNvPr>
          <p:cNvSpPr txBox="1"/>
          <p:nvPr/>
        </p:nvSpPr>
        <p:spPr>
          <a:xfrm>
            <a:off x="338137" y="370743"/>
            <a:ext cx="1248410" cy="281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9850" algn="ctr">
              <a:lnSpc>
                <a:spcPct val="100800"/>
              </a:lnSpc>
              <a:spcBef>
                <a:spcPts val="85"/>
              </a:spcBef>
            </a:pPr>
            <a:r>
              <a:rPr lang="en-IN" sz="1800" dirty="0">
                <a:latin typeface="Calibri"/>
                <a:cs typeface="Calibri"/>
              </a:rPr>
              <a:t>ROCKERS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0C3A7-7FF5-117E-E095-4D45D559FF1D}"/>
              </a:ext>
            </a:extLst>
          </p:cNvPr>
          <p:cNvSpPr txBox="1"/>
          <p:nvPr/>
        </p:nvSpPr>
        <p:spPr>
          <a:xfrm>
            <a:off x="321468" y="975309"/>
            <a:ext cx="1154906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Potential Impact:</a:t>
            </a:r>
            <a:endParaRPr lang="en-US" sz="1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Enhanced Access: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Connects patients to specialists quickly, improving healthcare availability in remote and underserved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Better Experience: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Offers a personalized, seamless journey from symptom logging to real-time consultations, enhancing patient outcomes.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Reduced Wait Times: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Speeds up access to healthcare services, minimizing delays and improving overall efficiency.</a:t>
            </a:r>
          </a:p>
          <a:p>
            <a:pPr algn="just"/>
            <a:endParaRPr lang="en-US" sz="17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lang="en-US" sz="17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Social: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Increased Access: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Bridges gaps in healthcare availability and reduces disparities.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Empowerment: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Allows patients to make informed decisions and manage their health better.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Improved Health Outcomes: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Facilitates timely care and follow-ups, leading to better health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Environmental: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Lower Carbon Footprint: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Reduces travel needs through virtual consultations, supporting sustainability.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Efficient Use: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Optimizes healthcare resource utilization and reduces physical infrastructure strain.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Economic: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Cost Savings: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Offers affordable care options, reducing patient and system costs.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Provider Support: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Expands doctor reach and improves practice efficiency, potentially increasing revenue.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Revenue Generation: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Creates opportunities for additional revenue through subscription fees and partnerships.</a:t>
            </a:r>
          </a:p>
          <a:p>
            <a:pPr algn="just"/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69632"/>
            <a:ext cx="69570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  <a:tabLst>
                <a:tab pos="2762885" algn="l"/>
              </a:tabLst>
            </a:pPr>
            <a:r>
              <a:rPr spc="-5" dirty="0"/>
              <a:t>RESEARCH	</a:t>
            </a:r>
            <a:r>
              <a:rPr spc="-10" dirty="0"/>
              <a:t>AND</a:t>
            </a:r>
            <a:r>
              <a:rPr spc="-80" dirty="0"/>
              <a:t> </a:t>
            </a:r>
            <a:r>
              <a:rPr dirty="0"/>
              <a:t>REFERENCES</a:t>
            </a:r>
          </a:p>
        </p:txBody>
      </p:sp>
      <p:sp>
        <p:nvSpPr>
          <p:cNvPr id="5" name="object 5"/>
          <p:cNvSpPr/>
          <p:nvPr/>
        </p:nvSpPr>
        <p:spPr>
          <a:xfrm>
            <a:off x="338137" y="25247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749"/>
                </a:moveTo>
                <a:lnTo>
                  <a:pt x="10051" y="331999"/>
                </a:lnTo>
                <a:lnTo>
                  <a:pt x="39031" y="263525"/>
                </a:lnTo>
                <a:lnTo>
                  <a:pt x="60069" y="231249"/>
                </a:lnTo>
                <a:lnTo>
                  <a:pt x="85178" y="200471"/>
                </a:lnTo>
                <a:lnTo>
                  <a:pt x="114139" y="171334"/>
                </a:lnTo>
                <a:lnTo>
                  <a:pt x="146730" y="143981"/>
                </a:lnTo>
                <a:lnTo>
                  <a:pt x="182732" y="118554"/>
                </a:lnTo>
                <a:lnTo>
                  <a:pt x="221924" y="95197"/>
                </a:lnTo>
                <a:lnTo>
                  <a:pt x="264087" y="74052"/>
                </a:lnTo>
                <a:lnTo>
                  <a:pt x="308999" y="55263"/>
                </a:lnTo>
                <a:lnTo>
                  <a:pt x="356441" y="38973"/>
                </a:lnTo>
                <a:lnTo>
                  <a:pt x="406192" y="25324"/>
                </a:lnTo>
                <a:lnTo>
                  <a:pt x="458033" y="14459"/>
                </a:lnTo>
                <a:lnTo>
                  <a:pt x="511742" y="6521"/>
                </a:lnTo>
                <a:lnTo>
                  <a:pt x="567100" y="1654"/>
                </a:lnTo>
                <a:lnTo>
                  <a:pt x="623887" y="0"/>
                </a:lnTo>
                <a:lnTo>
                  <a:pt x="680672" y="1654"/>
                </a:lnTo>
                <a:lnTo>
                  <a:pt x="736030" y="6521"/>
                </a:lnTo>
                <a:lnTo>
                  <a:pt x="789741" y="14459"/>
                </a:lnTo>
                <a:lnTo>
                  <a:pt x="841585" y="25324"/>
                </a:lnTo>
                <a:lnTo>
                  <a:pt x="891339" y="38973"/>
                </a:lnTo>
                <a:lnTo>
                  <a:pt x="938786" y="55263"/>
                </a:lnTo>
                <a:lnTo>
                  <a:pt x="983703" y="74052"/>
                </a:lnTo>
                <a:lnTo>
                  <a:pt x="1025871" y="95197"/>
                </a:lnTo>
                <a:lnTo>
                  <a:pt x="1065069" y="118554"/>
                </a:lnTo>
                <a:lnTo>
                  <a:pt x="1101077" y="143981"/>
                </a:lnTo>
                <a:lnTo>
                  <a:pt x="1133674" y="171334"/>
                </a:lnTo>
                <a:lnTo>
                  <a:pt x="1162640" y="200471"/>
                </a:lnTo>
                <a:lnTo>
                  <a:pt x="1187754" y="231249"/>
                </a:lnTo>
                <a:lnTo>
                  <a:pt x="1208797" y="263525"/>
                </a:lnTo>
                <a:lnTo>
                  <a:pt x="1237784" y="331999"/>
                </a:lnTo>
                <a:lnTo>
                  <a:pt x="1247838" y="404749"/>
                </a:lnTo>
                <a:lnTo>
                  <a:pt x="1245288" y="441588"/>
                </a:lnTo>
                <a:lnTo>
                  <a:pt x="1225547" y="512350"/>
                </a:lnTo>
                <a:lnTo>
                  <a:pt x="1187754" y="578272"/>
                </a:lnTo>
                <a:lnTo>
                  <a:pt x="1162640" y="609059"/>
                </a:lnTo>
                <a:lnTo>
                  <a:pt x="1133674" y="638206"/>
                </a:lnTo>
                <a:lnTo>
                  <a:pt x="1101077" y="665569"/>
                </a:lnTo>
                <a:lnTo>
                  <a:pt x="1065069" y="691006"/>
                </a:lnTo>
                <a:lnTo>
                  <a:pt x="1025871" y="714374"/>
                </a:lnTo>
                <a:lnTo>
                  <a:pt x="983703" y="735529"/>
                </a:lnTo>
                <a:lnTo>
                  <a:pt x="938786" y="754328"/>
                </a:lnTo>
                <a:lnTo>
                  <a:pt x="891339" y="770627"/>
                </a:lnTo>
                <a:lnTo>
                  <a:pt x="841585" y="784284"/>
                </a:lnTo>
                <a:lnTo>
                  <a:pt x="789741" y="795156"/>
                </a:lnTo>
                <a:lnTo>
                  <a:pt x="736030" y="803099"/>
                </a:lnTo>
                <a:lnTo>
                  <a:pt x="680672" y="807969"/>
                </a:lnTo>
                <a:lnTo>
                  <a:pt x="623887" y="809625"/>
                </a:lnTo>
                <a:lnTo>
                  <a:pt x="567100" y="807969"/>
                </a:lnTo>
                <a:lnTo>
                  <a:pt x="511742" y="803099"/>
                </a:lnTo>
                <a:lnTo>
                  <a:pt x="458033" y="795156"/>
                </a:lnTo>
                <a:lnTo>
                  <a:pt x="406192" y="784284"/>
                </a:lnTo>
                <a:lnTo>
                  <a:pt x="356441" y="770627"/>
                </a:lnTo>
                <a:lnTo>
                  <a:pt x="308999" y="754328"/>
                </a:lnTo>
                <a:lnTo>
                  <a:pt x="264087" y="735529"/>
                </a:lnTo>
                <a:lnTo>
                  <a:pt x="221924" y="714374"/>
                </a:lnTo>
                <a:lnTo>
                  <a:pt x="182732" y="691007"/>
                </a:lnTo>
                <a:lnTo>
                  <a:pt x="146730" y="665569"/>
                </a:lnTo>
                <a:lnTo>
                  <a:pt x="114139" y="638206"/>
                </a:lnTo>
                <a:lnTo>
                  <a:pt x="85178" y="609059"/>
                </a:lnTo>
                <a:lnTo>
                  <a:pt x="60069" y="578272"/>
                </a:lnTo>
                <a:lnTo>
                  <a:pt x="39031" y="545988"/>
                </a:lnTo>
                <a:lnTo>
                  <a:pt x="10051" y="477503"/>
                </a:lnTo>
                <a:lnTo>
                  <a:pt x="0" y="40474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67C9468-0586-036A-832B-42075F6E96EA}"/>
              </a:ext>
            </a:extLst>
          </p:cNvPr>
          <p:cNvSpPr txBox="1"/>
          <p:nvPr/>
        </p:nvSpPr>
        <p:spPr>
          <a:xfrm>
            <a:off x="457200" y="516447"/>
            <a:ext cx="1248410" cy="281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9850" algn="just">
              <a:lnSpc>
                <a:spcPct val="100800"/>
              </a:lnSpc>
              <a:spcBef>
                <a:spcPts val="85"/>
              </a:spcBef>
            </a:pPr>
            <a:r>
              <a:rPr lang="en-IN" sz="1800" dirty="0">
                <a:latin typeface="Calibri"/>
                <a:cs typeface="Calibri"/>
              </a:rPr>
              <a:t>ROCKERS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1EFB2-9D13-59F2-70AD-B7E01F5BA7E7}"/>
              </a:ext>
            </a:extLst>
          </p:cNvPr>
          <p:cNvSpPr txBox="1"/>
          <p:nvPr/>
        </p:nvSpPr>
        <p:spPr>
          <a:xfrm>
            <a:off x="266699" y="1674593"/>
            <a:ext cx="1165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"Telemedicine: A Review of the Current State of Telemedicine and Its Impact on Healthcare Delivery"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Sheikh and K. P. Ghanem, "Telemedicine: A Review of the Current State of Telemedicine and Its Impact on Healthcare Delivery,"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Telemedicine and Telecare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23, no. 2, pp. 91-96, 2017.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Future of Telemedicine: A Comprehensive Review of Current Developments"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Kumar and V. Kumar, "The Future of Telemedicine: A Comprehensive Review of Current Developments,"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Frontiers in Medicine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p. 134, 2020.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"Artificial Intelligence in Healthcare: Review, Opportunities, and Threats"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F. Jiang and J. Z. Xu, "Artificial Intelligence in Healthcare: Review, Opportunities, and Threats,"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pp. 300-316, 2019.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"Impact of Telemedicine on Healthcare Utilization and Outcomes: A Systematic Review"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F. Q. Kruse and K. K. Miles, "Impact of Telemedicine on Healthcare Utilization and Outcomes: A Systematic Review,"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JAMA Network 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2, no. 1, p. e187488, 2019.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"Health IT and Digital Health Innovations for Healthcare Delivery: A Scoping Review"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Yang, M. R. Bourgeois, and N. J. McMahon, "Health IT and Digital Health Innovations for Healthcare Delivery: A Scoping Review,"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Biomedical Informatics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104, p. 103406, 2020.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913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Wingdings</vt:lpstr>
      <vt:lpstr>Office Theme</vt:lpstr>
      <vt:lpstr>GOOGLE GEN AI HACKATHON 2024</vt:lpstr>
      <vt:lpstr>MediConnect: Personalized Online Healthcare Platform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Jatin Kumar</dc:creator>
  <cp:lastModifiedBy>Jatin Kumar</cp:lastModifiedBy>
  <cp:revision>3</cp:revision>
  <dcterms:created xsi:type="dcterms:W3CDTF">2024-09-03T15:50:55Z</dcterms:created>
  <dcterms:modified xsi:type="dcterms:W3CDTF">2024-10-02T11:34:26Z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2024-09-03T00:00:00Z</vt:filetime>
  </property>
</Properties>
</file>