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2900"/>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2900"/>
          </a:xfrm>
          <a:prstGeom prst="rect"/>
        </p:spPr>
        <p:txBody>
          <a:bodyPr bIns="45720" lIns="91440" rIns="91440" rtlCol="0" tIns="45720" vert="horz"/>
          <a:lstStyle>
            <a:lvl1pPr algn="r">
              <a:defRPr sz="1200"/>
            </a:lvl1pPr>
          </a:lstStyle>
          <a:p>
            <a:fld id="{43A37A64-9E72-4405-B170-405C54C5774B}" type="datetimeFigureOut">
              <a:rPr lang="en-IN" smtClean="0"/>
              <a:t>31-03-2024</a:t>
            </a:fld>
            <a:endParaRPr lang="en-IN"/>
          </a:p>
        </p:txBody>
      </p:sp>
      <p:sp>
        <p:nvSpPr>
          <p:cNvPr id="1048696" name="Slide Image Placeholder 3"/>
          <p:cNvSpPr>
            <a:spLocks noChangeAspect="1" noRot="1" noGrp="1"/>
          </p:cNvSpPr>
          <p:nvPr>
            <p:ph type="sldImg" idx="2"/>
          </p:nvPr>
        </p:nvSpPr>
        <p:spPr>
          <a:xfrm>
            <a:off x="3810000" y="514350"/>
            <a:ext cx="4572000" cy="2571750"/>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257550"/>
            <a:ext cx="9753600" cy="308610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2900"/>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2900"/>
          </a:xfrm>
          <a:prstGeom prst="rect"/>
        </p:spPr>
        <p:txBody>
          <a:bodyPr anchor="b" bIns="45720" lIns="91440" rIns="91440" rtlCol="0" tIns="45720" vert="horz"/>
          <a:lstStyle>
            <a:lvl1pPr algn="r">
              <a:defRPr sz="1200"/>
            </a:lvl1pPr>
          </a:lstStyle>
          <a:p>
            <a:fld id="{078A6504-6ECE-40AF-99ED-52AC48EFDBF1}"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23" name="Slide Image Placeholder 1"/>
          <p:cNvSpPr>
            <a:spLocks noChangeAspect="1" noRot="1" noGrp="1"/>
          </p:cNvSpPr>
          <p:nvPr>
            <p:ph type="sldImg"/>
          </p:nvPr>
        </p:nvSpPr>
        <p:spPr/>
      </p:sp>
      <p:sp>
        <p:nvSpPr>
          <p:cNvPr id="1048624" name="Notes Placeholder 2"/>
          <p:cNvSpPr>
            <a:spLocks noGrp="1"/>
          </p:cNvSpPr>
          <p:nvPr>
            <p:ph type="body" idx="1"/>
          </p:nvPr>
        </p:nvSpPr>
        <p:spPr/>
        <p:txBody>
          <a:bodyPr/>
          <a:p>
            <a:endParaRPr dirty="0" lang="en-IN"/>
          </a:p>
        </p:txBody>
      </p:sp>
      <p:sp>
        <p:nvSpPr>
          <p:cNvPr id="1048625" name="Slide Number Placeholder 3"/>
          <p:cNvSpPr>
            <a:spLocks noGrp="1"/>
          </p:cNvSpPr>
          <p:nvPr>
            <p:ph type="sldNum" sz="quarter" idx="10"/>
          </p:nvPr>
        </p:nvSpPr>
        <p:spPr/>
        <p:txBody>
          <a:bodyPr/>
          <a:p>
            <a:fld id="{078A6504-6ECE-40AF-99ED-52AC48EFDBF1}"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9"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4"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06"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5419725" y="2322510"/>
            <a:ext cx="6690674" cy="499111"/>
          </a:xfrm>
          <a:prstGeom prst="rect"/>
        </p:spPr>
        <p:txBody>
          <a:bodyPr bIns="0" lIns="0" rIns="0" rtlCol="0" tIns="16510" vert="horz" wrap="square">
            <a:spAutoFit/>
          </a:bodyPr>
          <a:p>
            <a:pPr marL="12700">
              <a:lnSpc>
                <a:spcPct val="100000"/>
              </a:lnSpc>
              <a:spcBef>
                <a:spcPts val="130"/>
              </a:spcBef>
            </a:pPr>
            <a:r>
              <a:rPr dirty="0" sz="3200" lang="en-US">
                <a:latin typeface="Trebuchet MS"/>
                <a:cs typeface="Trebuchet MS"/>
              </a:rPr>
              <a:t>T</a:t>
            </a:r>
            <a:r>
              <a:rPr dirty="0" sz="3200" lang="en-US">
                <a:latin typeface="Trebuchet MS"/>
                <a:cs typeface="Trebuchet MS"/>
              </a:rPr>
              <a:t>H</a:t>
            </a:r>
            <a:r>
              <a:rPr dirty="0" sz="3200" lang="en-US">
                <a:latin typeface="Trebuchet MS"/>
                <a:cs typeface="Trebuchet MS"/>
              </a:rPr>
              <a:t>A</a:t>
            </a:r>
            <a:r>
              <a:rPr dirty="0" sz="3200" lang="en-US">
                <a:latin typeface="Trebuchet MS"/>
                <a:cs typeface="Trebuchet MS"/>
              </a:rPr>
              <a:t>R</a:t>
            </a:r>
            <a:r>
              <a:rPr dirty="0" sz="3200" lang="en-US">
                <a:latin typeface="Trebuchet MS"/>
                <a:cs typeface="Trebuchet MS"/>
              </a:rPr>
              <a:t>U</a:t>
            </a:r>
            <a:r>
              <a:rPr dirty="0" sz="3200" lang="en-US">
                <a:latin typeface="Trebuchet MS"/>
                <a:cs typeface="Trebuchet MS"/>
              </a:rPr>
              <a:t>N</a:t>
            </a:r>
            <a:r>
              <a:rPr dirty="0" sz="3200" lang="en-US">
                <a:latin typeface="Trebuchet MS"/>
                <a:cs typeface="Trebuchet MS"/>
              </a:rPr>
              <a:t>P</a:t>
            </a:r>
            <a:r>
              <a:rPr dirty="0" sz="3200" lang="en-US">
                <a:latin typeface="Trebuchet MS"/>
                <a:cs typeface="Trebuchet MS"/>
              </a:rPr>
              <a:t>R</a:t>
            </a:r>
            <a:r>
              <a:rPr dirty="0" sz="3200" lang="en-US">
                <a:latin typeface="Trebuchet MS"/>
                <a:cs typeface="Trebuchet MS"/>
              </a:rPr>
              <a:t>A</a:t>
            </a:r>
            <a:r>
              <a:rPr dirty="0" sz="3200" lang="en-US">
                <a:latin typeface="Trebuchet MS"/>
                <a:cs typeface="Trebuchet MS"/>
              </a:rPr>
              <a:t>N</a:t>
            </a:r>
            <a:r>
              <a:rPr dirty="0" sz="3200" lang="en-US">
                <a:latin typeface="Trebuchet MS"/>
                <a:cs typeface="Trebuchet MS"/>
              </a:rPr>
              <a:t>A</a:t>
            </a:r>
            <a:r>
              <a:rPr dirty="0" sz="3200" lang="en-US">
                <a:latin typeface="Trebuchet MS"/>
                <a:cs typeface="Trebuchet MS"/>
              </a:rPr>
              <a:t>V</a:t>
            </a:r>
            <a:r>
              <a:rPr dirty="0" sz="3200" lang="en-US">
                <a:latin typeface="Trebuchet MS"/>
                <a:cs typeface="Trebuchet MS"/>
              </a:rPr>
              <a:t> </a:t>
            </a:r>
            <a:r>
              <a:rPr dirty="0" sz="3200" lang="en-US">
                <a:latin typeface="Trebuchet MS"/>
                <a:cs typeface="Trebuchet MS"/>
              </a:rPr>
              <a:t>R</a:t>
            </a:r>
            <a:r>
              <a:rPr dirty="0" sz="3200" lang="en-US">
                <a:latin typeface="Trebuchet MS"/>
                <a:cs typeface="Trebuchet MS"/>
              </a:rPr>
              <a:t>C</a:t>
            </a:r>
            <a:endParaRPr dirty="0" sz="3200">
              <a:latin typeface="Trebuchet MS"/>
              <a:cs typeface="Trebuchet MS"/>
            </a:endParaRPr>
          </a:p>
        </p:txBody>
      </p:sp>
      <p:sp>
        <p:nvSpPr>
          <p:cNvPr id="1048601" name="object 8"/>
          <p:cNvSpPr txBox="1"/>
          <p:nvPr/>
        </p:nvSpPr>
        <p:spPr>
          <a:xfrm>
            <a:off x="6461528" y="2821622"/>
            <a:ext cx="1882372" cy="391795"/>
          </a:xfrm>
          <a:prstGeom prst="rect"/>
        </p:spPr>
        <p:txBody>
          <a:bodyPr bIns="0" lIns="0" rIns="0" rtlCol="0" tIns="12700" vert="horz" wrap="square">
            <a:spAutoFit/>
          </a:bodyPr>
          <a:p>
            <a:pPr marL="12700">
              <a:lnSpc>
                <a:spcPct val="100000"/>
              </a:lnSpc>
              <a:spcBef>
                <a:spcPts val="100"/>
              </a:spcBef>
            </a:pPr>
            <a:r>
              <a:rPr b="1" dirty="0" sz="2400">
                <a:solidFill>
                  <a:srgbClr val="2D936B"/>
                </a:solidFill>
                <a:latin typeface="Trebuchet MS"/>
                <a:cs typeface="Trebuchet MS"/>
              </a:rPr>
              <a:t>Final</a:t>
            </a:r>
            <a:r>
              <a:rPr b="1" dirty="0" sz="2400" spc="-40">
                <a:solidFill>
                  <a:srgbClr val="2D936B"/>
                </a:solidFill>
                <a:latin typeface="Trebuchet MS"/>
                <a:cs typeface="Trebuchet MS"/>
              </a:rPr>
              <a:t> </a:t>
            </a:r>
            <a:r>
              <a:rPr b="1" dirty="0" sz="2400" spc="-10">
                <a:solidFill>
                  <a:srgbClr val="2D936B"/>
                </a:solidFill>
                <a:latin typeface="Trebuchet MS"/>
                <a:cs typeface="Trebuchet MS"/>
              </a:rPr>
              <a:t>Project</a:t>
            </a:r>
            <a:endParaRPr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1"/>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7"/>
          <p:cNvSpPr txBox="1">
            <a:spLocks noGrp="1"/>
          </p:cNvSpPr>
          <p:nvPr>
            <p:ph type="title"/>
          </p:nvPr>
        </p:nvSpPr>
        <p:spPr>
          <a:xfrm>
            <a:off x="558165" y="385444"/>
            <a:ext cx="9764395" cy="737236"/>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7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endParaRPr dirty="0" spc="-25"/>
          </a:p>
        </p:txBody>
      </p:sp>
      <p:sp>
        <p:nvSpPr>
          <p:cNvPr id="1048679" name="TextBox 9"/>
          <p:cNvSpPr txBox="1"/>
          <p:nvPr/>
        </p:nvSpPr>
        <p:spPr>
          <a:xfrm>
            <a:off x="335766" y="1490007"/>
            <a:ext cx="8224837" cy="2225040"/>
          </a:xfrm>
          <a:prstGeom prst="rect"/>
          <a:noFill/>
        </p:spPr>
        <p:txBody>
          <a:bodyPr rtlCol="0" wrap="square">
            <a:spAutoFit/>
          </a:bodyPr>
          <a:p>
            <a:pPr algn="just"/>
            <a:r>
              <a:rPr dirty="0" sz="2000" lang="en-IN">
                <a:latin typeface="Arial" pitchFamily="34" charset="0"/>
                <a:cs typeface="Arial" pitchFamily="34" charset="0"/>
              </a:rPr>
              <a:t>The result of our project will be a fully functional smart home automation system named Odyssey, seamlessly integrating advanced technologies for enhanced convenience and efficiency. Users will experience intuitive interfaces, predictive analytics, and energy efficiency optimization, culminating in a transformative smart home experience that sets new standards for convenience, security, and innovation.</a:t>
            </a:r>
            <a:endParaRPr dirty="0" sz="2000" lang="en-IN">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grpSp>
        <p:nvGrpSpPr>
          <p:cNvPr id="23"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558165" y="385444"/>
            <a:ext cx="9162078" cy="1298892"/>
          </a:xfrm>
          <a:prstGeom prst="rect"/>
        </p:spPr>
        <p:txBody>
          <a:bodyPr bIns="0" lIns="0" rIns="0" rtlCol="0" tIns="460692" vert="horz" wrap="square">
            <a:spAutoFit/>
          </a:bodyPr>
          <a:p>
            <a:pPr indent="0" marL="0">
              <a:lnSpc>
                <a:spcPct val="100000"/>
              </a:lnSpc>
              <a:spcBef>
                <a:spcPts val="130"/>
              </a:spcBef>
              <a:buNone/>
            </a:pPr>
            <a:r>
              <a:rPr dirty="0" sz="2800"/>
              <a:t>Narrative Odyssey: Revolutionizing</a:t>
            </a:r>
            <a:r>
              <a:rPr dirty="0" sz="2800"/>
              <a:t> Smart Home</a:t>
            </a:r>
            <a:br>
              <a:rPr dirty="0" sz="2800" lang="en-US"/>
            </a:br>
            <a:r>
              <a:rPr dirty="0" sz="2800"/>
              <a:t> Automation</a:t>
            </a:r>
            <a:endParaRPr dirty="0" sz="2800"/>
          </a:p>
        </p:txBody>
      </p:sp>
      <p:sp>
        <p:nvSpPr>
          <p:cNvPr id="1048621"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sp>
        <p:nvSpPr>
          <p:cNvPr id="1048622" name="TextBox 22"/>
          <p:cNvSpPr txBox="1"/>
          <p:nvPr/>
        </p:nvSpPr>
        <p:spPr>
          <a:xfrm>
            <a:off x="558165" y="2128201"/>
            <a:ext cx="8234426" cy="2504439"/>
          </a:xfrm>
          <a:prstGeom prst="rect"/>
          <a:noFill/>
        </p:spPr>
        <p:txBody>
          <a:bodyPr rtlCol="0" wrap="square">
            <a:spAutoFit/>
          </a:bodyPr>
          <a:p>
            <a:pPr algn="just"/>
            <a:r>
              <a:rPr dirty="0" sz="1600" lang="en-IN">
                <a:latin typeface="Arial" pitchFamily="34" charset="0"/>
                <a:cs typeface="Arial" pitchFamily="34" charset="0"/>
              </a:rPr>
              <a:t>Embark on a transformative journey with Odyssey, a pioneering smart home autonomous system poised to redefine modern living. Our vision is to create a home environment that seamlessly integrates advanced technologies, anticipating and fulfilling your needs before you even realize them. By harnessing the power of artificial intelligence, IoT connectivity, predictive analytics, and energy efficiency optimization, Odyssey empowers homeowners with unprecedented control and convenience. Enhanced security features, intuitive voice and gesture control, and augmented reality interfaces further elevate the user experience, ensuring a seamless and personalized interaction with your living space. With Odyssey, the future of smart home automation is not just a concept—it's a reality waiting to be embraced. Welcome to the revolution.</a:t>
            </a:r>
            <a:endParaRPr dirty="0" sz="1600" lang="en-IN">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26" name="object 2"/>
          <p:cNvSpPr/>
          <p:nvPr/>
        </p:nvSpPr>
        <p:spPr>
          <a:xfrm>
            <a:off x="5851" y="-44908"/>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7"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8" name="object 18"/>
          <p:cNvGrpSpPr/>
          <p:nvPr/>
        </p:nvGrpSpPr>
        <p:grpSpPr>
          <a:xfrm>
            <a:off x="47625" y="3819523"/>
            <a:ext cx="4124325" cy="3009900"/>
            <a:chOff x="47625" y="3819523"/>
            <a:chExt cx="4124325" cy="3009900"/>
          </a:xfrm>
        </p:grpSpPr>
        <p:pic>
          <p:nvPicPr>
            <p:cNvPr id="209715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558165" y="385444"/>
            <a:ext cx="9764395" cy="7971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
        <p:nvSpPr>
          <p:cNvPr id="1048642" name="TextBox 24"/>
          <p:cNvSpPr txBox="1"/>
          <p:nvPr/>
        </p:nvSpPr>
        <p:spPr>
          <a:xfrm>
            <a:off x="1639252" y="1676400"/>
            <a:ext cx="7809548" cy="1958341"/>
          </a:xfrm>
          <a:prstGeom prst="rect"/>
          <a:noFill/>
        </p:spPr>
        <p:txBody>
          <a:bodyPr rtlCol="0" wrap="square">
            <a:spAutoFit/>
          </a:bodyPr>
          <a:p>
            <a:pPr indent="-342900" marL="342900">
              <a:buAutoNum type="arabicPeriod"/>
            </a:pPr>
            <a:r>
              <a:rPr dirty="0" lang="en-US"/>
              <a:t>Problem Statement</a:t>
            </a:r>
          </a:p>
          <a:p>
            <a:pPr indent="-342900" marL="342900">
              <a:buAutoNum type="arabicPeriod"/>
            </a:pPr>
            <a:r>
              <a:rPr dirty="0" lang="en-US"/>
              <a:t>Project Overview</a:t>
            </a:r>
          </a:p>
          <a:p>
            <a:pPr indent="-342900" marL="342900">
              <a:buAutoNum type="arabicPeriod"/>
            </a:pPr>
            <a:r>
              <a:rPr dirty="0" lang="en-US"/>
              <a:t>Who Are The End Users?</a:t>
            </a:r>
          </a:p>
          <a:p>
            <a:pPr indent="-342900" marL="342900">
              <a:buAutoNum type="arabicPeriod"/>
            </a:pPr>
            <a:r>
              <a:rPr dirty="0" lang="en-US"/>
              <a:t>Your</a:t>
            </a:r>
            <a:r>
              <a:rPr dirty="0" lang="en-US" spc="-95"/>
              <a:t> </a:t>
            </a:r>
            <a:r>
              <a:rPr dirty="0" lang="en-US" spc="-10"/>
              <a:t>Solution </a:t>
            </a:r>
            <a:r>
              <a:rPr dirty="0" lang="en-US" spc="-345"/>
              <a:t> A</a:t>
            </a:r>
            <a:r>
              <a:rPr dirty="0" lang="en-US" spc="-345"/>
              <a:t>n</a:t>
            </a:r>
            <a:r>
              <a:rPr dirty="0" lang="en-US" spc="-345"/>
              <a:t>d </a:t>
            </a:r>
            <a:r>
              <a:rPr dirty="0" lang="en-US" spc="-20"/>
              <a:t> </a:t>
            </a:r>
            <a:r>
              <a:rPr dirty="0" lang="en-US"/>
              <a:t>Its </a:t>
            </a:r>
            <a:r>
              <a:rPr dirty="0" lang="en-US" spc="-20"/>
              <a:t>Value</a:t>
            </a:r>
            <a:r>
              <a:rPr dirty="0" lang="en-US" spc="-120"/>
              <a:t> </a:t>
            </a:r>
            <a:r>
              <a:rPr dirty="0" lang="en-US" spc="-10"/>
              <a:t>Proposition</a:t>
            </a:r>
            <a:endParaRPr altLang="en-US" lang="zh-CN"/>
          </a:p>
          <a:p>
            <a:pPr indent="-342900" marL="342900">
              <a:buAutoNum type="arabicPeriod"/>
            </a:pPr>
            <a:r>
              <a:rPr dirty="0" lang="en-US"/>
              <a:t>The Wow In Your Solution</a:t>
            </a:r>
          </a:p>
          <a:p>
            <a:pPr indent="-342900" marL="342900">
              <a:buAutoNum type="arabicPeriod"/>
            </a:pPr>
            <a:r>
              <a:rPr dirty="0" lang="en-US"/>
              <a:t>Modeling</a:t>
            </a:r>
          </a:p>
          <a:p>
            <a:pPr indent="-342900" marL="342900">
              <a:buAutoNum type="arabicPeriod"/>
            </a:pPr>
            <a:r>
              <a:rPr dirty="0" lang="en-US"/>
              <a:t>Result</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7"/>
          <p:cNvSpPr txBox="1">
            <a:spLocks noGrp="1"/>
          </p:cNvSpPr>
          <p:nvPr>
            <p:ph type="title"/>
          </p:nvPr>
        </p:nvSpPr>
        <p:spPr>
          <a:xfrm>
            <a:off x="834072" y="575055"/>
            <a:ext cx="563880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sz="4250"/>
          </a:p>
        </p:txBody>
      </p:sp>
      <p:sp>
        <p:nvSpPr>
          <p:cNvPr id="1048646"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sp>
        <p:nvSpPr>
          <p:cNvPr id="1048647" name="TextBox 5"/>
          <p:cNvSpPr txBox="1"/>
          <p:nvPr/>
        </p:nvSpPr>
        <p:spPr>
          <a:xfrm>
            <a:off x="434817" y="1516379"/>
            <a:ext cx="8074363" cy="3825240"/>
          </a:xfrm>
          <a:prstGeom prst="rect"/>
          <a:noFill/>
        </p:spPr>
        <p:txBody>
          <a:bodyPr rtlCol="0" wrap="square">
            <a:spAutoFit/>
          </a:bodyPr>
          <a:p>
            <a:pPr indent="0" marL="0">
              <a:buNone/>
            </a:pPr>
            <a:r>
              <a:rPr altLang="en-US" dirty="0" lang="en-US"/>
              <a:t> </a:t>
            </a:r>
            <a:endParaRPr altLang="en-US" lang="zh-CN"/>
          </a:p>
          <a:p>
            <a:pPr indent="0" marL="0">
              <a:buNone/>
            </a:pPr>
            <a:r>
              <a:rPr altLang="en-US" dirty="0" lang="en-US"/>
              <a:t>In the current landscape of home automation, there exists a significant gap between the potential for seamless integration of advanced technologies and the reality experienced by homeowners. While individual smart devices offer convenience and control, the lack of cohesive systems often leads to fragmented experiences, inefficiencies, and complexities for users. Additionally, existing solutions may not fully anticipate or adapt to users' evolving needs, resulting in missed opportunities for optimization and personalization. Furthermore, concerns regarding security and privacy persist, hindering widespread adoption and trust in smart home technologies. As such, there is a pressing need for a comprehensive and intuitive smart home automation system that addresses these challenges, seamlessly integrating AI, IoT connectivity, predictive analytics, and advanced security measures to deliver a truly transformative and harmonious living experience.</a:t>
            </a:r>
            <a:r>
              <a:rPr dirty="0" lang="en-US"/>
              <a:t>                                               </a:t>
            </a:r>
            <a:endParaRPr altLang="en-US" lang="zh-CN"/>
          </a:p>
        </p:txBody>
      </p:sp>
      <p:sp>
        <p:nvSpPr>
          <p:cNvPr id="1048648" name="TextBox 12"/>
          <p:cNvSpPr txBox="1"/>
          <p:nvPr/>
        </p:nvSpPr>
        <p:spPr>
          <a:xfrm>
            <a:off x="834070" y="3137534"/>
            <a:ext cx="7275859" cy="624841"/>
          </a:xfrm>
          <a:prstGeom prst="rect"/>
          <a:noFill/>
        </p:spPr>
        <p:txBody>
          <a:bodyPr rtlCol="0" wrap="square">
            <a:spAutoFit/>
          </a:bodyPr>
          <a:p>
            <a:pPr indent="0" marL="0">
              <a:buNone/>
            </a:pPr>
            <a:endParaRPr altLang="en-US" lang="zh-CN"/>
          </a:p>
          <a:p>
            <a:pPr indent="0" marL="0">
              <a:buNone/>
            </a:pPr>
            <a:r>
              <a:rPr altLang="en-US" lang="zh-CN"/>
              <a:t>t</a:t>
            </a:r>
            <a:endParaRPr altLang="en-US"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4785" cy="6388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a:t>	</a:t>
            </a:r>
            <a:r>
              <a:rPr dirty="0" sz="4250" spc="-10"/>
              <a:t>OVERVIEW</a:t>
            </a:r>
            <a:endParaRPr sz="425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sp>
        <p:nvSpPr>
          <p:cNvPr id="1048653" name="TextBox 10"/>
          <p:cNvSpPr txBox="1"/>
          <p:nvPr/>
        </p:nvSpPr>
        <p:spPr>
          <a:xfrm>
            <a:off x="676275" y="1752600"/>
            <a:ext cx="8467725" cy="4091940"/>
          </a:xfrm>
          <a:prstGeom prst="rect"/>
          <a:noFill/>
        </p:spPr>
        <p:txBody>
          <a:bodyPr rtlCol="0" wrap="square">
            <a:spAutoFit/>
          </a:bodyPr>
          <a:p>
            <a:pPr algn="just"/>
            <a:r>
              <a:t>Our project, "Odyssey: Revolutionizing Smart Home Automation," endeavors to create a groundbreaking smart home autonomous system that reshapes the interaction between homeowners and their living spaces. By seamlessly integrating cutting-edge technologies like artificial intelligence, Internet of Things (IoT) connectivity, predictive analytics, energy efficiency optimization, and advanced security features, Odyssey aims to offer users unparalleled control, convenience, and peace of mind. Through cohesive ecosystem development, intuitive interfaces including voice and gesture control, and augmented reality applications, users will effortlessly manage their homes and tailor settings to their preferences. With objectives spanning from robust AI algorithm development to intuitive interface design and security enhancements, our interdisciplinary team is dedicated to setting new standards for smart home automation, ushering in a future where living spaces are not just connected, but truly intelligent and responsive. Join us as we embark on this transformative journey to redefine the way we live in our homes.</a:t>
            </a:r>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558165" y="385444"/>
            <a:ext cx="9764395" cy="10054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endParaRPr dirty="0" spc="-50"/>
          </a:p>
        </p:txBody>
      </p:sp>
      <p:sp>
        <p:nvSpPr>
          <p:cNvPr id="1048658" name="TextBox 8"/>
          <p:cNvSpPr txBox="1"/>
          <p:nvPr/>
        </p:nvSpPr>
        <p:spPr>
          <a:xfrm>
            <a:off x="321185" y="1895534"/>
            <a:ext cx="7496628" cy="2758439"/>
          </a:xfrm>
          <a:prstGeom prst="rect"/>
          <a:noFill/>
        </p:spPr>
        <p:txBody>
          <a:bodyPr rtlCol="0" wrap="square">
            <a:spAutoFit/>
          </a:bodyPr>
          <a:p>
            <a:pPr algn="just"/>
            <a:r>
              <a:rPr altLang="en-US" lang="zh-CN"/>
              <a:t>- Homeowners seeking convenience and control over their living environment</a:t>
            </a:r>
            <a:endParaRPr altLang="en-US" lang="zh-CN"/>
          </a:p>
          <a:p>
            <a:pPr algn="just"/>
            <a:r>
              <a:rPr altLang="en-US" lang="zh-CN"/>
              <a:t>- Tech-savvy individuals interested in integrating advanced technologies into their homes</a:t>
            </a:r>
            <a:endParaRPr altLang="en-US" lang="zh-CN"/>
          </a:p>
          <a:p>
            <a:pPr algn="just"/>
            <a:r>
              <a:rPr altLang="en-US" lang="zh-CN"/>
              <a:t>- Families looking to enhance security and safety measures within their household</a:t>
            </a:r>
            <a:endParaRPr altLang="en-US" lang="zh-CN"/>
          </a:p>
          <a:p>
            <a:pPr algn="just"/>
            <a:r>
              <a:rPr altLang="en-US" lang="zh-CN"/>
              <a:t>- Eco-conscious individuals aiming to optimize energy usage and reduce utility costs</a:t>
            </a:r>
            <a:endParaRPr altLang="en-US" lang="zh-CN"/>
          </a:p>
          <a:p>
            <a:pPr algn="just"/>
            <a:r>
              <a:rPr altLang="en-US" lang="zh-CN"/>
              <a:t>- Individuals with mobility or accessibility needs seeking a more accessible and user-friendly living space</a:t>
            </a:r>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385444"/>
            <a:ext cx="9764395" cy="1019175"/>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dirty="0" sz="360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sp>
        <p:nvSpPr>
          <p:cNvPr id="1048663" name="TextBox 9"/>
          <p:cNvSpPr txBox="1"/>
          <p:nvPr/>
        </p:nvSpPr>
        <p:spPr>
          <a:xfrm>
            <a:off x="2909780" y="1727516"/>
            <a:ext cx="6672370" cy="3952240"/>
          </a:xfrm>
          <a:prstGeom prst="rect"/>
          <a:noFill/>
        </p:spPr>
        <p:txBody>
          <a:bodyPr rtlCol="0" wrap="square">
            <a:spAutoFit/>
          </a:bodyPr>
          <a:p>
            <a:pPr algn="just"/>
            <a:r>
              <a:rPr dirty="0" sz="1600" lang="en-IN">
                <a:latin typeface="Arial" pitchFamily="34" charset="0"/>
                <a:cs typeface="Arial" pitchFamily="34" charset="0"/>
              </a:rPr>
              <a:t>Our solution, "Odyssey: Revolutionizing Smart Home Automation," offers a comprehensive and intuitive system designed to transform the way homeowners interact with their living spaces. By seamlessly integrating advanced technologies such as artificial intelligence, Internet of Things (IoT) connectivity, predictive analytics, energy efficiency optimization, and enhanced security features, Odyssey provides users with unparalleled control, convenience, and peace of mind. Our value proposition lies in creating a cohesive ecosystem where all smart devices and appliances in the home communicate and work together harmoniously, enabling users to effortlessly manage their homes and customize settings to suit their preferences. With intuitive interfaces including voice and gesture control, as well as augmented reality applications, Odyssey ensures a seamless and personalized user experience. Additionally, our solution emphasizes energy efficiency, security, and accessibility, catering to the diverse needs and priorities of modern homeowners. </a:t>
            </a:r>
            <a:endParaRPr dirty="0" sz="1600" lang="en-IN">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23283" y="3537730"/>
            <a:ext cx="2076450" cy="2733675"/>
          </a:xfrm>
          <a:prstGeom prst="rect"/>
        </p:spPr>
      </p:pic>
      <p:sp>
        <p:nvSpPr>
          <p:cNvPr id="1048666" name="object 7"/>
          <p:cNvSpPr txBox="1">
            <a:spLocks noGrp="1"/>
          </p:cNvSpPr>
          <p:nvPr>
            <p:ph type="title"/>
          </p:nvPr>
        </p:nvSpPr>
        <p:spPr>
          <a:xfrm>
            <a:off x="558165" y="385444"/>
            <a:ext cx="9764395" cy="9083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dirty="0" sz="4250"/>
          </a:p>
        </p:txBody>
      </p:sp>
      <p:sp>
        <p:nvSpPr>
          <p:cNvPr id="104866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8</a:t>
            </a:fld>
            <a:endParaRPr dirty="0" spc="-25"/>
          </a:p>
        </p:txBody>
      </p:sp>
      <p:sp>
        <p:nvSpPr>
          <p:cNvPr id="1048668" name="TextBox 8"/>
          <p:cNvSpPr txBox="1"/>
          <p:nvPr/>
        </p:nvSpPr>
        <p:spPr>
          <a:xfrm>
            <a:off x="1860834" y="1585276"/>
            <a:ext cx="7492715" cy="3291840"/>
          </a:xfrm>
          <a:prstGeom prst="rect"/>
          <a:noFill/>
        </p:spPr>
        <p:txBody>
          <a:bodyPr rtlCol="0" wrap="square">
            <a:spAutoFit/>
          </a:bodyPr>
          <a:p>
            <a:r>
              <a:t>- Seamless integration of advanced technologies for effortless home management</a:t>
            </a:r>
            <a:endParaRPr/>
          </a:p>
          <a:p>
            <a:r>
              <a:t>- Intuitive interfaces including voice and gesture control for a truly hands-free experience</a:t>
            </a:r>
            <a:endParaRPr/>
          </a:p>
          <a:p>
            <a:r>
              <a:t>- Augmented reality applications for easy customization and troubleshooting</a:t>
            </a:r>
            <a:endParaRPr/>
          </a:p>
          <a:p>
            <a:r>
              <a:t>- Predictive analytics to anticipate user needs and optimize home settings</a:t>
            </a:r>
            <a:endParaRPr/>
          </a:p>
          <a:p>
            <a:r>
              <a:t>- Enhanced security features including facial recognition and real-time monitoring for peace of mind</a:t>
            </a:r>
            <a:endParaRPr/>
          </a:p>
          <a:p>
            <a:r>
              <a:t>- Energy efficiency optimization to reduce energy consumption and costs while minimizing environmental impact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9</a:t>
            </a:fld>
            <a:endParaRPr dirty="0" spc="-25"/>
          </a:p>
        </p:txBody>
      </p:sp>
      <p:sp>
        <p:nvSpPr>
          <p:cNvPr id="1048673" name="object 8"/>
          <p:cNvSpPr txBox="1">
            <a:spLocks noGrp="1"/>
          </p:cNvSpPr>
          <p:nvPr>
            <p:ph type="ctrTitle"/>
          </p:nvPr>
        </p:nvSpPr>
        <p:spPr>
          <a:prstGeom prst="rect"/>
        </p:spPr>
        <p:txBody>
          <a:bodyPr bIns="0" lIns="0" rIns="0" rtlCol="0" tIns="13335" vert="horz" wrap="square">
            <a:spAutoFit/>
          </a:bodyPr>
          <a:p>
            <a:pPr marL="12700">
              <a:lnSpc>
                <a:spcPct val="100000"/>
              </a:lnSpc>
              <a:spcBef>
                <a:spcPts val="105"/>
              </a:spcBef>
            </a:pPr>
            <a:r>
              <a:rPr dirty="0" spc="-10"/>
              <a:t>MODELING</a:t>
            </a:r>
          </a:p>
        </p:txBody>
      </p:sp>
      <p:sp>
        <p:nvSpPr>
          <p:cNvPr id="1048674" name="TextBox 9"/>
          <p:cNvSpPr txBox="1"/>
          <p:nvPr/>
        </p:nvSpPr>
        <p:spPr>
          <a:xfrm>
            <a:off x="739775" y="1249679"/>
            <a:ext cx="7276148" cy="4358640"/>
          </a:xfrm>
          <a:prstGeom prst="rect"/>
          <a:noFill/>
        </p:spPr>
        <p:txBody>
          <a:bodyPr rtlCol="0" wrap="square">
            <a:spAutoFit/>
          </a:bodyPr>
          <a:p>
            <a:r>
              <a:rPr dirty="0" sz="2000" lang="en-IN"/>
              <a:t>- Development of robust artificial intelligence algorithms to understand and respond to user commands naturally</a:t>
            </a:r>
            <a:endParaRPr dirty="0" sz="2000" lang="en-IN"/>
          </a:p>
          <a:p>
            <a:r>
              <a:rPr dirty="0" sz="2000" lang="en-IN"/>
              <a:t>- Implementation of Internet of Things (IoT) connectivity to enable seamless communication between smart devices</a:t>
            </a:r>
            <a:endParaRPr dirty="0" sz="2000" lang="en-IN"/>
          </a:p>
          <a:p>
            <a:r>
              <a:rPr dirty="0" sz="2000" lang="en-IN"/>
              <a:t>- Utilization of predictive analytics to anticipate user behavior and optimize home settings</a:t>
            </a:r>
            <a:endParaRPr dirty="0" sz="2000" lang="en-IN"/>
          </a:p>
          <a:p>
            <a:r>
              <a:rPr dirty="0" sz="2000" lang="en-IN"/>
              <a:t>- Designing energy efficiency optimization features to reduce energy consumption and costs</a:t>
            </a:r>
            <a:endParaRPr dirty="0" sz="2000" lang="en-IN"/>
          </a:p>
          <a:p>
            <a:r>
              <a:rPr dirty="0" sz="2000" lang="en-IN"/>
              <a:t>- Creation of intuitive interfaces for easy interaction and customization, including voice and gesture control and augmented reality applications</a:t>
            </a:r>
            <a:endParaRPr dirty="0" sz="2000" lang="en-IN"/>
          </a:p>
          <a:p>
            <a:r>
              <a:rPr dirty="0" sz="2000" lang="en-IN"/>
              <a:t>- Integration of advanced security measures such as facial recognition and real-time monitoring to enhance safety and security</a:t>
            </a:r>
            <a:endParaRPr dirty="0" sz="20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CPH1911</dc:creator>
  <cp:lastModifiedBy>sanjay rajan</cp:lastModifiedBy>
  <dcterms:created xsi:type="dcterms:W3CDTF">2024-03-26T19:06:34Z</dcterms:created>
  <dcterms:modified xsi:type="dcterms:W3CDTF">2024-04-02T15:18:20Z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y fmtid="{D5CDD505-2E9C-101B-9397-08002B2CF9AE}" pid="5" name="ICV">
    <vt:lpwstr>c2e8cb2eac10418fb0ce38fc99a8ce70</vt:lpwstr>
  </property>
</Properties>
</file>