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handoutMasterIdLst>
    <p:handoutMasterId r:id="rId19"/>
  </p:handoutMasterIdLst>
  <p:sldIdLst>
    <p:sldId id="272" r:id="rId2"/>
    <p:sldId id="273" r:id="rId3"/>
    <p:sldId id="274" r:id="rId4"/>
    <p:sldId id="275" r:id="rId5"/>
    <p:sldId id="285" r:id="rId6"/>
    <p:sldId id="286" r:id="rId7"/>
    <p:sldId id="287" r:id="rId8"/>
    <p:sldId id="283" r:id="rId9"/>
    <p:sldId id="281" r:id="rId10"/>
    <p:sldId id="276" r:id="rId11"/>
    <p:sldId id="277" r:id="rId12"/>
    <p:sldId id="288" r:id="rId13"/>
    <p:sldId id="278" r:id="rId14"/>
    <p:sldId id="279" r:id="rId15"/>
    <p:sldId id="280"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990" y="-4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002B4F-90F1-4E92-9CE0-894FFE35AF9C}" type="datetimeFigureOut">
              <a:rPr lang="en-US" smtClean="0"/>
              <a:t>5/20/2022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34E9C-EAFE-4EC1-8289-CBBD13345CA2}" type="slidenum">
              <a:rPr lang="en-US" smtClean="0"/>
              <a:t>‹#›</a:t>
            </a:fld>
            <a:endParaRPr lang="en-US"/>
          </a:p>
        </p:txBody>
      </p:sp>
    </p:spTree>
    <p:extLst>
      <p:ext uri="{BB962C8B-B14F-4D97-AF65-F5344CB8AC3E}">
        <p14:creationId xmlns:p14="http://schemas.microsoft.com/office/powerpoint/2010/main" val="4209217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5/20/2022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5/20/2022</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5/20/2022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5/20/2022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5/20/2022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5/20/2022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5/20/2022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5/20/2022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5/20/2022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5/20/2022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5/20/2022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5/20/2022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5/20/2022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US" sz="4000" dirty="0">
                <a:solidFill>
                  <a:schemeClr val="tx1"/>
                </a:solidFill>
              </a:rPr>
              <a:t>OPINION MINING BASED FAKE PRODUCT REVIEW MONITORING AND REMOVAL SYSTEM</a:t>
            </a:r>
            <a:endParaRPr lang="en-IN" sz="4000" b="1" dirty="0">
              <a:solidFill>
                <a:schemeClr val="tx1"/>
              </a:solidFill>
            </a:endParaRPr>
          </a:p>
        </p:txBody>
      </p:sp>
      <p:sp>
        <p:nvSpPr>
          <p:cNvPr id="5" name="Subtitle 4"/>
          <p:cNvSpPr>
            <a:spLocks noGrp="1"/>
          </p:cNvSpPr>
          <p:nvPr>
            <p:ph type="subTitle" idx="1"/>
          </p:nvPr>
        </p:nvSpPr>
        <p:spPr/>
        <p:txBody>
          <a:bodyPr/>
          <a:lstStyle/>
          <a:p>
            <a:endParaRPr lang="en-US" dirty="0"/>
          </a:p>
          <a:p>
            <a:r>
              <a:rPr lang="en-US" dirty="0" err="1" smtClean="0"/>
              <a:t>Shivathmaj</a:t>
            </a:r>
            <a:r>
              <a:rPr lang="en-US" dirty="0" smtClean="0"/>
              <a:t> </a:t>
            </a:r>
            <a:r>
              <a:rPr lang="en-US" dirty="0" err="1" smtClean="0"/>
              <a:t>Shenoy</a:t>
            </a:r>
            <a:r>
              <a:rPr lang="en-US" dirty="0" smtClean="0"/>
              <a:t> M</a:t>
            </a:r>
            <a:endParaRPr lang="en-US" dirty="0"/>
          </a:p>
          <a:p>
            <a:r>
              <a:rPr lang="en-US" dirty="0" smtClean="0"/>
              <a:t>4CB18CS085</a:t>
            </a:r>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 y="1275588"/>
            <a:ext cx="11874500" cy="997712"/>
          </a:xfrm>
        </p:spPr>
        <p:txBody>
          <a:bodyPr>
            <a:normAutofit/>
          </a:bodyPr>
          <a:lstStyle/>
          <a:p>
            <a:r>
              <a:rPr lang="en-US" dirty="0" smtClean="0"/>
              <a:t>Naïve Bias Vs. Random Forest Classifier</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2326" y="2490104"/>
            <a:ext cx="8284874" cy="319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940501" y="5949434"/>
            <a:ext cx="5423601" cy="369332"/>
          </a:xfrm>
          <a:prstGeom prst="rect">
            <a:avLst/>
          </a:prstGeom>
        </p:spPr>
        <p:txBody>
          <a:bodyPr wrap="none">
            <a:spAutoFit/>
          </a:bodyPr>
          <a:lstStyle/>
          <a:p>
            <a:r>
              <a:rPr lang="en-US" b="1" dirty="0">
                <a:latin typeface="Times New Roman" pitchFamily="18" charset="0"/>
                <a:cs typeface="Times New Roman" pitchFamily="18" charset="0"/>
              </a:rPr>
              <a:t> Figure 3.4: Model Diagram for fake review detection</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6400" y="1046988"/>
            <a:ext cx="11785600" cy="1143000"/>
          </a:xfrm>
        </p:spPr>
        <p:txBody>
          <a:bodyPr>
            <a:normAutofit fontScale="90000"/>
          </a:bodyPr>
          <a:lstStyle/>
          <a:p>
            <a:r>
              <a:rPr lang="en-US" dirty="0"/>
              <a:t>Fake Review detection using Decision tree</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9467" y="2628900"/>
            <a:ext cx="8539834" cy="311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36179" y="5924034"/>
            <a:ext cx="5085688" cy="369332"/>
          </a:xfrm>
          <a:prstGeom prst="rect">
            <a:avLst/>
          </a:prstGeom>
        </p:spPr>
        <p:txBody>
          <a:bodyPr wrap="none">
            <a:spAutoFit/>
          </a:bodyPr>
          <a:lstStyle/>
          <a:p>
            <a:r>
              <a:rPr lang="en-US" b="1" dirty="0">
                <a:latin typeface="Times New Roman" pitchFamily="18" charset="0"/>
                <a:cs typeface="Times New Roman" pitchFamily="18" charset="0"/>
              </a:rPr>
              <a:t>Figure 3.6: Machine Learning based Fake Review</a:t>
            </a:r>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0DB193-6485-ABB0-6CD2-5FA89DFE2752}"/>
              </a:ext>
            </a:extLst>
          </p:cNvPr>
          <p:cNvSpPr>
            <a:spLocks noGrp="1"/>
          </p:cNvSpPr>
          <p:nvPr>
            <p:ph type="title"/>
          </p:nvPr>
        </p:nvSpPr>
        <p:spPr/>
        <p:txBody>
          <a:bodyPr>
            <a:normAutofit/>
          </a:bodyPr>
          <a:lstStyle/>
          <a:p>
            <a:r>
              <a:rPr lang="en-US" dirty="0" smtClean="0"/>
              <a:t>Application:</a:t>
            </a:r>
            <a:endParaRPr lang="en-US" dirty="0"/>
          </a:p>
        </p:txBody>
      </p:sp>
      <p:pic>
        <p:nvPicPr>
          <p:cNvPr id="7170" name="Picture 2" descr="D:\Downloads\Screenshot 2022-05-19 104846.png"/>
          <p:cNvPicPr>
            <a:picLocks noChangeAspect="1" noChangeArrowheads="1"/>
          </p:cNvPicPr>
          <p:nvPr/>
        </p:nvPicPr>
        <p:blipFill rotWithShape="1">
          <a:blip r:embed="rId2">
            <a:extLst>
              <a:ext uri="{28A0092B-C50C-407E-A947-70E740481C1C}">
                <a14:useLocalDpi xmlns:a14="http://schemas.microsoft.com/office/drawing/2010/main" val="0"/>
              </a:ext>
            </a:extLst>
          </a:blip>
          <a:srcRect r="-3112" b="20127"/>
          <a:stretch/>
        </p:blipFill>
        <p:spPr bwMode="auto">
          <a:xfrm>
            <a:off x="1644650" y="1955800"/>
            <a:ext cx="8884698" cy="478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44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Scope of Growth and Disadvantages</a:t>
            </a:r>
            <a:endParaRPr lang="en-US" dirty="0"/>
          </a:p>
        </p:txBody>
      </p:sp>
      <p:sp>
        <p:nvSpPr>
          <p:cNvPr id="2" name="Content Placeholder 1"/>
          <p:cNvSpPr>
            <a:spLocks noGrp="1"/>
          </p:cNvSpPr>
          <p:nvPr>
            <p:ph idx="1"/>
          </p:nvPr>
        </p:nvSpPr>
        <p:spPr/>
        <p:txBody>
          <a:bodyPr/>
          <a:lstStyle/>
          <a:p>
            <a:endParaRPr lang="en-IN" sz="1800" spc="-5" dirty="0">
              <a:solidFill>
                <a:srgbClr val="292929"/>
              </a:solidFill>
              <a:effectLst/>
              <a:latin typeface="Times New Roman" panose="02020603050405020304" pitchFamily="18" charset="0"/>
              <a:ea typeface="Times New Roman" panose="02020603050405020304" pitchFamily="18" charset="0"/>
            </a:endParaRPr>
          </a:p>
          <a:p>
            <a:endParaRPr lang="en-IN" sz="1800" dirty="0">
              <a:solidFill>
                <a:srgbClr val="000000"/>
              </a:solidFill>
              <a:latin typeface="Noto Serif" panose="02020600060500020200" pitchFamily="18" charset="0"/>
              <a:ea typeface="Times New Roman" panose="02020603050405020304" pitchFamily="18" charset="0"/>
            </a:endParaRPr>
          </a:p>
          <a:p>
            <a:r>
              <a:rPr lang="en-US" sz="1800" dirty="0" smtClean="0">
                <a:solidFill>
                  <a:srgbClr val="000000"/>
                </a:solidFill>
                <a:effectLst/>
                <a:latin typeface="Times New Roman" panose="02020603050405020304" pitchFamily="18" charset="0"/>
                <a:ea typeface="Times New Roman" panose="02020603050405020304" pitchFamily="18" charset="0"/>
              </a:rPr>
              <a:t>No Fixed Algorithm we need to choose a Algorithm based on Criteria and this is a manual task</a:t>
            </a:r>
          </a:p>
          <a:p>
            <a:pPr algn="just">
              <a:lnSpc>
                <a:spcPct val="150000"/>
              </a:lnSpc>
              <a:spcBef>
                <a:spcPts val="2400"/>
              </a:spcBef>
            </a:pPr>
            <a:r>
              <a:rPr lang="en-US" sz="1800" dirty="0">
                <a:latin typeface="Times New Roman" panose="02020603050405020304" pitchFamily="18" charset="0"/>
                <a:ea typeface="Times New Roman" panose="02020603050405020304" pitchFamily="18" charset="0"/>
              </a:rPr>
              <a:t>In future work, </a:t>
            </a:r>
            <a:r>
              <a:rPr lang="en-US" sz="1800" dirty="0" smtClean="0">
                <a:latin typeface="Times New Roman" panose="02020603050405020304" pitchFamily="18" charset="0"/>
                <a:ea typeface="Times New Roman" panose="02020603050405020304" pitchFamily="18" charset="0"/>
              </a:rPr>
              <a:t>hybrid </a:t>
            </a:r>
            <a:r>
              <a:rPr lang="en-US" sz="1800" dirty="0">
                <a:latin typeface="Times New Roman" panose="02020603050405020304" pitchFamily="18" charset="0"/>
                <a:ea typeface="Times New Roman" panose="02020603050405020304" pitchFamily="18" charset="0"/>
              </a:rPr>
              <a:t>models and new models can be tried for the fake </a:t>
            </a:r>
            <a:r>
              <a:rPr lang="en-US" sz="1800" dirty="0" smtClean="0">
                <a:latin typeface="Times New Roman" panose="02020603050405020304" pitchFamily="18" charset="0"/>
                <a:ea typeface="Times New Roman" panose="02020603050405020304" pitchFamily="18" charset="0"/>
              </a:rPr>
              <a:t>review </a:t>
            </a:r>
            <a:r>
              <a:rPr lang="en-US" sz="1800" dirty="0">
                <a:latin typeface="Times New Roman" panose="02020603050405020304" pitchFamily="18" charset="0"/>
                <a:ea typeface="Times New Roman" panose="02020603050405020304" pitchFamily="18" charset="0"/>
              </a:rPr>
              <a:t>detection model</a:t>
            </a:r>
            <a:r>
              <a:rPr lang="en-US" sz="1800" dirty="0" smtClean="0">
                <a:latin typeface="Times New Roman" panose="02020603050405020304" pitchFamily="18" charset="0"/>
                <a:ea typeface="Times New Roman" panose="02020603050405020304" pitchFamily="18" charset="0"/>
              </a:rPr>
              <a:t>.</a:t>
            </a:r>
          </a:p>
          <a:p>
            <a:pPr algn="just">
              <a:lnSpc>
                <a:spcPct val="150000"/>
              </a:lnSpc>
              <a:spcBef>
                <a:spcPts val="2400"/>
              </a:spcBef>
            </a:pPr>
            <a:r>
              <a:rPr lang="en-US" sz="1800" dirty="0" smtClean="0">
                <a:latin typeface="Times New Roman" panose="02020603050405020304" pitchFamily="18" charset="0"/>
                <a:ea typeface="Times New Roman" panose="02020603050405020304" pitchFamily="18" charset="0"/>
              </a:rPr>
              <a:t>Process is slow we can increase its speed by using Graphical Processing Unit </a:t>
            </a:r>
          </a:p>
          <a:p>
            <a:pPr algn="just">
              <a:lnSpc>
                <a:spcPct val="150000"/>
              </a:lnSpc>
              <a:spcBef>
                <a:spcPts val="2400"/>
              </a:spcBef>
            </a:pPr>
            <a:r>
              <a:rPr lang="en-US" sz="1800" dirty="0" smtClean="0">
                <a:latin typeface="Times New Roman" panose="02020603050405020304" pitchFamily="18" charset="0"/>
                <a:ea typeface="Times New Roman" panose="02020603050405020304" pitchFamily="18" charset="0"/>
              </a:rPr>
              <a:t>Need for constant evolution of methods because humans always find smarter ways to cheat the system</a:t>
            </a:r>
            <a:endParaRPr lang="en-US" sz="1800" dirty="0">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a:t>
            </a:r>
          </a:p>
        </p:txBody>
      </p:sp>
      <p:sp>
        <p:nvSpPr>
          <p:cNvPr id="2" name="Content Placeholder 1"/>
          <p:cNvSpPr>
            <a:spLocks noGrp="1"/>
          </p:cNvSpPr>
          <p:nvPr>
            <p:ph idx="1"/>
          </p:nvPr>
        </p:nvSpPr>
        <p:spPr/>
        <p:txBody>
          <a:bodyPr/>
          <a:lstStyle/>
          <a:p>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2400" dirty="0">
              <a:solidFill>
                <a:srgbClr val="000000"/>
              </a:solidFill>
              <a:effectLst/>
              <a:latin typeface="Times New Roman" panose="02020603050405020304" pitchFamily="18" charset="0"/>
              <a:ea typeface="Times New Roman" panose="02020603050405020304" pitchFamily="18" charset="0"/>
            </a:endParaRPr>
          </a:p>
          <a:p>
            <a:r>
              <a:rPr lang="en-US" sz="2400" dirty="0">
                <a:solidFill>
                  <a:srgbClr val="000000"/>
                </a:solidFill>
                <a:latin typeface="Times New Roman" panose="02020603050405020304" pitchFamily="18" charset="0"/>
                <a:ea typeface="Times New Roman" panose="02020603050405020304" pitchFamily="18" charset="0"/>
              </a:rPr>
              <a:t>Identifying fake reviews from a large dataset is challenging enough to become an important research problem. Business organizations, specialists and academics are battling to find the best system for opinion spam analysis.</a:t>
            </a:r>
            <a:endParaRPr lang="en-US" sz="2400" dirty="0"/>
          </a:p>
          <a:p>
            <a:r>
              <a:rPr lang="en-US" sz="2400" dirty="0">
                <a:solidFill>
                  <a:srgbClr val="000000"/>
                </a:solidFill>
                <a:latin typeface="Times New Roman" panose="02020603050405020304" pitchFamily="18" charset="0"/>
                <a:ea typeface="Times New Roman" panose="02020603050405020304" pitchFamily="18" charset="0"/>
              </a:rPr>
              <a:t>The most important part of an algorithm is its efficiency. Efficiency is not just about execution time. The efficiency of an algorithm is about the time taken for training the model and the time taken for the prediction</a:t>
            </a:r>
            <a:endParaRPr lang="en-US" sz="2400" dirty="0"/>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053591-1656-40AC-1F96-62EE7CCE08F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 xmlns:a16="http://schemas.microsoft.com/office/drawing/2014/main" id="{2010EBE7-B49D-94C0-54D1-91F6D5C0C65C}"/>
              </a:ext>
            </a:extLst>
          </p:cNvPr>
          <p:cNvSpPr>
            <a:spLocks noGrp="1"/>
          </p:cNvSpPr>
          <p:nvPr>
            <p:ph idx="1"/>
          </p:nvPr>
        </p:nvSpPr>
        <p:spPr/>
        <p:txBody>
          <a:bodyPr>
            <a:normAutofit fontScale="70000" lnSpcReduction="20000"/>
          </a:bodyPr>
          <a:lstStyle/>
          <a:p>
            <a:pPr marL="15240" marR="0" indent="-6350" algn="just">
              <a:lnSpc>
                <a:spcPct val="170000"/>
              </a:lnSpc>
              <a:spcBef>
                <a:spcPts val="0"/>
              </a:spcBef>
              <a:spcAft>
                <a:spcPts val="190"/>
              </a:spcAft>
            </a:pPr>
            <a:r>
              <a:rPr lang="en-IN" sz="1800" dirty="0">
                <a:solidFill>
                  <a:srgbClr val="000000"/>
                </a:solidFill>
                <a:effectLst/>
                <a:latin typeface="Times New Roman" panose="02020603050405020304" pitchFamily="18" charset="0"/>
                <a:ea typeface="Times New Roman" panose="02020603050405020304" pitchFamily="18" charset="0"/>
              </a:rPr>
              <a:t>[1</a:t>
            </a:r>
            <a:r>
              <a:rPr lang="en-IN" sz="1800" dirty="0" smtClean="0">
                <a:solidFill>
                  <a:srgbClr val="000000"/>
                </a:solidFill>
                <a:effectLst/>
                <a:latin typeface="Times New Roman" panose="02020603050405020304" pitchFamily="18" charset="0"/>
                <a:ea typeface="Times New Roman" panose="02020603050405020304" pitchFamily="18" charset="0"/>
              </a:rPr>
              <a:t>].  </a:t>
            </a:r>
            <a:r>
              <a:rPr lang="en-IN" sz="1800" dirty="0" err="1" smtClean="0">
                <a:solidFill>
                  <a:srgbClr val="000000"/>
                </a:solidFill>
                <a:latin typeface="Times New Roman" panose="02020603050405020304" pitchFamily="18" charset="0"/>
                <a:ea typeface="Times New Roman" panose="02020603050405020304" pitchFamily="18" charset="0"/>
              </a:rPr>
              <a:t>Dhairya</a:t>
            </a:r>
            <a:r>
              <a:rPr lang="en-IN" sz="1800" dirty="0" smtClean="0">
                <a:solidFill>
                  <a:srgbClr val="000000"/>
                </a:solidFill>
                <a:latin typeface="Times New Roman" panose="02020603050405020304" pitchFamily="18" charset="0"/>
                <a:ea typeface="Times New Roman" panose="02020603050405020304" pitchFamily="18" charset="0"/>
              </a:rPr>
              <a:t> </a:t>
            </a:r>
            <a:r>
              <a:rPr lang="en-IN" sz="1800" dirty="0">
                <a:solidFill>
                  <a:srgbClr val="000000"/>
                </a:solidFill>
                <a:latin typeface="Times New Roman" panose="02020603050405020304" pitchFamily="18" charset="0"/>
                <a:ea typeface="Times New Roman" panose="02020603050405020304" pitchFamily="18" charset="0"/>
              </a:rPr>
              <a:t>Patel, </a:t>
            </a:r>
            <a:r>
              <a:rPr lang="en-IN" sz="1800" dirty="0" err="1">
                <a:solidFill>
                  <a:srgbClr val="000000"/>
                </a:solidFill>
                <a:latin typeface="Times New Roman" panose="02020603050405020304" pitchFamily="18" charset="0"/>
                <a:ea typeface="Times New Roman" panose="02020603050405020304" pitchFamily="18" charset="0"/>
              </a:rPr>
              <a:t>Aishwerya</a:t>
            </a:r>
            <a:r>
              <a:rPr lang="en-IN" sz="1800" dirty="0">
                <a:solidFill>
                  <a:srgbClr val="000000"/>
                </a:solidFill>
                <a:latin typeface="Times New Roman" panose="02020603050405020304" pitchFamily="18" charset="0"/>
                <a:ea typeface="Times New Roman" panose="02020603050405020304" pitchFamily="18" charset="0"/>
              </a:rPr>
              <a:t> </a:t>
            </a:r>
            <a:r>
              <a:rPr lang="en-IN" sz="1800" dirty="0" err="1">
                <a:solidFill>
                  <a:srgbClr val="000000"/>
                </a:solidFill>
                <a:latin typeface="Times New Roman" panose="02020603050405020304" pitchFamily="18" charset="0"/>
                <a:ea typeface="Times New Roman" panose="02020603050405020304" pitchFamily="18" charset="0"/>
              </a:rPr>
              <a:t>Kapoor</a:t>
            </a:r>
            <a:r>
              <a:rPr lang="en-IN" sz="1800" dirty="0">
                <a:solidFill>
                  <a:srgbClr val="000000"/>
                </a:solidFill>
                <a:latin typeface="Times New Roman" panose="02020603050405020304" pitchFamily="18" charset="0"/>
                <a:ea typeface="Times New Roman" panose="02020603050405020304" pitchFamily="18" charset="0"/>
              </a:rPr>
              <a:t> and </a:t>
            </a:r>
            <a:r>
              <a:rPr lang="en-IN" sz="1800" dirty="0" err="1">
                <a:solidFill>
                  <a:srgbClr val="000000"/>
                </a:solidFill>
                <a:latin typeface="Times New Roman" panose="02020603050405020304" pitchFamily="18" charset="0"/>
                <a:ea typeface="Times New Roman" panose="02020603050405020304" pitchFamily="18" charset="0"/>
              </a:rPr>
              <a:t>Sameet</a:t>
            </a:r>
            <a:r>
              <a:rPr lang="en-IN" sz="1800" dirty="0">
                <a:solidFill>
                  <a:srgbClr val="000000"/>
                </a:solidFill>
                <a:latin typeface="Times New Roman" panose="02020603050405020304" pitchFamily="18" charset="0"/>
                <a:ea typeface="Times New Roman" panose="02020603050405020304" pitchFamily="18" charset="0"/>
              </a:rPr>
              <a:t> </a:t>
            </a:r>
            <a:r>
              <a:rPr lang="en-IN" sz="1800" dirty="0" err="1">
                <a:solidFill>
                  <a:srgbClr val="000000"/>
                </a:solidFill>
                <a:latin typeface="Times New Roman" panose="02020603050405020304" pitchFamily="18" charset="0"/>
                <a:ea typeface="Times New Roman" panose="02020603050405020304" pitchFamily="18" charset="0"/>
              </a:rPr>
              <a:t>Sonawane</a:t>
            </a:r>
            <a:r>
              <a:rPr lang="en-IN" sz="1800" dirty="0">
                <a:solidFill>
                  <a:srgbClr val="000000"/>
                </a:solidFill>
                <a:latin typeface="Times New Roman" panose="02020603050405020304" pitchFamily="18" charset="0"/>
                <a:ea typeface="Times New Roman" panose="02020603050405020304" pitchFamily="18" charset="0"/>
              </a:rPr>
              <a:t> “Fake review detection using opinion mining” International Research journal of Engineering and technology (IRJET) , volume 5, issue 12,Dec 2018</a:t>
            </a:r>
            <a:r>
              <a:rPr lang="en-IN" sz="1800" dirty="0" smtClean="0">
                <a:solidFill>
                  <a:srgbClr val="000000"/>
                </a:solidFill>
                <a:latin typeface="Times New Roman" panose="02020603050405020304" pitchFamily="18" charset="0"/>
                <a:ea typeface="Times New Roman" panose="02020603050405020304" pitchFamily="18" charset="0"/>
              </a:rPr>
              <a:t>.</a:t>
            </a:r>
          </a:p>
          <a:p>
            <a:pPr marL="15240" marR="0" indent="-6350" algn="just">
              <a:lnSpc>
                <a:spcPct val="170000"/>
              </a:lnSpc>
              <a:spcBef>
                <a:spcPts val="0"/>
              </a:spcBef>
              <a:spcAft>
                <a:spcPts val="19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 marR="0" indent="-6350" algn="just">
              <a:lnSpc>
                <a:spcPct val="170000"/>
              </a:lnSpc>
              <a:spcBef>
                <a:spcPts val="0"/>
              </a:spcBef>
              <a:spcAft>
                <a:spcPts val="190"/>
              </a:spcAft>
            </a:pPr>
            <a:r>
              <a:rPr lang="en-IN" sz="1800" dirty="0">
                <a:solidFill>
                  <a:srgbClr val="000000"/>
                </a:solidFill>
                <a:effectLst/>
                <a:latin typeface="Times New Roman" panose="02020603050405020304" pitchFamily="18" charset="0"/>
                <a:ea typeface="Times New Roman" panose="02020603050405020304" pitchFamily="18" charset="0"/>
              </a:rPr>
              <a:t>[2</a:t>
            </a:r>
            <a:r>
              <a:rPr lang="en-IN" sz="1800" dirty="0" smtClean="0">
                <a:solidFill>
                  <a:srgbClr val="000000"/>
                </a:solidFill>
                <a:effectLst/>
                <a:latin typeface="Times New Roman" panose="02020603050405020304" pitchFamily="18" charset="0"/>
                <a:ea typeface="Times New Roman" panose="02020603050405020304" pitchFamily="18" charset="0"/>
              </a:rPr>
              <a:t>]. </a:t>
            </a:r>
            <a:r>
              <a:rPr lang="en-IN" sz="1800" dirty="0" err="1" smtClean="0">
                <a:solidFill>
                  <a:srgbClr val="000000"/>
                </a:solidFill>
                <a:latin typeface="Times New Roman" panose="02020603050405020304" pitchFamily="18" charset="0"/>
                <a:ea typeface="Times New Roman" panose="02020603050405020304" pitchFamily="18" charset="0"/>
              </a:rPr>
              <a:t>Jitendra</a:t>
            </a:r>
            <a:r>
              <a:rPr lang="en-IN" sz="1800" dirty="0" smtClean="0">
                <a:solidFill>
                  <a:srgbClr val="000000"/>
                </a:solidFill>
                <a:latin typeface="Times New Roman" panose="02020603050405020304" pitchFamily="18" charset="0"/>
                <a:ea typeface="Times New Roman" panose="02020603050405020304" pitchFamily="18" charset="0"/>
              </a:rPr>
              <a:t> </a:t>
            </a:r>
            <a:r>
              <a:rPr lang="en-IN" sz="1800" dirty="0" err="1">
                <a:solidFill>
                  <a:srgbClr val="000000"/>
                </a:solidFill>
                <a:latin typeface="Times New Roman" panose="02020603050405020304" pitchFamily="18" charset="0"/>
                <a:ea typeface="Times New Roman" panose="02020603050405020304" pitchFamily="18" charset="0"/>
              </a:rPr>
              <a:t>kumar</a:t>
            </a:r>
            <a:r>
              <a:rPr lang="en-IN" sz="1800" dirty="0">
                <a:solidFill>
                  <a:srgbClr val="000000"/>
                </a:solidFill>
                <a:latin typeface="Times New Roman" panose="02020603050405020304" pitchFamily="18" charset="0"/>
                <a:ea typeface="Times New Roman" panose="02020603050405020304" pitchFamily="18" charset="0"/>
              </a:rPr>
              <a:t> Rout, </a:t>
            </a:r>
            <a:r>
              <a:rPr lang="en-IN" sz="1800" dirty="0" err="1">
                <a:solidFill>
                  <a:srgbClr val="000000"/>
                </a:solidFill>
                <a:latin typeface="Times New Roman" panose="02020603050405020304" pitchFamily="18" charset="0"/>
                <a:ea typeface="Times New Roman" panose="02020603050405020304" pitchFamily="18" charset="0"/>
              </a:rPr>
              <a:t>Amiya</a:t>
            </a:r>
            <a:r>
              <a:rPr lang="en-IN" sz="1800" dirty="0">
                <a:solidFill>
                  <a:srgbClr val="000000"/>
                </a:solidFill>
                <a:latin typeface="Times New Roman" panose="02020603050405020304" pitchFamily="18" charset="0"/>
                <a:ea typeface="Times New Roman" panose="02020603050405020304" pitchFamily="18" charset="0"/>
              </a:rPr>
              <a:t> Kumar Dash and </a:t>
            </a:r>
            <a:r>
              <a:rPr lang="en-IN" sz="1800" dirty="0" err="1">
                <a:solidFill>
                  <a:srgbClr val="000000"/>
                </a:solidFill>
                <a:latin typeface="Times New Roman" panose="02020603050405020304" pitchFamily="18" charset="0"/>
                <a:ea typeface="Times New Roman" panose="02020603050405020304" pitchFamily="18" charset="0"/>
              </a:rPr>
              <a:t>Niranjan</a:t>
            </a:r>
            <a:r>
              <a:rPr lang="en-IN" sz="1800" dirty="0">
                <a:solidFill>
                  <a:srgbClr val="000000"/>
                </a:solidFill>
                <a:latin typeface="Times New Roman" panose="02020603050405020304" pitchFamily="18" charset="0"/>
                <a:ea typeface="Times New Roman" panose="02020603050405020304" pitchFamily="18" charset="0"/>
              </a:rPr>
              <a:t> Kumar Ray “Framework for Fake Review Detection: Issues and Challenges” IEEE </a:t>
            </a:r>
            <a:r>
              <a:rPr lang="en-IN" sz="1800" dirty="0" err="1">
                <a:solidFill>
                  <a:srgbClr val="000000"/>
                </a:solidFill>
                <a:latin typeface="Times New Roman" panose="02020603050405020304" pitchFamily="18" charset="0"/>
                <a:ea typeface="Times New Roman" panose="02020603050405020304" pitchFamily="18" charset="0"/>
              </a:rPr>
              <a:t>Xplore</a:t>
            </a:r>
            <a:r>
              <a:rPr lang="en-IN" sz="1800" dirty="0">
                <a:solidFill>
                  <a:srgbClr val="000000"/>
                </a:solidFill>
                <a:latin typeface="Times New Roman" panose="02020603050405020304" pitchFamily="18" charset="0"/>
                <a:ea typeface="Times New Roman" panose="02020603050405020304" pitchFamily="18" charset="0"/>
              </a:rPr>
              <a:t> ISBN:978-1-7281-0259-7/18 2018</a:t>
            </a:r>
            <a:r>
              <a:rPr lang="en-IN" sz="1800" dirty="0" smtClean="0">
                <a:solidFill>
                  <a:srgbClr val="000000"/>
                </a:solidFill>
                <a:latin typeface="Times New Roman" panose="02020603050405020304" pitchFamily="18" charset="0"/>
                <a:ea typeface="Times New Roman" panose="02020603050405020304" pitchFamily="18" charset="0"/>
              </a:rPr>
              <a:t>.</a:t>
            </a:r>
          </a:p>
          <a:p>
            <a:pPr marL="15240" marR="0" indent="-6350" algn="just">
              <a:lnSpc>
                <a:spcPct val="170000"/>
              </a:lnSpc>
              <a:spcBef>
                <a:spcPts val="0"/>
              </a:spcBef>
              <a:spcAft>
                <a:spcPts val="19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 marR="0" indent="-6350" algn="just">
              <a:lnSpc>
                <a:spcPct val="170000"/>
              </a:lnSpc>
              <a:spcBef>
                <a:spcPts val="0"/>
              </a:spcBef>
              <a:spcAft>
                <a:spcPts val="190"/>
              </a:spcAft>
            </a:pPr>
            <a:r>
              <a:rPr lang="en-IN" sz="1800" dirty="0">
                <a:solidFill>
                  <a:srgbClr val="000000"/>
                </a:solidFill>
                <a:effectLst/>
                <a:latin typeface="Times New Roman" panose="02020603050405020304" pitchFamily="18" charset="0"/>
                <a:ea typeface="Times New Roman" panose="02020603050405020304" pitchFamily="18" charset="0"/>
              </a:rPr>
              <a:t>[3]. </a:t>
            </a:r>
            <a:r>
              <a:rPr lang="en-US" sz="1800" dirty="0">
                <a:solidFill>
                  <a:srgbClr val="000000"/>
                </a:solidFill>
                <a:latin typeface="Times New Roman" panose="02020603050405020304" pitchFamily="18" charset="0"/>
                <a:ea typeface="Times New Roman" panose="02020603050405020304" pitchFamily="18" charset="0"/>
              </a:rPr>
              <a:t> </a:t>
            </a:r>
            <a:r>
              <a:rPr lang="en-US" sz="1800" dirty="0" err="1" smtClean="0">
                <a:solidFill>
                  <a:srgbClr val="000000"/>
                </a:solidFill>
                <a:latin typeface="Times New Roman" panose="02020603050405020304" pitchFamily="18" charset="0"/>
                <a:ea typeface="Times New Roman" panose="02020603050405020304" pitchFamily="18" charset="0"/>
              </a:rPr>
              <a:t>Nidhi</a:t>
            </a:r>
            <a:r>
              <a:rPr lang="en-US" sz="1800" dirty="0" smtClean="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A. Patel and Prof. </a:t>
            </a:r>
            <a:r>
              <a:rPr lang="en-US" sz="1800" dirty="0" err="1">
                <a:solidFill>
                  <a:srgbClr val="000000"/>
                </a:solidFill>
                <a:latin typeface="Times New Roman" panose="02020603050405020304" pitchFamily="18" charset="0"/>
                <a:ea typeface="Times New Roman" panose="02020603050405020304" pitchFamily="18" charset="0"/>
              </a:rPr>
              <a:t>Rakesh</a:t>
            </a:r>
            <a:r>
              <a:rPr lang="en-US" sz="1800" dirty="0">
                <a:solidFill>
                  <a:srgbClr val="000000"/>
                </a:solidFill>
                <a:latin typeface="Times New Roman" panose="02020603050405020304" pitchFamily="18" charset="0"/>
                <a:ea typeface="Times New Roman" panose="02020603050405020304" pitchFamily="18" charset="0"/>
              </a:rPr>
              <a:t> Patel “A Survey on Fake Review Detection using Machine Learning Techniques”  IEEE </a:t>
            </a:r>
            <a:r>
              <a:rPr lang="en-US" sz="1800" dirty="0" err="1">
                <a:solidFill>
                  <a:srgbClr val="000000"/>
                </a:solidFill>
                <a:latin typeface="Times New Roman" panose="02020603050405020304" pitchFamily="18" charset="0"/>
                <a:ea typeface="Times New Roman" panose="02020603050405020304" pitchFamily="18" charset="0"/>
              </a:rPr>
              <a:t>Xplore</a:t>
            </a:r>
            <a:r>
              <a:rPr lang="en-US" sz="1800" dirty="0">
                <a:solidFill>
                  <a:srgbClr val="000000"/>
                </a:solidFill>
                <a:latin typeface="Times New Roman" panose="02020603050405020304" pitchFamily="18" charset="0"/>
                <a:ea typeface="Times New Roman" panose="02020603050405020304" pitchFamily="18" charset="0"/>
              </a:rPr>
              <a:t> ISBN: 978-1-5386-6947-1/18 2018.</a:t>
            </a:r>
          </a:p>
          <a:p>
            <a:pPr marL="8890" marR="0" indent="0" algn="just">
              <a:lnSpc>
                <a:spcPct val="170000"/>
              </a:lnSpc>
              <a:spcBef>
                <a:spcPts val="0"/>
              </a:spcBef>
              <a:spcAft>
                <a:spcPts val="19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 marR="0" indent="-6350" algn="just">
              <a:lnSpc>
                <a:spcPct val="170000"/>
              </a:lnSpc>
              <a:spcBef>
                <a:spcPts val="0"/>
              </a:spcBef>
              <a:spcAft>
                <a:spcPts val="190"/>
              </a:spcAft>
            </a:pPr>
            <a:r>
              <a:rPr lang="en-IN" sz="1800" dirty="0">
                <a:solidFill>
                  <a:srgbClr val="000000"/>
                </a:solidFill>
                <a:effectLst/>
                <a:latin typeface="Times New Roman" panose="02020603050405020304" pitchFamily="18" charset="0"/>
                <a:ea typeface="Times New Roman" panose="02020603050405020304" pitchFamily="18" charset="0"/>
              </a:rPr>
              <a:t>[4]. </a:t>
            </a:r>
            <a:r>
              <a:rPr lang="en-US" sz="1800" dirty="0">
                <a:solidFill>
                  <a:srgbClr val="000000"/>
                </a:solidFill>
                <a:latin typeface="Times New Roman" panose="02020603050405020304" pitchFamily="18" charset="0"/>
                <a:ea typeface="Times New Roman" panose="02020603050405020304" pitchFamily="18" charset="0"/>
              </a:rPr>
              <a:t> </a:t>
            </a:r>
            <a:r>
              <a:rPr lang="en-US" sz="1800" dirty="0" smtClean="0">
                <a:solidFill>
                  <a:srgbClr val="000000"/>
                </a:solidFill>
                <a:latin typeface="Times New Roman" panose="02020603050405020304" pitchFamily="18" charset="0"/>
                <a:ea typeface="Times New Roman" panose="02020603050405020304" pitchFamily="18" charset="0"/>
              </a:rPr>
              <a:t>Sanjay </a:t>
            </a:r>
            <a:r>
              <a:rPr lang="en-US" sz="1800" dirty="0">
                <a:solidFill>
                  <a:srgbClr val="000000"/>
                </a:solidFill>
                <a:latin typeface="Times New Roman" panose="02020603050405020304" pitchFamily="18" charset="0"/>
                <a:ea typeface="Times New Roman" panose="02020603050405020304" pitchFamily="18" charset="0"/>
              </a:rPr>
              <a:t>K.S and </a:t>
            </a:r>
            <a:r>
              <a:rPr lang="en-US" sz="1800" dirty="0" err="1">
                <a:solidFill>
                  <a:srgbClr val="000000"/>
                </a:solidFill>
                <a:latin typeface="Times New Roman" panose="02020603050405020304" pitchFamily="18" charset="0"/>
                <a:ea typeface="Times New Roman" panose="02020603050405020304" pitchFamily="18" charset="0"/>
              </a:rPr>
              <a:t>Dr.Ajit</a:t>
            </a:r>
            <a:r>
              <a:rPr lang="en-US" sz="1800" dirty="0">
                <a:solidFill>
                  <a:srgbClr val="000000"/>
                </a:solidFill>
                <a:latin typeface="Times New Roman" panose="02020603050405020304" pitchFamily="18" charset="0"/>
                <a:ea typeface="Times New Roman" panose="02020603050405020304" pitchFamily="18" charset="0"/>
              </a:rPr>
              <a:t> </a:t>
            </a:r>
            <a:r>
              <a:rPr lang="en-US" sz="1800" dirty="0" err="1">
                <a:solidFill>
                  <a:srgbClr val="000000"/>
                </a:solidFill>
                <a:latin typeface="Times New Roman" panose="02020603050405020304" pitchFamily="18" charset="0"/>
                <a:ea typeface="Times New Roman" panose="02020603050405020304" pitchFamily="18" charset="0"/>
              </a:rPr>
              <a:t>Danti</a:t>
            </a:r>
            <a:r>
              <a:rPr lang="en-US" sz="1800" dirty="0">
                <a:solidFill>
                  <a:srgbClr val="000000"/>
                </a:solidFill>
                <a:latin typeface="Times New Roman" panose="02020603050405020304" pitchFamily="18" charset="0"/>
                <a:ea typeface="Times New Roman" panose="02020603050405020304" pitchFamily="18" charset="0"/>
              </a:rPr>
              <a:t> “Detection of fake opinions on online products using Decision Tree and Information Gain” IEEE </a:t>
            </a:r>
            <a:r>
              <a:rPr lang="en-US" sz="1800" dirty="0" err="1">
                <a:solidFill>
                  <a:srgbClr val="000000"/>
                </a:solidFill>
                <a:latin typeface="Times New Roman" panose="02020603050405020304" pitchFamily="18" charset="0"/>
                <a:ea typeface="Times New Roman" panose="02020603050405020304" pitchFamily="18" charset="0"/>
              </a:rPr>
              <a:t>Xplore</a:t>
            </a:r>
            <a:r>
              <a:rPr lang="en-US" sz="1800" dirty="0">
                <a:solidFill>
                  <a:srgbClr val="000000"/>
                </a:solidFill>
                <a:latin typeface="Times New Roman" panose="02020603050405020304" pitchFamily="18" charset="0"/>
                <a:ea typeface="Times New Roman" panose="02020603050405020304" pitchFamily="18" charset="0"/>
              </a:rPr>
              <a:t> ISBN: 978-1-5386-7808-4 2019. </a:t>
            </a:r>
            <a:endParaRPr lang="en-IN" sz="1800" dirty="0">
              <a:solidFill>
                <a:srgbClr val="000000"/>
              </a:solidFill>
              <a:latin typeface="Times New Roman" panose="02020603050405020304" pitchFamily="18" charset="0"/>
              <a:ea typeface="Times New Roman" panose="02020603050405020304" pitchFamily="18" charset="0"/>
            </a:endParaRPr>
          </a:p>
          <a:p>
            <a:pPr marL="15240" indent="-6350" algn="just">
              <a:lnSpc>
                <a:spcPct val="170000"/>
              </a:lnSpc>
              <a:spcBef>
                <a:spcPts val="0"/>
              </a:spcBef>
              <a:spcAft>
                <a:spcPts val="190"/>
              </a:spcAft>
            </a:pPr>
            <a:r>
              <a:rPr lang="en-IN" sz="1800" dirty="0">
                <a:solidFill>
                  <a:srgbClr val="000000"/>
                </a:solidFill>
                <a:effectLst/>
                <a:latin typeface="Times New Roman" panose="02020603050405020304" pitchFamily="18" charset="0"/>
                <a:ea typeface="Times New Roman" panose="02020603050405020304" pitchFamily="18" charset="0"/>
              </a:rPr>
              <a:t>[5]. </a:t>
            </a:r>
            <a:r>
              <a:rPr lang="en-IN" sz="1800" dirty="0" smtClean="0">
                <a:solidFill>
                  <a:srgbClr val="000000"/>
                </a:solidFill>
                <a:latin typeface="Times New Roman" panose="02020603050405020304" pitchFamily="18" charset="0"/>
                <a:ea typeface="Times New Roman" panose="02020603050405020304" pitchFamily="18" charset="0"/>
              </a:rPr>
              <a:t>Syed </a:t>
            </a:r>
            <a:r>
              <a:rPr lang="en-IN" sz="1800" dirty="0">
                <a:solidFill>
                  <a:srgbClr val="000000"/>
                </a:solidFill>
                <a:latin typeface="Times New Roman" panose="02020603050405020304" pitchFamily="18" charset="0"/>
                <a:ea typeface="Times New Roman" panose="02020603050405020304" pitchFamily="18" charset="0"/>
              </a:rPr>
              <a:t>Mohammed </a:t>
            </a:r>
            <a:r>
              <a:rPr lang="en-IN" sz="1800" dirty="0" err="1">
                <a:solidFill>
                  <a:srgbClr val="000000"/>
                </a:solidFill>
                <a:latin typeface="Times New Roman" panose="02020603050405020304" pitchFamily="18" charset="0"/>
                <a:ea typeface="Times New Roman" panose="02020603050405020304" pitchFamily="18" charset="0"/>
              </a:rPr>
              <a:t>Anas</a:t>
            </a:r>
            <a:r>
              <a:rPr lang="en-IN" sz="1800" dirty="0">
                <a:solidFill>
                  <a:srgbClr val="000000"/>
                </a:solidFill>
                <a:latin typeface="Times New Roman" panose="02020603050405020304" pitchFamily="18" charset="0"/>
                <a:ea typeface="Times New Roman" panose="02020603050405020304" pitchFamily="18" charset="0"/>
              </a:rPr>
              <a:t> and </a:t>
            </a:r>
            <a:r>
              <a:rPr lang="en-IN" sz="1800" dirty="0" err="1">
                <a:solidFill>
                  <a:srgbClr val="000000"/>
                </a:solidFill>
                <a:latin typeface="Times New Roman" panose="02020603050405020304" pitchFamily="18" charset="0"/>
                <a:ea typeface="Times New Roman" panose="02020603050405020304" pitchFamily="18" charset="0"/>
              </a:rPr>
              <a:t>Santoshi</a:t>
            </a:r>
            <a:r>
              <a:rPr lang="en-IN" sz="1800" dirty="0">
                <a:solidFill>
                  <a:srgbClr val="000000"/>
                </a:solidFill>
                <a:latin typeface="Times New Roman" panose="02020603050405020304" pitchFamily="18" charset="0"/>
                <a:ea typeface="Times New Roman" panose="02020603050405020304" pitchFamily="18" charset="0"/>
              </a:rPr>
              <a:t> </a:t>
            </a:r>
            <a:r>
              <a:rPr lang="en-IN" sz="1800" dirty="0" err="1">
                <a:solidFill>
                  <a:srgbClr val="000000"/>
                </a:solidFill>
                <a:latin typeface="Times New Roman" panose="02020603050405020304" pitchFamily="18" charset="0"/>
                <a:ea typeface="Times New Roman" panose="02020603050405020304" pitchFamily="18" charset="0"/>
              </a:rPr>
              <a:t>Kumari</a:t>
            </a:r>
            <a:r>
              <a:rPr lang="en-IN" sz="1800" dirty="0">
                <a:solidFill>
                  <a:srgbClr val="000000"/>
                </a:solidFill>
                <a:latin typeface="Times New Roman" panose="02020603050405020304" pitchFamily="18" charset="0"/>
                <a:ea typeface="Times New Roman" panose="02020603050405020304" pitchFamily="18" charset="0"/>
              </a:rPr>
              <a:t> “Opinion Mining based Fake Product review Monitoring and Removal System” IEEE </a:t>
            </a:r>
            <a:r>
              <a:rPr lang="en-IN" sz="1800" dirty="0" err="1">
                <a:solidFill>
                  <a:srgbClr val="000000"/>
                </a:solidFill>
                <a:latin typeface="Times New Roman" panose="02020603050405020304" pitchFamily="18" charset="0"/>
                <a:ea typeface="Times New Roman" panose="02020603050405020304" pitchFamily="18" charset="0"/>
              </a:rPr>
              <a:t>Xplore</a:t>
            </a:r>
            <a:r>
              <a:rPr lang="en-IN" sz="1800" dirty="0">
                <a:solidFill>
                  <a:srgbClr val="000000"/>
                </a:solidFill>
                <a:latin typeface="Times New Roman" panose="02020603050405020304" pitchFamily="18" charset="0"/>
                <a:ea typeface="Times New Roman" panose="02020603050405020304" pitchFamily="18" charset="0"/>
              </a:rPr>
              <a:t> ISBN: 978-1-7281-8501-9 2021. </a:t>
            </a:r>
          </a:p>
          <a:p>
            <a:pPr marL="15240" marR="0" indent="-6350" algn="just">
              <a:lnSpc>
                <a:spcPct val="150000"/>
              </a:lnSpc>
              <a:spcBef>
                <a:spcPts val="0"/>
              </a:spcBef>
              <a:spcAft>
                <a:spcPts val="19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8890" marR="0" indent="0" algn="just">
              <a:lnSpc>
                <a:spcPct val="150000"/>
              </a:lnSpc>
              <a:spcBef>
                <a:spcPts val="0"/>
              </a:spcBef>
              <a:spcAft>
                <a:spcPts val="19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8890" marR="0" indent="0" algn="just">
              <a:lnSpc>
                <a:spcPct val="150000"/>
              </a:lnSpc>
              <a:spcBef>
                <a:spcPts val="0"/>
              </a:spcBef>
              <a:spcAft>
                <a:spcPts val="19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8890" marR="0" indent="0" algn="just">
              <a:lnSpc>
                <a:spcPct val="150000"/>
              </a:lnSpc>
              <a:spcBef>
                <a:spcPts val="0"/>
              </a:spcBef>
              <a:spcAft>
                <a:spcPts val="19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1779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E6FE17-8FDE-1061-724F-1FD8F6A4415C}"/>
              </a:ext>
            </a:extLst>
          </p:cNvPr>
          <p:cNvSpPr>
            <a:spLocks noGrp="1"/>
          </p:cNvSpPr>
          <p:nvPr>
            <p:ph type="title"/>
          </p:nvPr>
        </p:nvSpPr>
        <p:spPr>
          <a:xfrm>
            <a:off x="558800" y="2585896"/>
            <a:ext cx="11074400" cy="1143000"/>
          </a:xfrm>
        </p:spPr>
        <p:txBody>
          <a:bodyPr>
            <a:normAutofit/>
          </a:bodyPr>
          <a:lstStyle/>
          <a:p>
            <a:pPr algn="ctr"/>
            <a:r>
              <a:rPr lang="en-US" sz="6600" dirty="0"/>
              <a:t>THANK YOU</a:t>
            </a:r>
          </a:p>
        </p:txBody>
      </p:sp>
    </p:spTree>
    <p:extLst>
      <p:ext uri="{BB962C8B-B14F-4D97-AF65-F5344CB8AC3E}">
        <p14:creationId xmlns:p14="http://schemas.microsoft.com/office/powerpoint/2010/main" val="173395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2" name="Content Placeholder 1"/>
          <p:cNvSpPr>
            <a:spLocks noGrp="1"/>
          </p:cNvSpPr>
          <p:nvPr>
            <p:ph idx="1"/>
          </p:nvPr>
        </p:nvSpPr>
        <p:spPr/>
        <p:txBody>
          <a:bodyPr>
            <a:normAutofit/>
          </a:bodyPr>
          <a:lstStyle/>
          <a:p>
            <a:r>
              <a:rPr lang="en-US" dirty="0" smtClean="0">
                <a:latin typeface="Times New Roman" pitchFamily="18" charset="0"/>
                <a:cs typeface="Times New Roman" pitchFamily="18" charset="0"/>
              </a:rPr>
              <a:t>Overview</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Working of Fake Review detection</a:t>
            </a:r>
          </a:p>
          <a:p>
            <a:r>
              <a:rPr lang="en-US" dirty="0">
                <a:latin typeface="Times New Roman" pitchFamily="18" charset="0"/>
                <a:cs typeface="Times New Roman" pitchFamily="18" charset="0"/>
              </a:rPr>
              <a:t>Fake Review Survey Using Machine learning </a:t>
            </a:r>
            <a:r>
              <a:rPr lang="en-US" dirty="0" smtClean="0">
                <a:latin typeface="Times New Roman" pitchFamily="18" charset="0"/>
                <a:cs typeface="Times New Roman" pitchFamily="18" charset="0"/>
              </a:rPr>
              <a:t>Approach</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Fake Review detection Using Naïve Bias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Fake Review detection Using </a:t>
            </a:r>
            <a:r>
              <a:rPr lang="en-US" dirty="0" smtClean="0">
                <a:latin typeface="Times New Roman" pitchFamily="18" charset="0"/>
                <a:cs typeface="Times New Roman" pitchFamily="18" charset="0"/>
              </a:rPr>
              <a:t>Random Forest Classifier</a:t>
            </a:r>
          </a:p>
          <a:p>
            <a:r>
              <a:rPr lang="en-US" dirty="0" smtClean="0">
                <a:latin typeface="Times New Roman" pitchFamily="18" charset="0"/>
                <a:cs typeface="Times New Roman" pitchFamily="18" charset="0"/>
              </a:rPr>
              <a:t>Fake Review detection using Decision tree</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Scope of Growth and Disadvantages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Conclusion</a:t>
            </a:r>
          </a:p>
          <a:p>
            <a:r>
              <a:rPr lang="en-US" dirty="0">
                <a:latin typeface="Times New Roman" pitchFamily="18" charset="0"/>
                <a:cs typeface="Times New Roman" pitchFamily="18" charset="0"/>
              </a:rPr>
              <a:t>Reference</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2" name="Content Placeholder 1"/>
          <p:cNvSpPr>
            <a:spLocks noGrp="1"/>
          </p:cNvSpPr>
          <p:nvPr>
            <p:ph idx="1"/>
          </p:nvPr>
        </p:nvSpPr>
        <p:spPr/>
        <p:txBody>
          <a:bodyPr>
            <a:normAutofit fontScale="92500"/>
          </a:bodyPr>
          <a:lstStyle/>
          <a:p>
            <a:r>
              <a:rPr lang="en-US" sz="2400" dirty="0">
                <a:latin typeface="Times New Roman" panose="02020603050405020304" pitchFamily="18" charset="0"/>
                <a:ea typeface="Times New Roman" panose="02020603050405020304" pitchFamily="18" charset="0"/>
              </a:rPr>
              <a:t>The reviews on a product may be positive or negative, the negative reviews will attract the customers more than a positive review. These fake reviews can affect any business which leads financial profit or loses. </a:t>
            </a:r>
            <a:endParaRPr lang="en-IN" sz="2400" u="sng" dirty="0">
              <a:effectLst/>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Due to the financial reasons many fake reviews will be appeared in these websites. The company owners will intentionally motivate some of the people to write the fake reviews to improve their business towards another product.</a:t>
            </a:r>
            <a:endParaRPr lang="en-IN" sz="2400" u="sng" dirty="0">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The focus of this research is to create an environment of online E-commerce industry where consumers build trust in a platform where the products they purchase are genuine and feedbacks posted on these websites/applications are true</a:t>
            </a:r>
            <a:endParaRPr lang="en-IN" sz="2400" u="sng" dirty="0">
              <a:effectLst/>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So our Final aim in this is to implement best approach available for detection of fake reviews using opinion mining (sentiment analysis) techniques. To let users, know if each individual review is trustworthy or not for efficient use of money from users side.</a:t>
            </a:r>
            <a:endParaRPr lang="en-US"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704088"/>
            <a:ext cx="10972800" cy="1143000"/>
          </a:xfrm>
        </p:spPr>
        <p:txBody>
          <a:bodyPr anchor="b">
            <a:normAutofit/>
          </a:bodyPr>
          <a:lstStyle/>
          <a:p>
            <a:pPr>
              <a:lnSpc>
                <a:spcPct val="90000"/>
              </a:lnSpc>
            </a:pPr>
            <a:r>
              <a:rPr lang="en-US" sz="4300" dirty="0"/>
              <a:t>Working of Fake Review detection</a:t>
            </a:r>
          </a:p>
        </p:txBody>
      </p:sp>
      <p:sp>
        <p:nvSpPr>
          <p:cNvPr id="4" name="Content Placeholder 3"/>
          <p:cNvSpPr>
            <a:spLocks noGrp="1"/>
          </p:cNvSpPr>
          <p:nvPr>
            <p:ph sz="half" idx="1"/>
          </p:nvPr>
        </p:nvSpPr>
        <p:spPr>
          <a:xfrm>
            <a:off x="466725" y="2066925"/>
            <a:ext cx="5527675" cy="4288000"/>
          </a:xfrm>
        </p:spPr>
        <p:txBody>
          <a:bodyPr/>
          <a:lstStyle/>
          <a:p>
            <a:pPr marL="514350" indent="-514350">
              <a:buFont typeface="+mj-lt"/>
              <a:buAutoNum type="arabicPeriod"/>
            </a:pPr>
            <a:r>
              <a:rPr lang="en-US" dirty="0" smtClean="0">
                <a:latin typeface="Times New Roman" pitchFamily="18" charset="0"/>
                <a:cs typeface="Times New Roman" pitchFamily="18" charset="0"/>
              </a:rPr>
              <a:t>Preprocessing</a:t>
            </a:r>
          </a:p>
          <a:p>
            <a:pPr marL="514350" indent="-514350">
              <a:buFont typeface="+mj-lt"/>
              <a:buAutoNum type="arabicPeriod"/>
            </a:pPr>
            <a:r>
              <a:rPr lang="en-US" dirty="0" smtClean="0">
                <a:latin typeface="Times New Roman" pitchFamily="18" charset="0"/>
                <a:cs typeface="Times New Roman" pitchFamily="18" charset="0"/>
              </a:rPr>
              <a:t>Dataset</a:t>
            </a:r>
          </a:p>
          <a:p>
            <a:pPr marL="514350" indent="-514350">
              <a:buFont typeface="+mj-lt"/>
              <a:buAutoNum type="arabicPeriod"/>
            </a:pPr>
            <a:r>
              <a:rPr lang="en-US" dirty="0" smtClean="0">
                <a:latin typeface="Times New Roman" pitchFamily="18" charset="0"/>
                <a:cs typeface="Times New Roman" pitchFamily="18" charset="0"/>
              </a:rPr>
              <a:t>Feature Extraction</a:t>
            </a:r>
          </a:p>
          <a:p>
            <a:pPr marL="514350" indent="-514350">
              <a:buFont typeface="+mj-lt"/>
              <a:buAutoNum type="arabicPeriod"/>
            </a:pPr>
            <a:r>
              <a:rPr lang="en-US" dirty="0" smtClean="0">
                <a:latin typeface="Times New Roman" pitchFamily="18" charset="0"/>
                <a:cs typeface="Times New Roman" pitchFamily="18" charset="0"/>
              </a:rPr>
              <a:t>Model Training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798156-F06F-C310-3BAB-B9BCF688971A}"/>
              </a:ext>
            </a:extLst>
          </p:cNvPr>
          <p:cNvSpPr>
            <a:spLocks noGrp="1"/>
          </p:cNvSpPr>
          <p:nvPr>
            <p:ph type="title"/>
          </p:nvPr>
        </p:nvSpPr>
        <p:spPr/>
        <p:txBody>
          <a:bodyPr>
            <a:normAutofit fontScale="90000"/>
          </a:bodyPr>
          <a:lstStyle/>
          <a:p>
            <a:r>
              <a:rPr lang="en-US" dirty="0"/>
              <a:t>Fake Review Survey Using Machine learning Approach</a:t>
            </a:r>
          </a:p>
        </p:txBody>
      </p:sp>
      <p:sp>
        <p:nvSpPr>
          <p:cNvPr id="4" name="Rectangle 2">
            <a:extLst>
              <a:ext uri="{FF2B5EF4-FFF2-40B4-BE49-F238E27FC236}">
                <a16:creationId xmlns="" xmlns:a16="http://schemas.microsoft.com/office/drawing/2014/main" id="{D9007EDC-3797-7981-0C85-4AC204D42045}"/>
              </a:ext>
            </a:extLst>
          </p:cNvPr>
          <p:cNvSpPr>
            <a:spLocks noChangeArrowheads="1"/>
          </p:cNvSpPr>
          <p:nvPr/>
        </p:nvSpPr>
        <p:spPr bwMode="auto">
          <a:xfrm>
            <a:off x="0" y="-170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 xmlns:a16="http://schemas.microsoft.com/office/drawing/2014/main" id="{DA4CDCB5-87DE-DB91-1869-6833F53335BB}"/>
              </a:ext>
            </a:extLst>
          </p:cNvPr>
          <p:cNvSpPr>
            <a:spLocks noChangeArrowheads="1"/>
          </p:cNvSpPr>
          <p:nvPr/>
        </p:nvSpPr>
        <p:spPr bwMode="auto">
          <a:xfrm>
            <a:off x="2825311" y="6290185"/>
            <a:ext cx="4893968"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US" sz="1400" b="1" dirty="0">
                <a:latin typeface="Times New Roman" pitchFamily="18" charset="0"/>
                <a:cs typeface="Times New Roman" pitchFamily="18" charset="0"/>
              </a:rPr>
              <a:t> Figure 3.11: Machine Learning based Fake Review Detection</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311" y="1931489"/>
            <a:ext cx="5194300" cy="4358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39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0DD259-1259-2C33-008A-2A745DE2C49B}"/>
              </a:ext>
            </a:extLst>
          </p:cNvPr>
          <p:cNvSpPr>
            <a:spLocks noGrp="1"/>
          </p:cNvSpPr>
          <p:nvPr>
            <p:ph type="title"/>
          </p:nvPr>
        </p:nvSpPr>
        <p:spPr/>
        <p:txBody>
          <a:bodyPr>
            <a:normAutofit fontScale="90000"/>
          </a:bodyPr>
          <a:lstStyle/>
          <a:p>
            <a:r>
              <a:rPr lang="en-US" dirty="0"/>
              <a:t>Fake Review Survey Using Machine learning Approach</a:t>
            </a:r>
          </a:p>
        </p:txBody>
      </p:sp>
      <p:sp>
        <p:nvSpPr>
          <p:cNvPr id="3" name="Content Placeholder 2">
            <a:extLst>
              <a:ext uri="{FF2B5EF4-FFF2-40B4-BE49-F238E27FC236}">
                <a16:creationId xmlns="" xmlns:a16="http://schemas.microsoft.com/office/drawing/2014/main" id="{062920DA-C0EE-6B29-2551-0F70FEB51A7F}"/>
              </a:ext>
            </a:extLst>
          </p:cNvPr>
          <p:cNvSpPr>
            <a:spLocks noGrp="1"/>
          </p:cNvSpPr>
          <p:nvPr>
            <p:ph idx="1"/>
          </p:nvPr>
        </p:nvSpPr>
        <p:spPr/>
        <p:txBody>
          <a:bodyPr/>
          <a:lstStyle/>
          <a:p>
            <a:r>
              <a:rPr lang="en-US" dirty="0">
                <a:latin typeface="Times New Roman" pitchFamily="18" charset="0"/>
                <a:cs typeface="Times New Roman" pitchFamily="18" charset="0"/>
              </a:rPr>
              <a:t>World Wide Web has drastically changed the way of sharing the opinions. Online reviews are comments, tweets, and posts, opinions on different online platforms like review sites, news sites, e-commerce sites or any other social networking </a:t>
            </a:r>
            <a:r>
              <a:rPr lang="en-US" dirty="0" smtClean="0">
                <a:latin typeface="Times New Roman" pitchFamily="18" charset="0"/>
                <a:cs typeface="Times New Roman" pitchFamily="18" charset="0"/>
              </a:rPr>
              <a:t>sites</a:t>
            </a:r>
          </a:p>
          <a:p>
            <a:r>
              <a:rPr lang="en-US" dirty="0" smtClean="0">
                <a:latin typeface="Times New Roman" pitchFamily="18" charset="0"/>
                <a:cs typeface="Times New Roman" pitchFamily="18" charset="0"/>
              </a:rPr>
              <a:t>1. Untruthful reviews</a:t>
            </a:r>
          </a:p>
          <a:p>
            <a:r>
              <a:rPr lang="en-US" dirty="0" smtClean="0">
                <a:latin typeface="Times New Roman" pitchFamily="18" charset="0"/>
                <a:cs typeface="Times New Roman" pitchFamily="18" charset="0"/>
              </a:rPr>
              <a:t>2. Reviews on brands</a:t>
            </a:r>
          </a:p>
          <a:p>
            <a:r>
              <a:rPr lang="en-US" dirty="0" smtClean="0">
                <a:latin typeface="Times New Roman" pitchFamily="18" charset="0"/>
                <a:cs typeface="Times New Roman" pitchFamily="18" charset="0"/>
              </a:rPr>
              <a:t>3. Review Centric Approach</a:t>
            </a:r>
          </a:p>
          <a:p>
            <a:r>
              <a:rPr lang="en-US" dirty="0" smtClean="0">
                <a:latin typeface="Times New Roman" pitchFamily="18" charset="0"/>
                <a:cs typeface="Times New Roman" pitchFamily="18" charset="0"/>
              </a:rPr>
              <a:t>4. Centric Approach</a:t>
            </a:r>
          </a:p>
          <a:p>
            <a:r>
              <a:rPr lang="en-US" dirty="0" smtClean="0">
                <a:latin typeface="Times New Roman" pitchFamily="18" charset="0"/>
                <a:cs typeface="Times New Roman" pitchFamily="18" charset="0"/>
              </a:rPr>
              <a:t>5. Product Centric Approach</a:t>
            </a: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
        <p:nvSpPr>
          <p:cNvPr id="4" name="Rectangle 2">
            <a:extLst>
              <a:ext uri="{FF2B5EF4-FFF2-40B4-BE49-F238E27FC236}">
                <a16:creationId xmlns="" xmlns:a16="http://schemas.microsoft.com/office/drawing/2014/main" id="{33BCB6D2-05C1-0E72-C8AB-6FB28E06862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8155D0-D6EF-056A-0F67-0C244B13E8A9}"/>
              </a:ext>
            </a:extLst>
          </p:cNvPr>
          <p:cNvSpPr>
            <a:spLocks noGrp="1"/>
          </p:cNvSpPr>
          <p:nvPr>
            <p:ph type="title"/>
          </p:nvPr>
        </p:nvSpPr>
        <p:spPr/>
        <p:txBody>
          <a:bodyPr>
            <a:normAutofit fontScale="90000"/>
          </a:bodyPr>
          <a:lstStyle/>
          <a:p>
            <a:r>
              <a:rPr lang="en-US" dirty="0"/>
              <a:t>Fake Review Survey Using Machine learning Approach</a:t>
            </a:r>
          </a:p>
        </p:txBody>
      </p:sp>
      <p:sp>
        <p:nvSpPr>
          <p:cNvPr id="3" name="Content Placeholder 2">
            <a:extLst>
              <a:ext uri="{FF2B5EF4-FFF2-40B4-BE49-F238E27FC236}">
                <a16:creationId xmlns="" xmlns:a16="http://schemas.microsoft.com/office/drawing/2014/main" id="{4AF15FBF-47C5-9E8F-BD0B-B1D791372A6B}"/>
              </a:ext>
            </a:extLst>
          </p:cNvPr>
          <p:cNvSpPr>
            <a:spLocks noGrp="1"/>
          </p:cNvSpPr>
          <p:nvPr>
            <p:ph idx="1"/>
          </p:nvPr>
        </p:nvSpPr>
        <p:spPr>
          <a:xfrm>
            <a:off x="609600" y="1847088"/>
            <a:ext cx="10972800" cy="4389120"/>
          </a:xfrm>
        </p:spPr>
        <p:txBody>
          <a:bodyPr/>
          <a:lstStyle/>
          <a:p>
            <a:r>
              <a:rPr lang="en-US" dirty="0" smtClean="0">
                <a:latin typeface="Times New Roman" pitchFamily="18" charset="0"/>
                <a:cs typeface="Times New Roman" pitchFamily="18" charset="0"/>
              </a:rPr>
              <a:t>Data Collection</a:t>
            </a:r>
          </a:p>
          <a:p>
            <a:r>
              <a:rPr lang="en-US" dirty="0" smtClean="0">
                <a:latin typeface="Times New Roman" pitchFamily="18" charset="0"/>
                <a:cs typeface="Times New Roman" pitchFamily="18" charset="0"/>
              </a:rPr>
              <a:t>Data pre-processing</a:t>
            </a:r>
          </a:p>
          <a:p>
            <a:r>
              <a:rPr lang="en-US" dirty="0" smtClean="0">
                <a:latin typeface="Times New Roman" pitchFamily="18" charset="0"/>
                <a:cs typeface="Times New Roman" pitchFamily="18" charset="0"/>
              </a:rPr>
              <a:t>Feature Extraction and selection</a:t>
            </a:r>
          </a:p>
          <a:p>
            <a:r>
              <a:rPr lang="en-US" dirty="0" smtClean="0">
                <a:latin typeface="Times New Roman" pitchFamily="18" charset="0"/>
                <a:cs typeface="Times New Roman" pitchFamily="18" charset="0"/>
              </a:rPr>
              <a:t>Classifier model construction and testing</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endParaRPr lang="en-US" sz="1800" b="1" dirty="0">
              <a:solidFill>
                <a:srgbClr val="000000"/>
              </a:solidFill>
              <a:effectLst/>
              <a:latin typeface="Times New Roman" panose="02020603050405020304" pitchFamily="18" charset="0"/>
              <a:ea typeface="Times New Roman" panose="02020603050405020304" pitchFamily="18" charset="0"/>
              <a:cs typeface="Times New Roman" pitchFamily="18" charset="0"/>
            </a:endParaRPr>
          </a:p>
          <a:p>
            <a:pPr marL="0" indent="0">
              <a:buNone/>
            </a:pPr>
            <a:endParaRPr lang="en-US" sz="1800" b="1" dirty="0">
              <a:solidFill>
                <a:srgbClr val="000000"/>
              </a:solidFill>
              <a:latin typeface="Times New Roman" panose="02020603050405020304" pitchFamily="18" charset="0"/>
              <a:cs typeface="Times New Roman" pitchFamily="18" charset="0"/>
            </a:endParaRPr>
          </a:p>
          <a:p>
            <a:pPr marL="0" indent="0">
              <a:buNone/>
            </a:pPr>
            <a:endParaRPr lang="en-US" sz="1800" b="1" dirty="0">
              <a:solidFill>
                <a:srgbClr val="000000"/>
              </a:solidFill>
              <a:latin typeface="Times New Roman" panose="02020603050405020304" pitchFamily="18" charset="0"/>
              <a:cs typeface="Times New Roman" pitchFamily="18" charset="0"/>
            </a:endParaRPr>
          </a:p>
          <a:p>
            <a:pPr marL="0" indent="0">
              <a:buNone/>
            </a:pPr>
            <a:endParaRPr lang="en-US" sz="1800" b="1" dirty="0">
              <a:solidFill>
                <a:srgbClr val="000000"/>
              </a:solidFill>
              <a:latin typeface="Times New Roman" panose="02020603050405020304" pitchFamily="18" charset="0"/>
              <a:cs typeface="Times New Roman" pitchFamily="18" charset="0"/>
            </a:endParaRPr>
          </a:p>
          <a:p>
            <a:pPr marL="0" indent="0">
              <a:buNone/>
            </a:pPr>
            <a:endParaRPr lang="en-US" sz="1800" b="1" dirty="0">
              <a:solidFill>
                <a:srgbClr val="000000"/>
              </a:solidFill>
              <a:latin typeface="Times New Roman" panose="02020603050405020304" pitchFamily="18" charset="0"/>
              <a:cs typeface="Times New Roman" pitchFamily="18" charset="0"/>
            </a:endParaRPr>
          </a:p>
          <a:p>
            <a:pPr marL="0" indent="0">
              <a:buNone/>
            </a:pPr>
            <a:r>
              <a:rPr lang="en-US" sz="1800" b="1" dirty="0">
                <a:solidFill>
                  <a:srgbClr val="000000"/>
                </a:solidFill>
                <a:latin typeface="Times New Roman" panose="02020603050405020304"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0162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60F50F-01D4-60D5-E998-4217D2F8E39A}"/>
              </a:ext>
            </a:extLst>
          </p:cNvPr>
          <p:cNvSpPr>
            <a:spLocks noGrp="1"/>
          </p:cNvSpPr>
          <p:nvPr>
            <p:ph type="title"/>
          </p:nvPr>
        </p:nvSpPr>
        <p:spPr/>
        <p:txBody>
          <a:bodyPr>
            <a:normAutofit/>
          </a:bodyPr>
          <a:lstStyle/>
          <a:p>
            <a:r>
              <a:rPr lang="en-US" sz="4800" dirty="0"/>
              <a:t>Working of Fake Review detection</a:t>
            </a:r>
            <a:endParaRPr lang="en-IN" dirty="0"/>
          </a:p>
        </p:txBody>
      </p:sp>
      <p:sp>
        <p:nvSpPr>
          <p:cNvPr id="3" name="Content Placeholder 2">
            <a:extLst>
              <a:ext uri="{FF2B5EF4-FFF2-40B4-BE49-F238E27FC236}">
                <a16:creationId xmlns="" xmlns:a16="http://schemas.microsoft.com/office/drawing/2014/main" id="{FAA39A80-3CDD-C22F-2F1F-D49F6B0CDA6C}"/>
              </a:ext>
            </a:extLst>
          </p:cNvPr>
          <p:cNvSpPr>
            <a:spLocks noGrp="1"/>
          </p:cNvSpPr>
          <p:nvPr>
            <p:ph idx="1"/>
          </p:nvPr>
        </p:nvSpPr>
        <p:spPr/>
        <p:txBody>
          <a:bodyPr>
            <a:normAutofit fontScale="92500" lnSpcReduction="10000"/>
          </a:bodyPr>
          <a:lstStyle/>
          <a:p>
            <a:pPr marL="0" indent="0">
              <a:buNone/>
            </a:pPr>
            <a:endParaRPr lang="en-US" sz="5100" dirty="0"/>
          </a:p>
          <a:p>
            <a:pPr marL="0" indent="0">
              <a:buNone/>
            </a:pPr>
            <a:r>
              <a:rPr lang="en-US" sz="5100" dirty="0"/>
              <a:t>	</a:t>
            </a:r>
            <a:endParaRPr lang="en-IN" sz="5100" baseline="-25000" dirty="0">
              <a:latin typeface="Times New Roman" panose="02020603050405020304" pitchFamily="18" charset="0"/>
              <a:cs typeface="Times New Roman" panose="02020603050405020304" pitchFamily="18" charset="0"/>
            </a:endParaRPr>
          </a:p>
          <a:p>
            <a:pPr marL="0" indent="0">
              <a:buNone/>
            </a:pPr>
            <a:endParaRPr lang="en-IN" sz="5100" b="0" baseline="-25000" dirty="0">
              <a:latin typeface="Times New Roman" panose="02020603050405020304" pitchFamily="18" charset="0"/>
              <a:cs typeface="Times New Roman" panose="02020603050405020304" pitchFamily="18" charset="0"/>
            </a:endParaRPr>
          </a:p>
          <a:p>
            <a:pPr marL="0" indent="0">
              <a:buNone/>
            </a:pPr>
            <a:endParaRPr lang="en-US" sz="5100" b="0" baseline="-25000" dirty="0">
              <a:latin typeface="Times New Roman" panose="02020603050405020304" pitchFamily="18" charset="0"/>
              <a:cs typeface="Times New Roman" panose="02020603050405020304" pitchFamily="18" charset="0"/>
            </a:endParaRPr>
          </a:p>
          <a:p>
            <a:pPr marL="0" indent="0">
              <a:buNone/>
            </a:pPr>
            <a:endParaRPr lang="en-US" sz="4000" baseline="-25000" dirty="0">
              <a:latin typeface="Times New Roman" panose="02020603050405020304" pitchFamily="18" charset="0"/>
              <a:cs typeface="Times New Roman" panose="02020603050405020304" pitchFamily="18" charset="0"/>
            </a:endParaRPr>
          </a:p>
          <a:p>
            <a:pPr marL="0" indent="0">
              <a:buNone/>
            </a:pPr>
            <a:endParaRPr lang="en-US" sz="4000" b="0" baseline="-25000" dirty="0">
              <a:latin typeface="Times New Roman" panose="02020603050405020304" pitchFamily="18" charset="0"/>
              <a:cs typeface="Times New Roman" panose="02020603050405020304" pitchFamily="18" charset="0"/>
            </a:endParaRPr>
          </a:p>
          <a:p>
            <a:pPr marL="0" indent="0">
              <a:buNone/>
            </a:pPr>
            <a:endParaRPr lang="en-US" sz="4000" baseline="-25000" dirty="0">
              <a:latin typeface="Times New Roman" panose="02020603050405020304" pitchFamily="18" charset="0"/>
              <a:cs typeface="Times New Roman" panose="02020603050405020304" pitchFamily="18" charset="0"/>
            </a:endParaRPr>
          </a:p>
          <a:p>
            <a:pPr marL="0" indent="0">
              <a:buNone/>
            </a:pPr>
            <a:endParaRPr lang="en-US" b="0" baseline="-25000" dirty="0">
              <a:latin typeface="Times New Roman" panose="02020603050405020304" pitchFamily="18" charset="0"/>
              <a:cs typeface="Times New Roman" panose="02020603050405020304" pitchFamily="18" charset="0"/>
            </a:endParaRPr>
          </a:p>
          <a:p>
            <a:pPr marL="0" indent="0">
              <a:buNone/>
            </a:pPr>
            <a:r>
              <a:rPr lang="en-US" baseline="-25000" dirty="0">
                <a:latin typeface="Times New Roman" panose="02020603050405020304" pitchFamily="18" charset="0"/>
                <a:cs typeface="Times New Roman" panose="02020603050405020304" pitchFamily="18" charset="0"/>
              </a:rPr>
              <a:t>			</a:t>
            </a:r>
            <a:endParaRPr lang="en-US" b="0" baseline="-250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551" y="1943100"/>
            <a:ext cx="4432300"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99301" y="6369566"/>
            <a:ext cx="5712141" cy="369332"/>
          </a:xfrm>
          <a:prstGeom prst="rect">
            <a:avLst/>
          </a:prstGeom>
        </p:spPr>
        <p:txBody>
          <a:bodyPr wrap="none">
            <a:spAutoFit/>
          </a:bodyPr>
          <a:lstStyle/>
          <a:p>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Figure </a:t>
            </a:r>
            <a:r>
              <a:rPr lang="en-US" b="1" dirty="0">
                <a:latin typeface="Times New Roman" pitchFamily="18" charset="0"/>
                <a:cs typeface="Times New Roman" pitchFamily="18" charset="0"/>
              </a:rPr>
              <a:t>3.1: Model Diagram for fake review detection</a:t>
            </a:r>
          </a:p>
        </p:txBody>
      </p:sp>
    </p:spTree>
    <p:extLst>
      <p:ext uri="{BB962C8B-B14F-4D97-AF65-F5344CB8AC3E}">
        <p14:creationId xmlns:p14="http://schemas.microsoft.com/office/powerpoint/2010/main" val="32626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8D766F-5BD6-C20E-33F8-F1145228A8E1}"/>
              </a:ext>
            </a:extLst>
          </p:cNvPr>
          <p:cNvSpPr>
            <a:spLocks noGrp="1"/>
          </p:cNvSpPr>
          <p:nvPr>
            <p:ph type="title"/>
          </p:nvPr>
        </p:nvSpPr>
        <p:spPr>
          <a:xfrm>
            <a:off x="609600" y="704088"/>
            <a:ext cx="12026900" cy="1143000"/>
          </a:xfrm>
        </p:spPr>
        <p:txBody>
          <a:bodyPr>
            <a:normAutofit fontScale="90000"/>
          </a:bodyPr>
          <a:lstStyle/>
          <a:p>
            <a:r>
              <a:rPr lang="en-US" dirty="0" smtClean="0"/>
              <a:t>Fake Review Detection Using Naïve Bias </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2031" y="2070282"/>
            <a:ext cx="5654727" cy="3625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559395" y="6203434"/>
            <a:ext cx="3534942" cy="369332"/>
          </a:xfrm>
          <a:prstGeom prst="rect">
            <a:avLst/>
          </a:prstGeom>
        </p:spPr>
        <p:txBody>
          <a:bodyPr wrap="none">
            <a:spAutoFit/>
          </a:bodyPr>
          <a:lstStyle/>
          <a:p>
            <a:r>
              <a:rPr lang="en-US" b="1" dirty="0"/>
              <a:t> Figure 3.3: Naïve Bias Equation</a:t>
            </a:r>
          </a:p>
        </p:txBody>
      </p:sp>
    </p:spTree>
    <p:extLst>
      <p:ext uri="{BB962C8B-B14F-4D97-AF65-F5344CB8AC3E}">
        <p14:creationId xmlns:p14="http://schemas.microsoft.com/office/powerpoint/2010/main" val="336666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brainstorming presentation</Template>
  <TotalTime>1714</TotalTime>
  <Words>704</Words>
  <Application>Microsoft Office PowerPoint</Application>
  <PresentationFormat>Custom</PresentationFormat>
  <Paragraphs>87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Presentation on brainstorming</vt:lpstr>
      <vt:lpstr>OPINION MINING BASED FAKE PRODUCT REVIEW MONITORING AND REMOVAL SYSTEM</vt:lpstr>
      <vt:lpstr>Agenda</vt:lpstr>
      <vt:lpstr>Overview</vt:lpstr>
      <vt:lpstr>Working of Fake Review detection</vt:lpstr>
      <vt:lpstr>Fake Review Survey Using Machine learning Approach</vt:lpstr>
      <vt:lpstr>Fake Review Survey Using Machine learning Approach</vt:lpstr>
      <vt:lpstr>Fake Review Survey Using Machine learning Approach</vt:lpstr>
      <vt:lpstr>Working of Fake Review detection</vt:lpstr>
      <vt:lpstr>Fake Review Detection Using Naïve Bias </vt:lpstr>
      <vt:lpstr>Naïve Bias Vs. Random Forest Classifier</vt:lpstr>
      <vt:lpstr>Fake Review detection using Decision tree</vt:lpstr>
      <vt:lpstr>Application:</vt:lpstr>
      <vt:lpstr>Scope of Growth and Disadvantages</vt:lpstr>
      <vt:lpstr>Conclusion</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Accelerating OPTIMIZATION ALGORITHM USING ROOT MEAN SQUARE PROPAGATION</dc:title>
  <dc:creator>Development6</dc:creator>
  <cp:lastModifiedBy>user</cp:lastModifiedBy>
  <cp:revision>73</cp:revision>
  <dcterms:created xsi:type="dcterms:W3CDTF">2022-05-11T03:52:26Z</dcterms:created>
  <dcterms:modified xsi:type="dcterms:W3CDTF">2022-05-20T16:37:57Z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