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7112" autoAdjust="0"/>
  </p:normalViewPr>
  <p:slideViewPr>
    <p:cSldViewPr snapToGrid="0">
      <p:cViewPr varScale="1">
        <p:scale>
          <a:sx n="21" d="100"/>
          <a:sy n="21" d="100"/>
        </p:scale>
        <p:origin x="606" y="60"/>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80"/>
        <c:overlap val="25"/>
        <c:axId val="-1874197984"/>
        <c:axId val="-1874189824"/>
      </c:barChart>
      <c:catAx>
        <c:axId val="-187419798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874189824"/>
        <c:crosses val="autoZero"/>
        <c:auto val="1"/>
        <c:lblAlgn val="ctr"/>
        <c:lblOffset val="100"/>
        <c:noMultiLvlLbl val="0"/>
      </c:catAx>
      <c:valAx>
        <c:axId val="-1874189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874197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smtClean="0"/>
            <a:t>HIGH</a:t>
          </a:r>
          <a:r>
            <a:rPr lang="en-US" sz="2800" baseline="0" dirty="0" smtClean="0"/>
            <a:t> COST</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smtClean="0"/>
            <a:t>Most materials involved in making high quality VR is quite costly.</a:t>
          </a:r>
          <a:endParaRPr lang="en-US" sz="2800"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smtClean="0"/>
            <a:t>HUGE COMPUTING RESOURCE</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smtClean="0"/>
            <a:t>For</a:t>
          </a:r>
          <a:r>
            <a:rPr lang="en-US" sz="2800" baseline="0" dirty="0" smtClean="0"/>
            <a:t> a good realistic experiences , GPU of the host machine must be very powerful GTX960 is recommended.</a:t>
          </a:r>
          <a:endParaRPr lang="en-US" sz="2800" dirty="0"/>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smtClean="0"/>
            <a:t>OPTICAL ENGINEERING</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smtClean="0"/>
            <a:t>Current generation VR  has highly restricted field of view . Further research on Aspherical lens and image filters like barrel distortion is needed.</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4351CFC8-37EC-494B-A841-287649776134}" type="pres">
      <dgm:prSet presAssocID="{425AB2E9-3568-4939-AD20-F42726F09D02}" presName="Name0" presStyleCnt="0">
        <dgm:presLayoutVars>
          <dgm:dir/>
          <dgm:animLvl val="lvl"/>
          <dgm:resizeHandles val="exact"/>
        </dgm:presLayoutVars>
      </dgm:prSet>
      <dgm:spPr/>
      <dgm:t>
        <a:bodyPr/>
        <a:lstStyle/>
        <a:p>
          <a:endParaRPr lang="en-US"/>
        </a:p>
      </dgm:t>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t>
        <a:bodyPr/>
        <a:lstStyle/>
        <a:p>
          <a:endParaRPr lang="en-US"/>
        </a:p>
      </dgm:t>
    </dgm:pt>
    <dgm:pt modelId="{DE65B54D-BB89-4898-B770-68834B90CB27}" type="pres">
      <dgm:prSet presAssocID="{06F1FE2A-97BA-4B52-B3A6-E44D1F20CB28}" presName="desTx" presStyleLbl="alignAccFollowNode1" presStyleIdx="0" presStyleCnt="3">
        <dgm:presLayoutVars>
          <dgm:bulletEnabled val="1"/>
        </dgm:presLayoutVars>
      </dgm:prSet>
      <dgm:spPr/>
      <dgm:t>
        <a:bodyPr/>
        <a:lstStyle/>
        <a:p>
          <a:endParaRPr lang="en-US"/>
        </a:p>
      </dgm:t>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t>
        <a:bodyPr/>
        <a:lstStyle/>
        <a:p>
          <a:endParaRPr lang="en-US"/>
        </a:p>
      </dgm:t>
    </dgm:pt>
    <dgm:pt modelId="{6EC96761-7A7E-46B1-9A31-B92F49834D5A}" type="pres">
      <dgm:prSet presAssocID="{184B56DA-A66C-4DD0-AE11-0A7EBA387E48}" presName="desTx" presStyleLbl="alignAccFollowNode1" presStyleIdx="1" presStyleCnt="3">
        <dgm:presLayoutVars>
          <dgm:bulletEnabled val="1"/>
        </dgm:presLayoutVars>
      </dgm:prSet>
      <dgm:spPr/>
      <dgm:t>
        <a:bodyPr/>
        <a:lstStyle/>
        <a:p>
          <a:endParaRPr lang="en-US"/>
        </a:p>
      </dgm:t>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t>
        <a:bodyPr/>
        <a:lstStyle/>
        <a:p>
          <a:endParaRPr lang="en-US"/>
        </a:p>
      </dgm:t>
    </dgm:pt>
    <dgm:pt modelId="{98860936-C475-4184-9A9D-2F4B5D8B0BC7}" type="pres">
      <dgm:prSet presAssocID="{2F8ECEAC-FAA3-4503-A169-57F41A503807}" presName="desTx" presStyleLbl="alignAccFollowNode1" presStyleIdx="2" presStyleCnt="3">
        <dgm:presLayoutVars>
          <dgm:bulletEnabled val="1"/>
        </dgm:presLayoutVars>
      </dgm:prSet>
      <dgm:spPr/>
      <dgm:t>
        <a:bodyPr/>
        <a:lstStyle/>
        <a:p>
          <a:endParaRPr lang="en-US"/>
        </a:p>
      </dgm:t>
    </dgm:pt>
  </dgm:ptLst>
  <dgm:cxnLst>
    <dgm:cxn modelId="{9C3D3653-8462-4AAD-A961-3717216B9CF2}" type="presOf" srcId="{06F1FE2A-97BA-4B52-B3A6-E44D1F20CB28}" destId="{B8C15370-9E21-4343-A577-4985C41A0B6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CB965C6-1ACF-483C-9C29-8A17C949C706}" srcId="{06F1FE2A-97BA-4B52-B3A6-E44D1F20CB28}" destId="{4640F6E6-EF32-4372-9B3B-2FFD48F9CB5C}" srcOrd="0" destOrd="0" parTransId="{DB4F8E23-BBE6-4AB5-9D82-74F5115D7455}" sibTransId="{55E32D54-3DF3-4F3F-B3B8-1AEE5606EC62}"/>
    <dgm:cxn modelId="{51EFA3EF-F9E3-4B84-BA84-84A3BBF4D4D3}" type="presOf" srcId="{17AF0C1B-AB46-4643-AAAB-C00D253E5731}" destId="{6EC96761-7A7E-46B1-9A31-B92F49834D5A}" srcOrd="0" destOrd="0"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913323B4-1F88-4AC5-8C9E-BE0572C8023B}" type="presOf" srcId="{4640F6E6-EF32-4372-9B3B-2FFD48F9CB5C}" destId="{DE65B54D-BB89-4898-B770-68834B90CB27}" srcOrd="0" destOrd="0"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7FD88FF9-53A7-4C08-9686-37472D3C5F90}" type="presOf" srcId="{184B56DA-A66C-4DD0-AE11-0A7EBA387E48}" destId="{E01B3154-0666-4584-9FC4-432DE00CC402}" srcOrd="0" destOrd="0" presId="urn:microsoft.com/office/officeart/2005/8/layout/hList1"/>
    <dgm:cxn modelId="{01AD485A-0916-4A80-9CBA-29870F4D202A}" srcId="{425AB2E9-3568-4939-AD20-F42726F09D02}" destId="{184B56DA-A66C-4DD0-AE11-0A7EBA387E48}" srcOrd="1" destOrd="0" parTransId="{3C1C544F-4C0C-4E19-A3D2-C3E5175D7B4B}" sibTransId="{8EE144C8-20EA-43DA-B048-41CEE06807BC}"/>
    <dgm:cxn modelId="{24836079-9FDA-4F84-9291-518671EE6E30}" srcId="{425AB2E9-3568-4939-AD20-F42726F09D02}" destId="{2F8ECEAC-FAA3-4503-A169-57F41A503807}" srcOrd="2" destOrd="0" parTransId="{ACAA3BC8-2CDA-42A5-8DD6-5A948ACC6FCF}" sibTransId="{61A568BF-D1AB-4345-9CA7-878468CAA9E0}"/>
    <dgm:cxn modelId="{12E1A9E1-0E2B-4599-8D03-2A69A1547115}" type="presOf" srcId="{425AB2E9-3568-4939-AD20-F42726F09D02}" destId="{4351CFC8-37EC-494B-A841-287649776134}" srcOrd="0" destOrd="0" presId="urn:microsoft.com/office/officeart/2005/8/layout/hList1"/>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HIGH</a:t>
          </a:r>
          <a:r>
            <a:rPr lang="en-US" sz="2800" kern="1200" baseline="0" dirty="0" smtClean="0"/>
            <a:t> COST</a:t>
          </a:r>
          <a:endParaRPr lang="en-US" sz="2800" kern="1200" dirty="0"/>
        </a:p>
      </dsp:txBody>
      <dsp:txXfrm>
        <a:off x="4000" y="995308"/>
        <a:ext cx="3900487" cy="1560194"/>
      </dsp:txXfrm>
    </dsp:sp>
    <dsp:sp modelId="{DE65B54D-BB89-4898-B770-68834B90CB27}">
      <dsp:nvSpPr>
        <dsp:cNvPr id="0" name=""/>
        <dsp:cNvSpPr/>
      </dsp:nvSpPr>
      <dsp:spPr>
        <a:xfrm>
          <a:off x="4000"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Most materials involved in making high quality VR is quite costly.</a:t>
          </a:r>
          <a:endParaRPr lang="en-US" sz="2800" kern="1200" dirty="0"/>
        </a:p>
      </dsp:txBody>
      <dsp:txXfrm>
        <a:off x="4000" y="2555503"/>
        <a:ext cx="3900487" cy="3746924"/>
      </dsp:txXfrm>
    </dsp:sp>
    <dsp:sp modelId="{E01B3154-0666-4584-9FC4-432DE00CC402}">
      <dsp:nvSpPr>
        <dsp:cNvPr id="0" name=""/>
        <dsp:cNvSpPr/>
      </dsp:nvSpPr>
      <dsp:spPr>
        <a:xfrm>
          <a:off x="4450556"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HUGE COMPUTING RESOURCE</a:t>
          </a:r>
          <a:endParaRPr lang="en-US" sz="2800" kern="1200" dirty="0"/>
        </a:p>
      </dsp:txBody>
      <dsp:txXfrm>
        <a:off x="4450556" y="995308"/>
        <a:ext cx="3900487" cy="1560194"/>
      </dsp:txXfrm>
    </dsp:sp>
    <dsp:sp modelId="{6EC96761-7A7E-46B1-9A31-B92F49834D5A}">
      <dsp:nvSpPr>
        <dsp:cNvPr id="0" name=""/>
        <dsp:cNvSpPr/>
      </dsp:nvSpPr>
      <dsp:spPr>
        <a:xfrm>
          <a:off x="4450556"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For</a:t>
          </a:r>
          <a:r>
            <a:rPr lang="en-US" sz="2800" kern="1200" baseline="0" dirty="0" smtClean="0"/>
            <a:t> a good realistic experiences , GPU of the host machine must be very powerful GTX960 is recommended.</a:t>
          </a:r>
          <a:endParaRPr lang="en-US" sz="2800" kern="1200" dirty="0"/>
        </a:p>
      </dsp:txBody>
      <dsp:txXfrm>
        <a:off x="4450556" y="2555503"/>
        <a:ext cx="3900487" cy="3746924"/>
      </dsp:txXfrm>
    </dsp:sp>
    <dsp:sp modelId="{64DD6D48-227C-4434-BED8-F49C9D4F4F7E}">
      <dsp:nvSpPr>
        <dsp:cNvPr id="0" name=""/>
        <dsp:cNvSpPr/>
      </dsp:nvSpPr>
      <dsp:spPr>
        <a:xfrm>
          <a:off x="8897112" y="995308"/>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kern="1200" dirty="0" smtClean="0"/>
            <a:t>OPTICAL ENGINEERING</a:t>
          </a:r>
          <a:endParaRPr lang="en-US" sz="2800" kern="1200" dirty="0"/>
        </a:p>
      </dsp:txBody>
      <dsp:txXfrm>
        <a:off x="8897112" y="995308"/>
        <a:ext cx="3900487" cy="1560194"/>
      </dsp:txXfrm>
    </dsp:sp>
    <dsp:sp modelId="{98860936-C475-4184-9A9D-2F4B5D8B0BC7}">
      <dsp:nvSpPr>
        <dsp:cNvPr id="0" name=""/>
        <dsp:cNvSpPr/>
      </dsp:nvSpPr>
      <dsp:spPr>
        <a:xfrm>
          <a:off x="8897112" y="2555503"/>
          <a:ext cx="3900487" cy="374692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Current generation VR  has highly restricted field of view . Further research on Aspherical lens and image filters like barrel distortion is needed.</a:t>
          </a:r>
          <a:endParaRPr lang="en-US" sz="2800" kern="1200" dirty="0"/>
        </a:p>
      </dsp:txBody>
      <dsp:txXfrm>
        <a:off x="8897112" y="2555503"/>
        <a:ext cx="3900487" cy="374692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0.36602</cdr:x>
      <cdr:y>0.31549</cdr:y>
    </cdr:from>
    <cdr:to>
      <cdr:x>0.97651</cdr:x>
      <cdr:y>1</cdr:y>
    </cdr:to>
    <cdr:pic>
      <cdr:nvPicPr>
        <cdr:cNvPr id="2" name="Picture 1"/>
        <cdr:cNvPicPr>
          <a:picLocks xmlns:a="http://schemas.openxmlformats.org/drawingml/2006/main" noChangeAspect="1" noChangeArrowheads="1"/>
        </cdr:cNvPicPr>
      </cdr:nvPicPr>
      <cdr:blipFill>
        <a:blip xmlns:a="http://schemas.openxmlformats.org/drawingml/2006/main" xmlns:r="http://schemas.openxmlformats.org/officeDocument/2006/relationships" r:embed="rId1"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4685584" y="2307849"/>
          <a:ext cx="7815277" cy="5007351"/>
        </a:xfrm>
        <a:prstGeom xmlns:a="http://schemas.openxmlformats.org/drawingml/2006/main" prst="rect">
          <a:avLst/>
        </a:prstGeom>
        <a:ln xmlns:a="http://schemas.openxmlformats.org/drawingml/2006/main">
          <a:noFill/>
        </a:ln>
        <a:effectLst xmlns:a="http://schemas.openxmlformats.org/drawingml/2006/main">
          <a:softEdge rad="112500"/>
        </a:effectLst>
        <a:extLst xmlns:a="http://schemas.openxmlformats.org/drawingml/2006/main">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5/4/2016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5/4/2016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54156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32" name="Instructions"/>
          <p:cNvSpPr/>
          <p:nvPr userDrawn="1"/>
        </p:nvSpPr>
        <p:spPr>
          <a:xfrm>
            <a:off x="44302680" y="-1"/>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a:t>
            </a:r>
            <a:r>
              <a:rPr sz="6600" dirty="0" smtClean="0">
                <a:solidFill>
                  <a:prstClr val="white">
                    <a:lumMod val="50000"/>
                  </a:prstClr>
                </a:solidFill>
                <a:latin typeface="Calibri Light" panose="020F0302020204030204" pitchFamily="34" charset="0"/>
                <a:cs typeface="Calibri" panose="020F0502020204030204" pitchFamily="34" charset="0"/>
              </a:rPr>
              <a:t>make </a:t>
            </a:r>
            <a:r>
              <a:rPr sz="6600" dirty="0">
                <a:solidFill>
                  <a:prstClr val="white">
                    <a:lumMod val="50000"/>
                  </a:prstClr>
                </a:solidFill>
                <a:latin typeface="Calibri Light" panose="020F0302020204030204" pitchFamily="34" charset="0"/>
                <a:cs typeface="Calibri" panose="020F0502020204030204" pitchFamily="34" charset="0"/>
              </a:rPr>
              <a:t>a copy of what you need and drag it into place. PowerPoint’s Smart Guides will help you align it with everything else.</a:t>
            </a:r>
          </a:p>
          <a:p>
            <a:pPr lvl="0">
              <a:spcBef>
                <a:spcPts val="2400"/>
              </a:spcBef>
            </a:pPr>
            <a:r>
              <a:rPr sz="6600" dirty="0" smtClean="0">
                <a:solidFill>
                  <a:prstClr val="white">
                    <a:lumMod val="50000"/>
                  </a:prstClr>
                </a:solidFill>
                <a:latin typeface="Calibri Light" panose="020F0302020204030204" pitchFamily="34" charset="0"/>
                <a:cs typeface="Calibri" panose="020F0502020204030204" pitchFamily="34" charset="0"/>
              </a:rPr>
              <a:t>Want to use your own picture</a:t>
            </a:r>
            <a:r>
              <a:rPr lang="en-US" sz="6600" dirty="0" smtClean="0">
                <a:solidFill>
                  <a:prstClr val="white">
                    <a:lumMod val="50000"/>
                  </a:prstClr>
                </a:solidFill>
                <a:latin typeface="Calibri Light" panose="020F0302020204030204" pitchFamily="34" charset="0"/>
                <a:cs typeface="Calibri" panose="020F0502020204030204" pitchFamily="34" charset="0"/>
              </a:rPr>
              <a:t>s</a:t>
            </a:r>
            <a:r>
              <a:rPr sz="6600" dirty="0" smtClean="0">
                <a:solidFill>
                  <a:prstClr val="white">
                    <a:lumMod val="50000"/>
                  </a:prstClr>
                </a:solidFill>
                <a:latin typeface="Calibri Light" panose="020F0302020204030204" pitchFamily="34" charset="0"/>
                <a:cs typeface="Calibri" panose="020F0502020204030204" pitchFamily="34" charset="0"/>
              </a:rPr>
              <a:t> instead of ours? No problem!</a:t>
            </a:r>
            <a:r>
              <a:rPr lang="en-US" sz="6600" dirty="0" smtClean="0">
                <a:solidFill>
                  <a:prstClr val="white">
                    <a:lumMod val="50000"/>
                  </a:prstClr>
                </a:solidFill>
                <a:latin typeface="Calibri Light" panose="020F0302020204030204" pitchFamily="34" charset="0"/>
                <a:cs typeface="Calibri" panose="020F0502020204030204" pitchFamily="34" charset="0"/>
              </a:rPr>
              <a:t> Just click a picture, press the Delete key, then click the icon to add your picture.</a:t>
            </a:r>
            <a:endParaRPr sz="6600" dirty="0">
              <a:solidFill>
                <a:prstClr val="white">
                  <a:lumMod val="50000"/>
                </a:prstClr>
              </a:solidFill>
              <a:latin typeface="Calibri Light" panose="020F0302020204030204" pitchFamily="34" charset="0"/>
              <a:cs typeface="Calibri" panose="020F0502020204030204" pitchFamily="34" charset="0"/>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5/4/2016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smtClean="0"/>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5/4/2016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diagramQuickStyle" Target="../diagrams/quickStyle1.xml"/><Relationship Id="rId12"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4.png"/><Relationship Id="rId5" Type="http://schemas.openxmlformats.org/officeDocument/2006/relationships/diagramData" Target="../diagrams/data1.xml"/><Relationship Id="rId10" Type="http://schemas.openxmlformats.org/officeDocument/2006/relationships/chart" Target="../charts/chart1.xml"/><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7000"/>
            <a:lum/>
          </a:blip>
          <a:srcRect/>
          <a:stretch>
            <a:fillRect l="-17000" r="-17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43000" y="642799"/>
            <a:ext cx="30175200" cy="2971740"/>
          </a:xfrm>
        </p:spPr>
        <p:txBody>
          <a:bodyPr>
            <a:normAutofit fontScale="90000"/>
          </a:bodyPr>
          <a:lstStyle/>
          <a:p>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a:t>
            </a:r>
            <a:br>
              <a:rPr lang="en-US" dirty="0" smtClean="0">
                <a:solidFill>
                  <a:schemeClr val="accent1"/>
                </a:solidFill>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 </a:t>
            </a:r>
            <a:r>
              <a:rPr lang="en-US" dirty="0" smtClean="0">
                <a:solidFill>
                  <a:schemeClr val="accent1"/>
                </a:solidFill>
                <a:latin typeface="Times New Roman" panose="02020603050405020304" pitchFamily="18" charset="0"/>
                <a:cs typeface="Times New Roman" panose="02020603050405020304" pitchFamily="18" charset="0"/>
              </a:rPr>
              <a:t>           Gesture</a:t>
            </a:r>
            <a:r>
              <a:rPr lang="en-US" dirty="0" smtClean="0">
                <a:latin typeface="Times New Roman" panose="02020603050405020304" pitchFamily="18" charset="0"/>
                <a:cs typeface="Times New Roman" panose="02020603050405020304" pitchFamily="18" charset="0"/>
              </a:rPr>
              <a:t> Based Virtual </a:t>
            </a:r>
            <a:r>
              <a:rPr lang="en-US" dirty="0" smtClean="0">
                <a:solidFill>
                  <a:schemeClr val="accent5"/>
                </a:solidFill>
                <a:latin typeface="Times New Roman" panose="02020603050405020304" pitchFamily="18" charset="0"/>
                <a:cs typeface="Times New Roman" panose="02020603050405020304" pitchFamily="18" charset="0"/>
              </a:rPr>
              <a:t>Reality</a:t>
            </a:r>
            <a:r>
              <a:rPr lang="en-US" dirty="0" smtClean="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p:txBody>
      </p:sp>
      <p:sp>
        <p:nvSpPr>
          <p:cNvPr id="23" name="Text Placeholder 22"/>
          <p:cNvSpPr>
            <a:spLocks noGrp="1"/>
          </p:cNvSpPr>
          <p:nvPr>
            <p:ph type="body" sz="quarter" idx="36"/>
          </p:nvPr>
        </p:nvSpPr>
        <p:spPr>
          <a:xfrm>
            <a:off x="5173648" y="4213100"/>
            <a:ext cx="38399500" cy="677779"/>
          </a:xfrm>
        </p:spPr>
        <p:txBody>
          <a:bodyPr/>
          <a:lstStyle/>
          <a:p>
            <a:r>
              <a:rPr lang="en-US" dirty="0" smtClean="0"/>
              <a:t>1.S.SHYAM /SADDIQUE MOHAMMED /GEETHA.R | 2. MR.M.MARIA DOMINIC SAVIO | 1.Students and 2.Assisstant professor of Dept. of ECE in SRM UNIVERSITY ,Chennai , India.</a:t>
            </a:r>
            <a:endParaRPr lang="en-US" dirty="0"/>
          </a:p>
        </p:txBody>
      </p:sp>
      <p:sp>
        <p:nvSpPr>
          <p:cNvPr id="67" name="Text Placeholder 66"/>
          <p:cNvSpPr>
            <a:spLocks noGrp="1"/>
          </p:cNvSpPr>
          <p:nvPr>
            <p:ph type="body" sz="quarter" idx="13"/>
          </p:nvPr>
        </p:nvSpPr>
        <p:spPr/>
        <p:txBody>
          <a:bodyPr/>
          <a:lstStyle/>
          <a:p>
            <a:r>
              <a:rPr lang="en-US" dirty="0" smtClean="0"/>
              <a:t>ABSTRACT</a:t>
            </a:r>
            <a:endParaRPr lang="en-US" dirty="0"/>
          </a:p>
        </p:txBody>
      </p:sp>
      <p:sp>
        <p:nvSpPr>
          <p:cNvPr id="69" name="Text Placeholder 68"/>
          <p:cNvSpPr>
            <a:spLocks noGrp="1"/>
          </p:cNvSpPr>
          <p:nvPr>
            <p:ph type="body" sz="quarter" idx="39"/>
          </p:nvPr>
        </p:nvSpPr>
        <p:spPr/>
        <p:txBody>
          <a:bodyPr/>
          <a:lstStyle/>
          <a:p>
            <a:pPr algn="just"/>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Virtual Reality (VR) is a computer simulated environment that has the inherent potential of manipulating people’s mind with a 3D experience using human image perception and optical illusions. </a:t>
            </a:r>
            <a:r>
              <a:rPr lang="en-US" sz="3200" dirty="0" smtClean="0"/>
              <a:t>Our Aim is to build a cost effective VR for the masses with further room for development by open source community.</a:t>
            </a:r>
            <a:endParaRPr lang="en-US" sz="3200" dirty="0"/>
          </a:p>
        </p:txBody>
      </p:sp>
      <p:sp>
        <p:nvSpPr>
          <p:cNvPr id="68" name="Text Placeholder 67"/>
          <p:cNvSpPr>
            <a:spLocks noGrp="1"/>
          </p:cNvSpPr>
          <p:nvPr>
            <p:ph type="body" sz="quarter" idx="37"/>
          </p:nvPr>
        </p:nvSpPr>
        <p:spPr>
          <a:xfrm>
            <a:off x="1143000" y="10250081"/>
            <a:ext cx="12801600" cy="1280160"/>
          </a:xfrm>
          <a:gradFill>
            <a:gsLst>
              <a:gs pos="0">
                <a:schemeClr val="tx1">
                  <a:lumMod val="65000"/>
                  <a:lumOff val="35000"/>
                </a:schemeClr>
              </a:gs>
              <a:gs pos="91000">
                <a:schemeClr val="accent1"/>
              </a:gs>
              <a:gs pos="90000">
                <a:schemeClr val="tx1">
                  <a:lumMod val="65000"/>
                  <a:lumOff val="35000"/>
                </a:schemeClr>
              </a:gs>
              <a:gs pos="100000">
                <a:schemeClr val="accent1"/>
              </a:gs>
            </a:gsLst>
          </a:gradFill>
        </p:spPr>
        <p:txBody>
          <a:bodyPr/>
          <a:lstStyle/>
          <a:p>
            <a:r>
              <a:rPr lang="en-US" dirty="0" smtClean="0"/>
              <a:t>INTRODUCTION</a:t>
            </a:r>
            <a:endParaRPr lang="en-US" dirty="0"/>
          </a:p>
        </p:txBody>
      </p:sp>
      <p:sp>
        <p:nvSpPr>
          <p:cNvPr id="11" name="Content Placeholder 10"/>
          <p:cNvSpPr>
            <a:spLocks noGrp="1"/>
          </p:cNvSpPr>
          <p:nvPr>
            <p:ph sz="quarter" idx="38"/>
          </p:nvPr>
        </p:nvSpPr>
        <p:spPr>
          <a:xfrm>
            <a:off x="1143000" y="11868911"/>
            <a:ext cx="12801600" cy="4841388"/>
          </a:xfrm>
          <a:solidFill>
            <a:schemeClr val="bg2"/>
          </a:solidFill>
        </p:spPr>
        <p:txBody>
          <a:bodyPr>
            <a:normAutofit fontScale="77500" lnSpcReduction="20000"/>
          </a:bodyPr>
          <a:lstStyle/>
          <a:p>
            <a:pPr marL="274320" indent="-274320" algn="just">
              <a:buFont typeface="Wingdings"/>
              <a:buChar char=""/>
              <a:defRPr/>
            </a:pPr>
            <a:r>
              <a:rPr lang="en-US" sz="3800" dirty="0">
                <a:latin typeface="Times New Roman" pitchFamily="18" charset="0"/>
                <a:cs typeface="Times New Roman" pitchFamily="18" charset="0"/>
              </a:rPr>
              <a:t>Virtual reality (VR) is process of completely knocking off user from the real environment and immerses them in a computer generated virtual environment . It gives the user strong feeling of being present in that environment .Virtual Reality is not new to us , It has been a dream for us for many years .Different scientist had different approach to virtual reality starting from Canaletto painting 250 years ago then to Thomas Alva Edison invention of camera in 1890 to  Morton </a:t>
            </a:r>
            <a:r>
              <a:rPr lang="en-US" sz="3800" dirty="0" err="1">
                <a:latin typeface="Times New Roman" pitchFamily="18" charset="0"/>
                <a:cs typeface="Times New Roman" pitchFamily="18" charset="0"/>
              </a:rPr>
              <a:t>Heilig</a:t>
            </a:r>
            <a:r>
              <a:rPr lang="en-US" sz="3800" dirty="0">
                <a:latin typeface="Times New Roman" pitchFamily="18" charset="0"/>
                <a:cs typeface="Times New Roman" pitchFamily="18" charset="0"/>
              </a:rPr>
              <a:t> first head mounted 3-D display which gives artificial sensory experience which is called as </a:t>
            </a:r>
            <a:r>
              <a:rPr lang="en-US" sz="3800" dirty="0" err="1">
                <a:latin typeface="Times New Roman" pitchFamily="18" charset="0"/>
                <a:cs typeface="Times New Roman" pitchFamily="18" charset="0"/>
              </a:rPr>
              <a:t>Sensoram</a:t>
            </a:r>
            <a:r>
              <a:rPr lang="en-US" sz="3800" dirty="0">
                <a:latin typeface="Times New Roman" pitchFamily="18" charset="0"/>
                <a:cs typeface="Times New Roman" pitchFamily="18" charset="0"/>
              </a:rPr>
              <a:t> . Now Oculus Rift developed a compact head mount VR head set which uses computer – graphics based system to provide 3-D interactive environment to the user .Virtual reality has a wide range of applications not only gaming and movies it can be used for educational , tourism , engineering and training for driving and shooting etc</a:t>
            </a:r>
            <a:r>
              <a:rPr lang="en-US" sz="3600" dirty="0">
                <a:latin typeface="Times New Roman" pitchFamily="18" charset="0"/>
                <a:cs typeface="Times New Roman" pitchFamily="18" charset="0"/>
              </a:rPr>
              <a:t>.</a:t>
            </a:r>
          </a:p>
          <a:p>
            <a:pPr marL="274320" indent="-274320">
              <a:buFont typeface="Wingdings"/>
              <a:buChar char=""/>
              <a:defRPr/>
            </a:pPr>
            <a:endParaRPr lang="en-US" dirty="0">
              <a:latin typeface="Times New Roman" pitchFamily="18" charset="0"/>
              <a:cs typeface="Times New Roman" pitchFamily="18" charset="0"/>
            </a:endParaRPr>
          </a:p>
        </p:txBody>
      </p:sp>
      <p:sp>
        <p:nvSpPr>
          <p:cNvPr id="7" name="Text Placeholder 6"/>
          <p:cNvSpPr>
            <a:spLocks noGrp="1"/>
          </p:cNvSpPr>
          <p:nvPr>
            <p:ph type="body" sz="quarter" idx="17"/>
          </p:nvPr>
        </p:nvSpPr>
        <p:spPr>
          <a:xfrm>
            <a:off x="1143000" y="16863928"/>
            <a:ext cx="12801600" cy="1219200"/>
          </a:xfrm>
        </p:spPr>
        <p:txBody>
          <a:bodyPr/>
          <a:lstStyle/>
          <a:p>
            <a:r>
              <a:rPr lang="en-US" dirty="0" smtClean="0"/>
              <a:t>SYSTEM OVERVIEW</a:t>
            </a:r>
            <a:endParaRPr lang="en-US" dirty="0"/>
          </a:p>
        </p:txBody>
      </p:sp>
      <p:pic>
        <p:nvPicPr>
          <p:cNvPr id="25" name="Content Placeholder 24"/>
          <p:cNvPicPr>
            <a:picLocks noGrp="1" noChangeAspect="1"/>
          </p:cNvPicPr>
          <p:nvPr>
            <p:ph sz="quarter" idx="25"/>
          </p:nvPr>
        </p:nvPicPr>
        <p:blipFill>
          <a:blip r:embed="rId4">
            <a:extLst>
              <a:ext uri="{28A0092B-C50C-407E-A947-70E740481C1C}">
                <a14:useLocalDpi xmlns:a14="http://schemas.microsoft.com/office/drawing/2010/main" val="0"/>
              </a:ext>
            </a:extLst>
          </a:blip>
          <a:stretch>
            <a:fillRect/>
          </a:stretch>
        </p:blipFill>
        <p:spPr>
          <a:xfrm>
            <a:off x="1165861" y="18340420"/>
            <a:ext cx="12801599" cy="6027738"/>
          </a:xfrm>
        </p:spPr>
      </p:pic>
      <p:sp>
        <p:nvSpPr>
          <p:cNvPr id="8" name="Text Placeholder 7"/>
          <p:cNvSpPr>
            <a:spLocks noGrp="1"/>
          </p:cNvSpPr>
          <p:nvPr>
            <p:ph type="body" sz="quarter" idx="19"/>
          </p:nvPr>
        </p:nvSpPr>
        <p:spPr>
          <a:xfrm>
            <a:off x="1143000" y="24947534"/>
            <a:ext cx="12801600" cy="1219200"/>
          </a:xfrm>
        </p:spPr>
        <p:txBody>
          <a:bodyPr/>
          <a:lstStyle/>
          <a:p>
            <a:r>
              <a:rPr lang="en-US" dirty="0" smtClean="0"/>
              <a:t>CONSTRAINTS</a:t>
            </a:r>
            <a:endParaRPr lang="en-US" dirty="0"/>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58172885"/>
              </p:ext>
            </p:extLst>
          </p:nvPr>
        </p:nvGraphicFramePr>
        <p:xfrm>
          <a:off x="1143000" y="25795554"/>
          <a:ext cx="12801600" cy="72977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 Placeholder 8"/>
          <p:cNvSpPr>
            <a:spLocks noGrp="1"/>
          </p:cNvSpPr>
          <p:nvPr>
            <p:ph type="body" sz="quarter" idx="21"/>
          </p:nvPr>
        </p:nvSpPr>
        <p:spPr/>
        <p:txBody>
          <a:bodyPr/>
          <a:lstStyle/>
          <a:p>
            <a:r>
              <a:rPr lang="en-US" dirty="0" smtClean="0"/>
              <a:t>MATERIALS</a:t>
            </a:r>
            <a:endParaRPr lang="en-US" dirty="0"/>
          </a:p>
        </p:txBody>
      </p:sp>
      <p:graphicFrame>
        <p:nvGraphicFramePr>
          <p:cNvPr id="2" name="Content Placeholder 1" descr="Sample table with 2 columns, 8 rows" title="Table"/>
          <p:cNvGraphicFramePr>
            <a:graphicFrameLocks noGrp="1"/>
          </p:cNvGraphicFramePr>
          <p:nvPr>
            <p:ph sz="quarter" idx="27"/>
            <p:extLst>
              <p:ext uri="{D42A27DB-BD31-4B8C-83A1-F6EECF244321}">
                <p14:modId xmlns:p14="http://schemas.microsoft.com/office/powerpoint/2010/main" val="1167599828"/>
              </p:ext>
            </p:extLst>
          </p:nvPr>
        </p:nvGraphicFramePr>
        <p:xfrm>
          <a:off x="15480555" y="7072694"/>
          <a:ext cx="12865845" cy="9408494"/>
        </p:xfrm>
        <a:graphic>
          <a:graphicData uri="http://schemas.openxmlformats.org/drawingml/2006/table">
            <a:tbl>
              <a:tblPr firstRow="1" bandRow="1">
                <a:tableStyleId>{69012ECD-51FC-41F1-AA8D-1B2483CD663E}</a:tableStyleId>
              </a:tblPr>
              <a:tblGrid>
                <a:gridCol w="1750013"/>
                <a:gridCol w="1925942"/>
                <a:gridCol w="1837978"/>
                <a:gridCol w="1837978"/>
                <a:gridCol w="1837978"/>
                <a:gridCol w="1837978"/>
                <a:gridCol w="1837978"/>
              </a:tblGrid>
              <a:tr h="1480911">
                <a:tc>
                  <a:txBody>
                    <a:bodyPr/>
                    <a:lstStyle/>
                    <a:p>
                      <a:pPr algn="ctr"/>
                      <a:r>
                        <a:rPr lang="en-US" sz="2800" dirty="0" smtClean="0"/>
                        <a:t>Materials (detailed list)</a:t>
                      </a: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c>
                  <a:txBody>
                    <a:bodyPr/>
                    <a:lstStyle/>
                    <a:p>
                      <a:pPr algn="ctr"/>
                      <a:endParaRPr lang="en-US" sz="2800" dirty="0"/>
                    </a:p>
                  </a:txBody>
                  <a:tcPr anchor="ctr"/>
                </a:tc>
              </a:tr>
              <a:tr h="952486">
                <a:tc>
                  <a:txBody>
                    <a:bodyPr/>
                    <a:lstStyle/>
                    <a:p>
                      <a:pPr algn="ctr">
                        <a:lnSpc>
                          <a:spcPct val="100000"/>
                        </a:lnSpc>
                        <a:spcAft>
                          <a:spcPts val="0"/>
                        </a:spcAft>
                      </a:pPr>
                      <a:r>
                        <a:rPr lang="en-IN" sz="2000" dirty="0">
                          <a:solidFill>
                            <a:srgbClr val="002060"/>
                          </a:solidFill>
                          <a:effectLst/>
                        </a:rPr>
                        <a:t> </a:t>
                      </a:r>
                    </a:p>
                    <a:p>
                      <a:pPr algn="ctr">
                        <a:lnSpc>
                          <a:spcPct val="100000"/>
                        </a:lnSpc>
                        <a:spcAft>
                          <a:spcPts val="0"/>
                        </a:spcAft>
                      </a:pPr>
                      <a:r>
                        <a:rPr lang="en-IN" sz="2000" dirty="0">
                          <a:solidFill>
                            <a:srgbClr val="002060"/>
                          </a:solidFill>
                          <a:effectLst/>
                        </a:rPr>
                        <a:t>S.NO</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Item / Parts</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Supplier/ Manufacturer</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Model No./ Description</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Quantity</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Unit Price</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Total (</a:t>
                      </a:r>
                      <a:r>
                        <a:rPr lang="en-IN" sz="2000" dirty="0" err="1">
                          <a:solidFill>
                            <a:srgbClr val="002060"/>
                          </a:solidFill>
                          <a:effectLst/>
                          <a:latin typeface="Times New Roman" panose="02020603050405020304" pitchFamily="18" charset="0"/>
                          <a:cs typeface="Times New Roman" panose="02020603050405020304" pitchFamily="18" charset="0"/>
                        </a:rPr>
                        <a:t>Rs</a:t>
                      </a:r>
                      <a:r>
                        <a:rPr lang="en-IN" sz="2000" dirty="0">
                          <a:solidFill>
                            <a:srgbClr val="002060"/>
                          </a:solidFill>
                          <a:effectLst/>
                          <a:latin typeface="Times New Roman" panose="02020603050405020304" pitchFamily="18" charset="0"/>
                          <a:cs typeface="Times New Roman" panose="02020603050405020304" pitchFamily="18" charset="0"/>
                        </a:rPr>
                        <a: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dirty="0">
                          <a:solidFill>
                            <a:srgbClr val="002060"/>
                          </a:solidFill>
                          <a:effectLst/>
                        </a:rPr>
                        <a:t>1</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DragonBoard410c</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Qualcomm</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410C</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Rs4,000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Rs4,000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428730">
                <a:tc>
                  <a:txBody>
                    <a:bodyPr/>
                    <a:lstStyle/>
                    <a:p>
                      <a:pPr algn="ctr">
                        <a:lnSpc>
                          <a:spcPct val="100000"/>
                        </a:lnSpc>
                        <a:spcAft>
                          <a:spcPts val="0"/>
                        </a:spcAft>
                      </a:pPr>
                      <a:r>
                        <a:rPr lang="en-IN" sz="2000" dirty="0">
                          <a:solidFill>
                            <a:srgbClr val="002060"/>
                          </a:solidFill>
                          <a:effectLst/>
                        </a:rPr>
                        <a:t>2</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Display</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 </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a:solidFill>
                            <a:srgbClr val="002060"/>
                          </a:solidFill>
                          <a:effectLst/>
                          <a:latin typeface="Times New Roman" panose="02020603050405020304" pitchFamily="18" charset="0"/>
                          <a:cs typeface="Times New Roman" panose="02020603050405020304" pitchFamily="18" charset="0"/>
                        </a:rPr>
                        <a:t>Topfoison</a:t>
                      </a:r>
                      <a:r>
                        <a:rPr lang="en-IN" sz="2000" dirty="0">
                          <a:solidFill>
                            <a:srgbClr val="002060"/>
                          </a:solidFill>
                          <a:effectLst/>
                          <a:latin typeface="Times New Roman" panose="02020603050405020304" pitchFamily="18" charset="0"/>
                          <a:cs typeface="Times New Roman" panose="02020603050405020304" pitchFamily="18" charset="0"/>
                        </a:rPr>
                        <a:t> </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cs typeface="Times New Roman" panose="02020603050405020304" pitchFamily="18" charset="0"/>
                        </a:rPr>
                        <a:t>shenzden</a:t>
                      </a: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a:solidFill>
                            <a:srgbClr val="002060"/>
                          </a:solidFill>
                          <a:effectLst/>
                          <a:latin typeface="Times New Roman" panose="02020603050405020304" pitchFamily="18" charset="0"/>
                          <a:cs typeface="Times New Roman" panose="02020603050405020304" pitchFamily="18" charset="0"/>
                        </a:rPr>
                        <a:t>displays</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    TF60006A</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Rs3,800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Rs3,800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a:solidFill>
                            <a:srgbClr val="002060"/>
                          </a:solidFill>
                          <a:effectLst/>
                        </a:rPr>
                        <a:t>3</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Gyroscope GY-521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cs typeface="Times New Roman" panose="02020603050405020304" pitchFamily="18" charset="0"/>
                        </a:rPr>
                        <a:t>roborium</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GY-521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mn-ea"/>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Rs199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Rs199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a:solidFill>
                            <a:srgbClr val="002060"/>
                          </a:solidFill>
                          <a:effectLst/>
                        </a:rPr>
                        <a:t>4</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LVL shifter Breakout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3-5v variant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1</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Rs200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Rs200</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a:solidFill>
                            <a:srgbClr val="002060"/>
                          </a:solidFill>
                          <a:effectLst/>
                        </a:rPr>
                        <a:t>5</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Google cardboard</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Aura </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Cardboard</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Rs659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Rs659</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00000"/>
                        </a:lnSpc>
                        <a:spcAft>
                          <a:spcPts val="0"/>
                        </a:spcAft>
                      </a:pPr>
                      <a:r>
                        <a:rPr lang="en-IN" sz="2000" dirty="0">
                          <a:solidFill>
                            <a:srgbClr val="002060"/>
                          </a:solidFill>
                          <a:effectLst/>
                        </a:rPr>
                        <a:t>6</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PC with HDMI</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a:solidFill>
                            <a:srgbClr val="002060"/>
                          </a:solidFill>
                          <a:effectLst/>
                          <a:latin typeface="Times New Roman" panose="02020603050405020304" pitchFamily="18" charset="0"/>
                          <a:cs typeface="Times New Roman" panose="02020603050405020304" pitchFamily="18" charset="0"/>
                        </a:rPr>
                        <a:t>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NIL</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a:solidFill>
                            <a:srgbClr val="002060"/>
                          </a:solidFill>
                          <a:effectLst/>
                          <a:latin typeface="Times New Roman" panose="02020603050405020304" pitchFamily="18" charset="0"/>
                          <a:cs typeface="Times New Roman" panose="02020603050405020304" pitchFamily="18" charset="0"/>
                        </a:rPr>
                        <a:t>NIL</a:t>
                      </a:r>
                      <a:endParaRPr lang="en-IN" sz="200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658182">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7</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b="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Arduino Leonardo</a:t>
                      </a:r>
                      <a:endParaRPr lang="en-IN" sz="2000" b="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Genuino</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Leonardo</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Rs700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Rs700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8</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Glove</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Nil</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Rs300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Rs600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14364">
                <a:tc>
                  <a:txBody>
                    <a:bodyPr/>
                    <a:lstStyle/>
                    <a:p>
                      <a:pPr algn="ctr">
                        <a:lnSpc>
                          <a:spcPct val="100000"/>
                        </a:lnSpc>
                        <a:spcAft>
                          <a:spcPts val="0"/>
                        </a:spcAft>
                      </a:pPr>
                      <a:r>
                        <a:rPr lang="en-IN" sz="2000" dirty="0" smtClean="0">
                          <a:solidFill>
                            <a:srgbClr val="002060"/>
                          </a:solidFill>
                          <a:effectLst/>
                          <a:latin typeface="Calibri" panose="020F0502020204030204" pitchFamily="34" charset="0"/>
                          <a:ea typeface="Calibri" panose="020F0502020204030204" pitchFamily="34" charset="0"/>
                          <a:cs typeface="Calibri" panose="020F0502020204030204" pitchFamily="34" charset="0"/>
                        </a:rPr>
                        <a:t>9</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Flex Sensor</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Roborium</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Rs540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0000"/>
                        </a:lnSpc>
                        <a:spcAft>
                          <a:spcPts val="0"/>
                        </a:spcAft>
                      </a:pPr>
                      <a:r>
                        <a:rPr lang="en-IN" sz="2000" dirty="0" smtClean="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Rs2160</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476243">
                <a:tc>
                  <a:txBody>
                    <a:bodyPr/>
                    <a:lstStyle/>
                    <a:p>
                      <a:pPr algn="ctr">
                        <a:lnSpc>
                          <a:spcPct val="115000"/>
                        </a:lnSpc>
                        <a:spcAft>
                          <a:spcPts val="0"/>
                        </a:spcAft>
                      </a:pPr>
                      <a:r>
                        <a:rPr lang="en-IN" sz="2000">
                          <a:solidFill>
                            <a:srgbClr val="002060"/>
                          </a:solidFill>
                          <a:effectLst/>
                        </a:rPr>
                        <a:t> </a:t>
                      </a:r>
                      <a:endParaRPr lang="en-IN" sz="200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gridSpan="5">
                  <a:txBody>
                    <a:bodyPr/>
                    <a:lstStyle/>
                    <a:p>
                      <a:pPr algn="r">
                        <a:lnSpc>
                          <a:spcPct val="115000"/>
                        </a:lnSpc>
                        <a:spcAft>
                          <a:spcPts val="0"/>
                        </a:spcAft>
                      </a:pPr>
                      <a:r>
                        <a:rPr lang="en-IN" sz="2000" dirty="0">
                          <a:solidFill>
                            <a:srgbClr val="002060"/>
                          </a:solidFill>
                          <a:effectLst/>
                        </a:rPr>
                        <a:t>Total (</a:t>
                      </a:r>
                      <a:r>
                        <a:rPr lang="en-IN" sz="2000" dirty="0" err="1">
                          <a:solidFill>
                            <a:srgbClr val="002060"/>
                          </a:solidFill>
                          <a:effectLst/>
                        </a:rPr>
                        <a:t>Rs</a:t>
                      </a:r>
                      <a:r>
                        <a:rPr lang="en-IN" sz="2000" dirty="0">
                          <a:solidFill>
                            <a:srgbClr val="002060"/>
                          </a:solidFill>
                          <a:effectLst/>
                        </a:rPr>
                        <a:t>.)</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15000"/>
                        </a:lnSpc>
                        <a:spcAft>
                          <a:spcPts val="0"/>
                        </a:spcAft>
                      </a:pPr>
                      <a:r>
                        <a:rPr lang="en-IN" sz="2000" dirty="0" smtClean="0">
                          <a:solidFill>
                            <a:srgbClr val="002060"/>
                          </a:solidFill>
                          <a:effectLst/>
                        </a:rPr>
                        <a:t>Rs12,319</a:t>
                      </a:r>
                      <a:endParaRPr lang="en-IN" sz="2000" dirty="0">
                        <a:solidFill>
                          <a:srgbClr val="00206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r>
            </a:tbl>
          </a:graphicData>
        </a:graphic>
      </p:graphicFrame>
      <p:sp>
        <p:nvSpPr>
          <p:cNvPr id="70" name="Text Placeholder 69"/>
          <p:cNvSpPr>
            <a:spLocks noGrp="1"/>
          </p:cNvSpPr>
          <p:nvPr>
            <p:ph type="body" sz="quarter" idx="40"/>
          </p:nvPr>
        </p:nvSpPr>
        <p:spPr>
          <a:xfrm>
            <a:off x="15544800" y="16710299"/>
            <a:ext cx="12801600" cy="1219200"/>
          </a:xfrm>
        </p:spPr>
        <p:txBody>
          <a:bodyPr/>
          <a:lstStyle/>
          <a:p>
            <a:r>
              <a:rPr lang="en-US" dirty="0" smtClean="0"/>
              <a:t>APPLICATIONS</a:t>
            </a:r>
            <a:endParaRPr lang="en-US" dirty="0"/>
          </a:p>
        </p:txBody>
      </p:sp>
      <p:sp>
        <p:nvSpPr>
          <p:cNvPr id="16" name="Text Placeholder 15"/>
          <p:cNvSpPr>
            <a:spLocks noGrp="1"/>
          </p:cNvSpPr>
          <p:nvPr>
            <p:ph type="body" sz="quarter" idx="29"/>
          </p:nvPr>
        </p:nvSpPr>
        <p:spPr>
          <a:xfrm>
            <a:off x="15544800" y="24563179"/>
            <a:ext cx="12801600" cy="1219200"/>
          </a:xfrm>
        </p:spPr>
        <p:txBody>
          <a:bodyPr/>
          <a:lstStyle/>
          <a:p>
            <a:r>
              <a:rPr lang="en-US" dirty="0" smtClean="0"/>
              <a:t>COMPARISONS</a:t>
            </a:r>
            <a:endParaRPr lang="en-US" dirty="0"/>
          </a:p>
        </p:txBody>
      </p:sp>
      <p:graphicFrame>
        <p:nvGraphicFramePr>
          <p:cNvPr id="26" name="Content Placeholder 25"/>
          <p:cNvGraphicFramePr>
            <a:graphicFrameLocks noGrp="1"/>
          </p:cNvGraphicFramePr>
          <p:nvPr>
            <p:ph sz="quarter" idx="30"/>
            <p:extLst>
              <p:ext uri="{D42A27DB-BD31-4B8C-83A1-F6EECF244321}">
                <p14:modId xmlns:p14="http://schemas.microsoft.com/office/powerpoint/2010/main" val="2792886756"/>
              </p:ext>
            </p:extLst>
          </p:nvPr>
        </p:nvGraphicFramePr>
        <p:xfrm>
          <a:off x="15544800" y="26247426"/>
          <a:ext cx="12801600" cy="6393995"/>
        </p:xfrm>
        <a:graphic>
          <a:graphicData uri="http://schemas.openxmlformats.org/drawingml/2006/table">
            <a:tbl>
              <a:tblPr firstRow="1" bandRow="1">
                <a:tableStyleId>{69012ECD-51FC-41F1-AA8D-1B2483CD663E}</a:tableStyleId>
              </a:tblPr>
              <a:tblGrid>
                <a:gridCol w="4267200"/>
                <a:gridCol w="4267200"/>
                <a:gridCol w="4267200"/>
              </a:tblGrid>
              <a:tr h="1557138">
                <a:tc>
                  <a:txBody>
                    <a:bodyPr/>
                    <a:lstStyle/>
                    <a:p>
                      <a:endParaRPr lang="en-IN" sz="1800" dirty="0" smtClean="0"/>
                    </a:p>
                    <a:p>
                      <a:endParaRPr lang="en-IN" sz="1800" dirty="0" smtClean="0"/>
                    </a:p>
                    <a:p>
                      <a:r>
                        <a:rPr lang="en-IN" sz="1800" dirty="0" smtClean="0"/>
                        <a:t>                  </a:t>
                      </a:r>
                      <a:r>
                        <a:rPr lang="en-IN" sz="2400" dirty="0" smtClean="0"/>
                        <a:t>Specifications</a:t>
                      </a:r>
                    </a:p>
                    <a:p>
                      <a:endParaRPr lang="en-IN" sz="2400" baseline="0" dirty="0" smtClean="0"/>
                    </a:p>
                    <a:p>
                      <a:r>
                        <a:rPr lang="en-IN" sz="2400" baseline="0" dirty="0" smtClean="0"/>
                        <a:t>        </a:t>
                      </a:r>
                      <a:endParaRPr lang="en-IN" sz="2400" dirty="0"/>
                    </a:p>
                  </a:txBody>
                  <a:tcPr/>
                </a:tc>
                <a:tc>
                  <a:txBody>
                    <a:bodyPr/>
                    <a:lstStyle/>
                    <a:p>
                      <a:endParaRPr lang="en-IN" sz="1800" dirty="0" smtClean="0"/>
                    </a:p>
                    <a:p>
                      <a:endParaRPr lang="en-IN" sz="1800" dirty="0" smtClean="0"/>
                    </a:p>
                    <a:p>
                      <a:r>
                        <a:rPr lang="en-IN" sz="1800" dirty="0" smtClean="0"/>
                        <a:t>                    </a:t>
                      </a:r>
                      <a:r>
                        <a:rPr lang="en-IN" sz="2400" dirty="0" smtClean="0"/>
                        <a:t>Gear</a:t>
                      </a:r>
                      <a:r>
                        <a:rPr lang="en-IN" sz="2400" baseline="0" dirty="0" smtClean="0"/>
                        <a:t> VR</a:t>
                      </a:r>
                      <a:endParaRPr lang="en-IN" sz="2400" dirty="0"/>
                    </a:p>
                  </a:txBody>
                  <a:tcPr/>
                </a:tc>
                <a:tc>
                  <a:txBody>
                    <a:bodyPr/>
                    <a:lstStyle/>
                    <a:p>
                      <a:endParaRPr lang="en-IN" sz="1800" dirty="0" smtClean="0"/>
                    </a:p>
                    <a:p>
                      <a:endParaRPr lang="en-IN" sz="1800" dirty="0" smtClean="0"/>
                    </a:p>
                    <a:p>
                      <a:r>
                        <a:rPr lang="en-IN" sz="1800" baseline="0" dirty="0" smtClean="0"/>
                        <a:t>              </a:t>
                      </a:r>
                      <a:r>
                        <a:rPr lang="en-IN" sz="2400" dirty="0" smtClean="0"/>
                        <a:t>Our</a:t>
                      </a:r>
                      <a:r>
                        <a:rPr lang="en-IN" sz="2400" baseline="0" dirty="0" smtClean="0"/>
                        <a:t> System</a:t>
                      </a:r>
                      <a:endParaRPr lang="en-IN" sz="2400" dirty="0"/>
                    </a:p>
                  </a:txBody>
                  <a:tcPr/>
                </a:tc>
              </a:tr>
              <a:tr h="707761">
                <a:tc>
                  <a:txBody>
                    <a:bodyPr/>
                    <a:lstStyle/>
                    <a:p>
                      <a:pPr algn="ctr"/>
                      <a:r>
                        <a:rPr lang="en-US" sz="1800" dirty="0" smtClean="0">
                          <a:solidFill>
                            <a:schemeClr val="tx1"/>
                          </a:solidFill>
                        </a:rPr>
                        <a:t>Processor</a:t>
                      </a:r>
                      <a:endParaRPr lang="en-US" sz="1800" dirty="0">
                        <a:solidFill>
                          <a:schemeClr val="tx1"/>
                        </a:solidFill>
                      </a:endParaRPr>
                    </a:p>
                  </a:txBody>
                  <a:tcPr marT="45707" marB="45707"/>
                </a:tc>
                <a:tc>
                  <a:txBody>
                    <a:bodyPr/>
                    <a:lstStyle/>
                    <a:p>
                      <a:pPr algn="ctr"/>
                      <a:r>
                        <a:rPr lang="en-US" sz="1800" dirty="0" smtClean="0">
                          <a:solidFill>
                            <a:schemeClr val="tx1"/>
                          </a:solidFill>
                        </a:rPr>
                        <a:t> </a:t>
                      </a:r>
                      <a:r>
                        <a:rPr lang="en-US" sz="1800" dirty="0" err="1" smtClean="0">
                          <a:solidFill>
                            <a:schemeClr val="tx1"/>
                          </a:solidFill>
                        </a:rPr>
                        <a:t>Octa</a:t>
                      </a:r>
                      <a:r>
                        <a:rPr lang="en-US" sz="1800" baseline="0" dirty="0" smtClean="0">
                          <a:solidFill>
                            <a:schemeClr val="tx1"/>
                          </a:solidFill>
                        </a:rPr>
                        <a:t>-core processor </a:t>
                      </a:r>
                    </a:p>
                    <a:p>
                      <a:pPr algn="ctr"/>
                      <a:r>
                        <a:rPr lang="en-US" sz="1800" baseline="0" dirty="0" smtClean="0">
                          <a:solidFill>
                            <a:schemeClr val="tx1"/>
                          </a:solidFill>
                        </a:rPr>
                        <a:t>(</a:t>
                      </a:r>
                      <a:r>
                        <a:rPr lang="en-US" sz="1800" kern="1200" dirty="0" err="1" smtClean="0">
                          <a:solidFill>
                            <a:schemeClr val="tx1"/>
                          </a:solidFill>
                          <a:latin typeface="+mn-lt"/>
                          <a:ea typeface="+mn-ea"/>
                          <a:cs typeface="+mn-cs"/>
                        </a:rPr>
                        <a:t>Exynos</a:t>
                      </a:r>
                      <a:r>
                        <a:rPr lang="en-US" sz="1800" kern="1200" dirty="0" smtClean="0">
                          <a:solidFill>
                            <a:schemeClr val="tx1"/>
                          </a:solidFill>
                          <a:latin typeface="+mn-lt"/>
                          <a:ea typeface="+mn-ea"/>
                          <a:cs typeface="+mn-cs"/>
                        </a:rPr>
                        <a:t> 7420 </a:t>
                      </a:r>
                      <a:r>
                        <a:rPr lang="en-US" sz="1800" baseline="0" dirty="0" smtClean="0">
                          <a:solidFill>
                            <a:schemeClr val="tx1"/>
                          </a:solidFill>
                        </a:rPr>
                        <a:t>)</a:t>
                      </a:r>
                      <a:endParaRPr lang="en-US" sz="1800" dirty="0">
                        <a:solidFill>
                          <a:schemeClr val="tx1"/>
                        </a:solidFill>
                      </a:endParaRPr>
                    </a:p>
                  </a:txBody>
                  <a:tcPr marT="45707" marB="45707"/>
                </a:tc>
                <a:tc>
                  <a:txBody>
                    <a:bodyPr/>
                    <a:lstStyle/>
                    <a:p>
                      <a:r>
                        <a:rPr lang="en-US" sz="1800" dirty="0" smtClean="0">
                          <a:solidFill>
                            <a:schemeClr val="tx1"/>
                          </a:solidFill>
                        </a:rPr>
                        <a:t>Quad-core processor (Snapdragon 410C)</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Graphical Processing Unit</a:t>
                      </a:r>
                    </a:p>
                    <a:p>
                      <a:pPr algn="ctr"/>
                      <a:r>
                        <a:rPr lang="en-US" sz="1800" dirty="0" smtClean="0">
                          <a:solidFill>
                            <a:schemeClr val="tx1"/>
                          </a:solidFill>
                        </a:rPr>
                        <a:t>(GPU) </a:t>
                      </a:r>
                      <a:endParaRPr lang="en-US" sz="1800" dirty="0">
                        <a:solidFill>
                          <a:schemeClr val="tx1"/>
                        </a:solidFill>
                      </a:endParaRPr>
                    </a:p>
                  </a:txBody>
                  <a:tcPr marT="45707" marB="45707"/>
                </a:tc>
                <a:tc>
                  <a:txBody>
                    <a:bodyPr/>
                    <a:lstStyle/>
                    <a:p>
                      <a:pPr algn="ctr"/>
                      <a:r>
                        <a:rPr lang="en-US" sz="1800" dirty="0" smtClean="0">
                          <a:solidFill>
                            <a:schemeClr val="tx1"/>
                          </a:solidFill>
                        </a:rPr>
                        <a:t>Two GPUs </a:t>
                      </a:r>
                    </a:p>
                    <a:p>
                      <a:pPr algn="ctr"/>
                      <a:r>
                        <a:rPr lang="en-US" sz="1800" dirty="0" smtClean="0">
                          <a:solidFill>
                            <a:schemeClr val="tx1"/>
                          </a:solidFill>
                        </a:rPr>
                        <a:t>(Mali-T760 MP8)</a:t>
                      </a:r>
                    </a:p>
                  </a:txBody>
                  <a:tcPr marT="45707" marB="45707"/>
                </a:tc>
                <a:tc>
                  <a:txBody>
                    <a:bodyPr/>
                    <a:lstStyle/>
                    <a:p>
                      <a:pPr algn="ctr"/>
                      <a:r>
                        <a:rPr lang="en-US" sz="1800" dirty="0" smtClean="0">
                          <a:solidFill>
                            <a:schemeClr val="tx1"/>
                          </a:solidFill>
                        </a:rPr>
                        <a:t>One GPU </a:t>
                      </a:r>
                    </a:p>
                    <a:p>
                      <a:pPr algn="ctr"/>
                      <a:r>
                        <a:rPr lang="en-US" sz="1800" dirty="0" smtClean="0">
                          <a:solidFill>
                            <a:schemeClr val="tx1"/>
                          </a:solidFill>
                        </a:rPr>
                        <a:t>(Qualcomm                </a:t>
                      </a:r>
                      <a:r>
                        <a:rPr lang="en-US" sz="1800" dirty="0" err="1" smtClean="0">
                          <a:solidFill>
                            <a:schemeClr val="tx1"/>
                          </a:solidFill>
                        </a:rPr>
                        <a:t>Adreno</a:t>
                      </a:r>
                      <a:r>
                        <a:rPr lang="en-US" sz="1800" dirty="0" smtClean="0">
                          <a:solidFill>
                            <a:schemeClr val="tx1"/>
                          </a:solidFill>
                        </a:rPr>
                        <a:t> 306) </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Sensors</a:t>
                      </a:r>
                      <a:endParaRPr lang="en-US" sz="1800" dirty="0">
                        <a:solidFill>
                          <a:schemeClr val="tx1"/>
                        </a:solidFill>
                      </a:endParaRPr>
                    </a:p>
                  </a:txBody>
                  <a:tcPr marT="45707" marB="45707"/>
                </a:tc>
                <a:tc>
                  <a:txBody>
                    <a:bodyPr/>
                    <a:lstStyle/>
                    <a:p>
                      <a:pPr algn="ctr"/>
                      <a:r>
                        <a:rPr lang="en-US" sz="1800" dirty="0" smtClean="0">
                          <a:solidFill>
                            <a:schemeClr val="tx1"/>
                          </a:solidFill>
                        </a:rPr>
                        <a:t> 9-axis Gyro sensor , Accelerometer and</a:t>
                      </a:r>
                      <a:r>
                        <a:rPr lang="en-US" sz="1800" baseline="0" dirty="0" smtClean="0">
                          <a:solidFill>
                            <a:schemeClr val="tx1"/>
                          </a:solidFill>
                        </a:rPr>
                        <a:t> </a:t>
                      </a:r>
                      <a:r>
                        <a:rPr lang="en-US" sz="1800" dirty="0" smtClean="0">
                          <a:solidFill>
                            <a:schemeClr val="tx1"/>
                          </a:solidFill>
                        </a:rPr>
                        <a:t>Magneto meter </a:t>
                      </a:r>
                      <a:endParaRPr lang="en-US" sz="1800" dirty="0">
                        <a:solidFill>
                          <a:schemeClr val="tx1"/>
                        </a:solidFill>
                      </a:endParaRPr>
                    </a:p>
                  </a:txBody>
                  <a:tcPr marT="45707" marB="45707"/>
                </a:tc>
                <a:tc>
                  <a:txBody>
                    <a:bodyPr/>
                    <a:lstStyle/>
                    <a:p>
                      <a:pPr algn="ctr"/>
                      <a:r>
                        <a:rPr lang="en-US" sz="1800" dirty="0" smtClean="0">
                          <a:solidFill>
                            <a:schemeClr val="tx1"/>
                          </a:solidFill>
                        </a:rPr>
                        <a:t>6-axis Gyro</a:t>
                      </a:r>
                      <a:r>
                        <a:rPr lang="en-US" sz="1800" baseline="0" dirty="0" smtClean="0">
                          <a:solidFill>
                            <a:schemeClr val="tx1"/>
                          </a:solidFill>
                        </a:rPr>
                        <a:t> sensor and</a:t>
                      </a:r>
                    </a:p>
                    <a:p>
                      <a:pPr algn="ctr"/>
                      <a:r>
                        <a:rPr lang="en-US" sz="1800" baseline="0" dirty="0" smtClean="0">
                          <a:solidFill>
                            <a:schemeClr val="tx1"/>
                          </a:solidFill>
                        </a:rPr>
                        <a:t>Accelerometer</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Controller</a:t>
                      </a:r>
                      <a:r>
                        <a:rPr lang="en-US" sz="1800" baseline="0" dirty="0" smtClean="0">
                          <a:solidFill>
                            <a:schemeClr val="tx1"/>
                          </a:solidFill>
                        </a:rPr>
                        <a:t> </a:t>
                      </a:r>
                      <a:endParaRPr lang="en-US" sz="1800" dirty="0">
                        <a:solidFill>
                          <a:schemeClr val="tx1"/>
                        </a:solidFill>
                      </a:endParaRPr>
                    </a:p>
                  </a:txBody>
                  <a:tcPr marT="45707" marB="45707"/>
                </a:tc>
                <a:tc>
                  <a:txBody>
                    <a:bodyPr/>
                    <a:lstStyle/>
                    <a:p>
                      <a:pPr algn="ctr"/>
                      <a:r>
                        <a:rPr lang="en-US" sz="1800" dirty="0" smtClean="0">
                          <a:solidFill>
                            <a:schemeClr val="tx1"/>
                          </a:solidFill>
                        </a:rPr>
                        <a:t>Touch pad , Joystick controller , Data gloves </a:t>
                      </a:r>
                      <a:endParaRPr lang="en-US" sz="1800" dirty="0">
                        <a:solidFill>
                          <a:schemeClr val="tx1"/>
                        </a:solidFill>
                      </a:endParaRPr>
                    </a:p>
                  </a:txBody>
                  <a:tcPr marT="45707" marB="45707"/>
                </a:tc>
                <a:tc>
                  <a:txBody>
                    <a:bodyPr/>
                    <a:lstStyle/>
                    <a:p>
                      <a:pPr algn="ctr"/>
                      <a:r>
                        <a:rPr lang="en-US" sz="1800" dirty="0" smtClean="0">
                          <a:solidFill>
                            <a:schemeClr val="tx1"/>
                          </a:solidFill>
                        </a:rPr>
                        <a:t>Hand gesture recognition using Flex sensors and Gyro sensors</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Auxiliary Interface</a:t>
                      </a:r>
                    </a:p>
                    <a:p>
                      <a:pPr algn="ctr"/>
                      <a:r>
                        <a:rPr lang="en-US" sz="1800" dirty="0" smtClean="0">
                          <a:solidFill>
                            <a:schemeClr val="tx1"/>
                          </a:solidFill>
                        </a:rPr>
                        <a:t>Compatibility</a:t>
                      </a:r>
                      <a:r>
                        <a:rPr lang="en-US" sz="1800" baseline="0" dirty="0" smtClean="0">
                          <a:solidFill>
                            <a:schemeClr val="tx1"/>
                          </a:solidFill>
                        </a:rPr>
                        <a:t> </a:t>
                      </a:r>
                      <a:endParaRPr lang="en-US" sz="1800" dirty="0">
                        <a:solidFill>
                          <a:schemeClr val="tx1"/>
                        </a:solidFill>
                      </a:endParaRPr>
                    </a:p>
                  </a:txBody>
                  <a:tcPr marT="45707" marB="45707"/>
                </a:tc>
                <a:tc>
                  <a:txBody>
                    <a:bodyPr/>
                    <a:lstStyle/>
                    <a:p>
                      <a:pPr algn="ctr"/>
                      <a:r>
                        <a:rPr lang="en-US" sz="1800" dirty="0" smtClean="0">
                          <a:solidFill>
                            <a:schemeClr val="tx1"/>
                          </a:solidFill>
                        </a:rPr>
                        <a:t>Can’t interface with PC</a:t>
                      </a:r>
                    </a:p>
                    <a:p>
                      <a:pPr algn="ctr"/>
                      <a:r>
                        <a:rPr lang="en-US" sz="1800" dirty="0" smtClean="0">
                          <a:solidFill>
                            <a:schemeClr val="tx1"/>
                          </a:solidFill>
                        </a:rPr>
                        <a:t>Can interface with android</a:t>
                      </a:r>
                      <a:endParaRPr lang="en-US" sz="1800" dirty="0">
                        <a:solidFill>
                          <a:schemeClr val="tx1"/>
                        </a:solidFill>
                      </a:endParaRPr>
                    </a:p>
                  </a:txBody>
                  <a:tcPr marT="45707" marB="45707"/>
                </a:tc>
                <a:tc>
                  <a:txBody>
                    <a:bodyPr/>
                    <a:lstStyle/>
                    <a:p>
                      <a:pPr algn="ctr"/>
                      <a:r>
                        <a:rPr lang="en-US" sz="1800" dirty="0" smtClean="0">
                          <a:solidFill>
                            <a:schemeClr val="tx1"/>
                          </a:solidFill>
                        </a:rPr>
                        <a:t>Can Interface</a:t>
                      </a:r>
                      <a:r>
                        <a:rPr lang="en-US" sz="1800" baseline="0" dirty="0" smtClean="0">
                          <a:solidFill>
                            <a:schemeClr val="tx1"/>
                          </a:solidFill>
                        </a:rPr>
                        <a:t> with PC</a:t>
                      </a:r>
                    </a:p>
                    <a:p>
                      <a:pPr algn="ctr"/>
                      <a:r>
                        <a:rPr lang="en-US" sz="1800" baseline="0" dirty="0" smtClean="0">
                          <a:solidFill>
                            <a:schemeClr val="tx1"/>
                          </a:solidFill>
                        </a:rPr>
                        <a:t>And android</a:t>
                      </a:r>
                      <a:endParaRPr lang="en-US" sz="1800" dirty="0">
                        <a:solidFill>
                          <a:schemeClr val="tx1"/>
                        </a:solidFill>
                      </a:endParaRPr>
                    </a:p>
                  </a:txBody>
                  <a:tcPr marT="45707" marB="45707"/>
                </a:tc>
              </a:tr>
              <a:tr h="410069">
                <a:tc>
                  <a:txBody>
                    <a:bodyPr/>
                    <a:lstStyle/>
                    <a:p>
                      <a:pPr algn="ctr"/>
                      <a:r>
                        <a:rPr lang="en-US" sz="1800" dirty="0" smtClean="0">
                          <a:solidFill>
                            <a:schemeClr val="tx1"/>
                          </a:solidFill>
                        </a:rPr>
                        <a:t>Display</a:t>
                      </a:r>
                      <a:endParaRPr lang="en-US" sz="1800" dirty="0">
                        <a:solidFill>
                          <a:schemeClr val="tx1"/>
                        </a:solidFill>
                      </a:endParaRPr>
                    </a:p>
                  </a:txBody>
                  <a:tcPr marT="45707" marB="45707"/>
                </a:tc>
                <a:tc>
                  <a:txBody>
                    <a:bodyPr/>
                    <a:lstStyle/>
                    <a:p>
                      <a:pPr algn="ctr"/>
                      <a:r>
                        <a:rPr lang="en-US" sz="1800" dirty="0" smtClean="0">
                          <a:solidFill>
                            <a:schemeClr val="tx1"/>
                          </a:solidFill>
                        </a:rPr>
                        <a:t>2k</a:t>
                      </a:r>
                      <a:r>
                        <a:rPr lang="en-US" sz="1800" baseline="0" dirty="0" smtClean="0">
                          <a:solidFill>
                            <a:schemeClr val="tx1"/>
                          </a:solidFill>
                        </a:rPr>
                        <a:t> Resolution with </a:t>
                      </a:r>
                      <a:r>
                        <a:rPr lang="en-US" sz="1800" baseline="0" dirty="0" err="1" smtClean="0">
                          <a:solidFill>
                            <a:schemeClr val="tx1"/>
                          </a:solidFill>
                        </a:rPr>
                        <a:t>upscaler</a:t>
                      </a:r>
                      <a:endParaRPr lang="en-US" sz="1800" dirty="0">
                        <a:solidFill>
                          <a:schemeClr val="tx1"/>
                        </a:solidFill>
                      </a:endParaRPr>
                    </a:p>
                  </a:txBody>
                  <a:tcPr marT="45707" marB="45707"/>
                </a:tc>
                <a:tc>
                  <a:txBody>
                    <a:bodyPr/>
                    <a:lstStyle/>
                    <a:p>
                      <a:pPr algn="ctr"/>
                      <a:r>
                        <a:rPr lang="en-US" sz="1800" dirty="0" smtClean="0">
                          <a:solidFill>
                            <a:schemeClr val="tx1"/>
                          </a:solidFill>
                        </a:rPr>
                        <a:t>1080P-490PPI </a:t>
                      </a:r>
                      <a:endParaRPr lang="en-US" sz="1800" dirty="0">
                        <a:solidFill>
                          <a:schemeClr val="tx1"/>
                        </a:solidFill>
                      </a:endParaRPr>
                    </a:p>
                  </a:txBody>
                  <a:tcPr marT="45707" marB="45707"/>
                </a:tc>
              </a:tr>
              <a:tr h="707761">
                <a:tc>
                  <a:txBody>
                    <a:bodyPr/>
                    <a:lstStyle/>
                    <a:p>
                      <a:pPr algn="ctr"/>
                      <a:r>
                        <a:rPr lang="en-US" sz="1800" dirty="0" smtClean="0">
                          <a:solidFill>
                            <a:schemeClr val="tx1"/>
                          </a:solidFill>
                        </a:rPr>
                        <a:t>Cost</a:t>
                      </a:r>
                      <a:endParaRPr lang="en-US" sz="1800" dirty="0">
                        <a:solidFill>
                          <a:schemeClr val="tx1"/>
                        </a:solidFill>
                      </a:endParaRPr>
                    </a:p>
                  </a:txBody>
                  <a:tcPr marT="45707" marB="45707"/>
                </a:tc>
                <a:tc>
                  <a:txBody>
                    <a:bodyPr/>
                    <a:lstStyle/>
                    <a:p>
                      <a:pPr algn="ctr"/>
                      <a:r>
                        <a:rPr lang="en-US" sz="1800" dirty="0" smtClean="0">
                          <a:solidFill>
                            <a:schemeClr val="tx1"/>
                          </a:solidFill>
                        </a:rPr>
                        <a:t>High cost</a:t>
                      </a:r>
                    </a:p>
                    <a:p>
                      <a:pPr algn="ctr"/>
                      <a:r>
                        <a:rPr lang="en-US" sz="1800" dirty="0" smtClean="0">
                          <a:solidFill>
                            <a:schemeClr val="tx1"/>
                          </a:solidFill>
                        </a:rPr>
                        <a:t>RS.21000</a:t>
                      </a:r>
                      <a:endParaRPr lang="en-US" sz="1800" dirty="0">
                        <a:solidFill>
                          <a:schemeClr val="tx1"/>
                        </a:solidFill>
                      </a:endParaRPr>
                    </a:p>
                  </a:txBody>
                  <a:tcPr marT="45707" marB="45707"/>
                </a:tc>
                <a:tc>
                  <a:txBody>
                    <a:bodyPr/>
                    <a:lstStyle/>
                    <a:p>
                      <a:pPr algn="ctr"/>
                      <a:r>
                        <a:rPr lang="en-US" sz="1800" dirty="0" smtClean="0">
                          <a:solidFill>
                            <a:schemeClr val="tx1"/>
                          </a:solidFill>
                        </a:rPr>
                        <a:t>Low cost </a:t>
                      </a:r>
                    </a:p>
                    <a:p>
                      <a:pPr algn="ctr"/>
                      <a:r>
                        <a:rPr lang="en-US" sz="1800" dirty="0" smtClean="0">
                          <a:solidFill>
                            <a:schemeClr val="tx1"/>
                          </a:solidFill>
                        </a:rPr>
                        <a:t>(</a:t>
                      </a:r>
                      <a:r>
                        <a:rPr lang="en-US" sz="1800" dirty="0" err="1" smtClean="0">
                          <a:solidFill>
                            <a:schemeClr val="tx1"/>
                          </a:solidFill>
                        </a:rPr>
                        <a:t>Rs</a:t>
                      </a:r>
                      <a:r>
                        <a:rPr lang="en-US" sz="1800" dirty="0" smtClean="0">
                          <a:solidFill>
                            <a:schemeClr val="tx1"/>
                          </a:solidFill>
                        </a:rPr>
                        <a:t> 12000 to </a:t>
                      </a:r>
                      <a:r>
                        <a:rPr lang="en-US" sz="1800" dirty="0" err="1" smtClean="0">
                          <a:solidFill>
                            <a:schemeClr val="tx1"/>
                          </a:solidFill>
                        </a:rPr>
                        <a:t>Rs</a:t>
                      </a:r>
                      <a:r>
                        <a:rPr lang="en-US" sz="1800" dirty="0" smtClean="0">
                          <a:solidFill>
                            <a:schemeClr val="tx1"/>
                          </a:solidFill>
                        </a:rPr>
                        <a:t> 15,000)</a:t>
                      </a:r>
                      <a:endParaRPr lang="en-US" sz="1800" dirty="0">
                        <a:solidFill>
                          <a:schemeClr val="tx1"/>
                        </a:solidFill>
                      </a:endParaRPr>
                    </a:p>
                  </a:txBody>
                  <a:tcPr marT="45707" marB="45707"/>
                </a:tc>
              </a:tr>
            </a:tbl>
          </a:graphicData>
        </a:graphic>
      </p:graphicFrame>
      <p:sp>
        <p:nvSpPr>
          <p:cNvPr id="18" name="Text Placeholder 17"/>
          <p:cNvSpPr>
            <a:spLocks noGrp="1"/>
          </p:cNvSpPr>
          <p:nvPr>
            <p:ph type="body" sz="quarter" idx="31"/>
          </p:nvPr>
        </p:nvSpPr>
        <p:spPr/>
        <p:txBody>
          <a:bodyPr/>
          <a:lstStyle/>
          <a:p>
            <a:r>
              <a:rPr lang="en-US" smtClean="0"/>
              <a:t>RESULTS</a:t>
            </a:r>
            <a:endParaRPr lang="en-US" dirty="0"/>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45300318"/>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0"/>
          </a:graphicData>
        </a:graphic>
      </p:graphicFrame>
      <p:sp>
        <p:nvSpPr>
          <p:cNvPr id="6" name="Content Placeholder 5"/>
          <p:cNvSpPr>
            <a:spLocks noGrp="1"/>
          </p:cNvSpPr>
          <p:nvPr>
            <p:ph sz="quarter" idx="33"/>
          </p:nvPr>
        </p:nvSpPr>
        <p:spPr>
          <a:solidFill>
            <a:schemeClr val="bg2"/>
          </a:solidFill>
        </p:spPr>
        <p:txBody>
          <a:bodyPr/>
          <a:lstStyle/>
          <a:p>
            <a:pPr algn="just"/>
            <a:r>
              <a:rPr lang="en-US" dirty="0"/>
              <a:t> </a:t>
            </a:r>
            <a:r>
              <a:rPr lang="en-US" dirty="0" smtClean="0">
                <a:latin typeface="Times New Roman" panose="02020603050405020304" pitchFamily="18" charset="0"/>
                <a:cs typeface="Times New Roman" panose="02020603050405020304" pitchFamily="18" charset="0"/>
              </a:rPr>
              <a:t>The windows and Android VR application has been integrated into single platform</a:t>
            </a:r>
          </a:p>
          <a:p>
            <a:pPr algn="just"/>
            <a:r>
              <a:rPr lang="en-US" dirty="0" smtClean="0">
                <a:latin typeface="Times New Roman" panose="02020603050405020304" pitchFamily="18" charset="0"/>
                <a:cs typeface="Times New Roman" panose="02020603050405020304" pitchFamily="18" charset="0"/>
              </a:rPr>
              <a:t>Face worn HUD has been made with 1080p display and sophisticated onboard processor.</a:t>
            </a:r>
          </a:p>
          <a:p>
            <a:pPr algn="just"/>
            <a:r>
              <a:rPr lang="en-US" dirty="0" smtClean="0">
                <a:latin typeface="Times New Roman" panose="02020603050405020304" pitchFamily="18" charset="0"/>
                <a:cs typeface="Times New Roman" panose="02020603050405020304" pitchFamily="18" charset="0"/>
              </a:rPr>
              <a:t>Glove with various sensor for interaction with virtual world has been designed and programmed.</a:t>
            </a:r>
            <a:endParaRPr lang="en-US" dirty="0">
              <a:latin typeface="Times New Roman" panose="02020603050405020304" pitchFamily="18" charset="0"/>
              <a:cs typeface="Times New Roman" panose="02020603050405020304" pitchFamily="18" charset="0"/>
            </a:endParaRPr>
          </a:p>
        </p:txBody>
      </p:sp>
      <p:sp>
        <p:nvSpPr>
          <p:cNvPr id="71" name="Text Placeholder 70"/>
          <p:cNvSpPr>
            <a:spLocks noGrp="1"/>
          </p:cNvSpPr>
          <p:nvPr>
            <p:ph type="body" sz="quarter" idx="41"/>
          </p:nvPr>
        </p:nvSpPr>
        <p:spPr/>
        <p:txBody>
          <a:bodyPr/>
          <a:lstStyle/>
          <a:p>
            <a:r>
              <a:rPr lang="en-US" dirty="0" smtClean="0"/>
              <a:t>SOFTWARES</a:t>
            </a:r>
            <a:endParaRPr lang="en-US" dirty="0"/>
          </a:p>
        </p:txBody>
      </p:sp>
      <p:sp>
        <p:nvSpPr>
          <p:cNvPr id="15" name="Content Placeholder 14"/>
          <p:cNvSpPr>
            <a:spLocks noGrp="1"/>
          </p:cNvSpPr>
          <p:nvPr>
            <p:ph sz="quarter" idx="42"/>
          </p:nvPr>
        </p:nvSpPr>
        <p:spPr/>
        <p:txBody>
          <a:bodyPr>
            <a:normAutofit/>
          </a:bodyPr>
          <a:lstStyle/>
          <a:p>
            <a:r>
              <a:rPr lang="en-US" dirty="0" smtClean="0"/>
              <a:t>TRIDEF 3D</a:t>
            </a:r>
          </a:p>
          <a:p>
            <a:r>
              <a:rPr lang="en-US" dirty="0" smtClean="0"/>
              <a:t>TRINUS GYRE</a:t>
            </a:r>
          </a:p>
          <a:p>
            <a:r>
              <a:rPr lang="en-US" dirty="0" smtClean="0"/>
              <a:t>ARDUINO INTERFACE</a:t>
            </a:r>
          </a:p>
          <a:p>
            <a:r>
              <a:rPr lang="en-US" dirty="0" smtClean="0"/>
              <a:t>CARDBOARD APPS ON ANDROIF</a:t>
            </a:r>
          </a:p>
          <a:p>
            <a:endParaRPr lang="en-US" dirty="0"/>
          </a:p>
        </p:txBody>
      </p:sp>
      <p:sp>
        <p:nvSpPr>
          <p:cNvPr id="21" name="Text Placeholder 20"/>
          <p:cNvSpPr>
            <a:spLocks noGrp="1"/>
          </p:cNvSpPr>
          <p:nvPr>
            <p:ph type="body" sz="quarter" idx="34"/>
          </p:nvPr>
        </p:nvSpPr>
        <p:spPr/>
        <p:txBody>
          <a:bodyPr/>
          <a:lstStyle/>
          <a:p>
            <a:r>
              <a:rPr lang="en-US" dirty="0" smtClean="0"/>
              <a:t>REFERENCE</a:t>
            </a:r>
            <a:endParaRPr lang="en-US" dirty="0"/>
          </a:p>
        </p:txBody>
      </p:sp>
      <p:sp>
        <p:nvSpPr>
          <p:cNvPr id="22" name="Content Placeholder 21"/>
          <p:cNvSpPr>
            <a:spLocks noGrp="1"/>
          </p:cNvSpPr>
          <p:nvPr>
            <p:ph sz="quarter" idx="35"/>
          </p:nvPr>
        </p:nvSpPr>
        <p:spPr>
          <a:xfrm>
            <a:off x="29900880" y="27166824"/>
            <a:ext cx="12801600" cy="4392000"/>
          </a:xfrm>
          <a:noFill/>
        </p:spPr>
        <p:txBody>
          <a:bodyPr>
            <a:normAutofit fontScale="92500" lnSpcReduction="10000"/>
          </a:bodyPr>
          <a:lstStyle/>
          <a:p>
            <a:pPr marL="0" indent="0">
              <a:buNone/>
            </a:pPr>
            <a:r>
              <a:rPr lang="en-US" b="1" dirty="0" err="1"/>
              <a:t>RiftSteven</a:t>
            </a:r>
            <a:r>
              <a:rPr lang="en-US" b="1" dirty="0"/>
              <a:t> and M. </a:t>
            </a:r>
            <a:r>
              <a:rPr lang="en-US" b="1" dirty="0" err="1"/>
              <a:t>LaValle</a:t>
            </a:r>
            <a:r>
              <a:rPr lang="en-US" b="1" dirty="0"/>
              <a:t>  and Anna </a:t>
            </a:r>
            <a:r>
              <a:rPr lang="en-US" b="1" dirty="0" err="1"/>
              <a:t>Yershova</a:t>
            </a:r>
            <a:r>
              <a:rPr lang="en-US" b="1" dirty="0"/>
              <a:t> and Max </a:t>
            </a:r>
            <a:r>
              <a:rPr lang="en-US" b="1" dirty="0" err="1"/>
              <a:t>Katsev</a:t>
            </a:r>
            <a:r>
              <a:rPr lang="en-US" b="1" dirty="0"/>
              <a:t> and Michael </a:t>
            </a:r>
            <a:r>
              <a:rPr lang="en-US" b="1" dirty="0" err="1"/>
              <a:t>Antonov</a:t>
            </a:r>
            <a:r>
              <a:rPr lang="en-US" b="1" dirty="0"/>
              <a:t>, Head Tracking for the Oculus,2014 IEEE International Conference on Robotics &amp; Automation (ICRA),Hong Kong Convention and Exhibition Center, May 31 - June 7, 2014</a:t>
            </a:r>
          </a:p>
          <a:p>
            <a:pPr marL="0" indent="0">
              <a:buNone/>
            </a:pPr>
            <a:r>
              <a:rPr lang="en-US" b="1" dirty="0"/>
              <a:t>S. A. </a:t>
            </a:r>
            <a:r>
              <a:rPr lang="en-US" b="1" dirty="0" err="1"/>
              <a:t>Zekavat</a:t>
            </a:r>
            <a:r>
              <a:rPr lang="en-US" b="1" dirty="0"/>
              <a:t> and R. M. </a:t>
            </a:r>
            <a:r>
              <a:rPr lang="en-US" b="1" dirty="0" err="1"/>
              <a:t>Buehrer</a:t>
            </a:r>
            <a:r>
              <a:rPr lang="en-US" b="1" dirty="0"/>
              <a:t>, Handbook of Position Location. IEEE Press and Wiley, 2012. </a:t>
            </a:r>
          </a:p>
          <a:p>
            <a:pPr marL="0" indent="0">
              <a:buNone/>
            </a:pPr>
            <a:r>
              <a:rPr lang="en-US" b="1" dirty="0"/>
              <a:t>G. Welch and E. </a:t>
            </a:r>
            <a:r>
              <a:rPr lang="en-US" b="1" dirty="0" err="1"/>
              <a:t>Foxlin</a:t>
            </a:r>
            <a:r>
              <a:rPr lang="en-US" b="1" dirty="0"/>
              <a:t>, “Motion tracking: no silver bullet, but a respectable arsenal,” IEEE Computer Graphics and Applications, vol. 22, no. 6, pp. 24–38, 2002. </a:t>
            </a:r>
          </a:p>
          <a:p>
            <a:pPr marL="0" indent="0">
              <a:buNone/>
            </a:pPr>
            <a:endParaRPr lang="en-US" b="1" dirty="0" smtClean="0"/>
          </a:p>
        </p:txBody>
      </p:sp>
      <p:pic>
        <p:nvPicPr>
          <p:cNvPr id="10" name="Picture Placeholder 9"/>
          <p:cNvPicPr>
            <a:picLocks noGrp="1" noChangeAspect="1"/>
          </p:cNvPicPr>
          <p:nvPr>
            <p:ph type="pic" sz="quarter" idx="43"/>
          </p:nvPr>
        </p:nvPicPr>
        <p:blipFill>
          <a:blip r:embed="rId11">
            <a:extLst>
              <a:ext uri="{28A0092B-C50C-407E-A947-70E740481C1C}">
                <a14:useLocalDpi xmlns:a14="http://schemas.microsoft.com/office/drawing/2010/main" val="0"/>
              </a:ext>
            </a:extLst>
          </a:blip>
          <a:srcRect t="33470" b="33470"/>
          <a:stretch>
            <a:fillRect/>
          </a:stretch>
        </p:blipFill>
        <p:spPr>
          <a:xfrm>
            <a:off x="32906805" y="399113"/>
            <a:ext cx="11173962" cy="3694792"/>
          </a:xfr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369" y="399113"/>
            <a:ext cx="3220279" cy="3220279"/>
          </a:xfrm>
          <a:prstGeom prst="rect">
            <a:avLst/>
          </a:prstGeom>
        </p:spPr>
      </p:pic>
      <p:pic>
        <p:nvPicPr>
          <p:cNvPr id="24" name="Picture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9365248" y="7374526"/>
            <a:ext cx="7083114" cy="5402578"/>
          </a:xfrm>
          <a:prstGeom prst="rect">
            <a:avLst/>
          </a:prstGeom>
          <a:ln>
            <a:noFill/>
          </a:ln>
          <a:effectLst>
            <a:softEdge rad="112500"/>
          </a:effectLst>
        </p:spPr>
      </p:pic>
      <p:sp>
        <p:nvSpPr>
          <p:cNvPr id="14" name="Content Placeholder 13"/>
          <p:cNvSpPr>
            <a:spLocks noGrp="1"/>
          </p:cNvSpPr>
          <p:nvPr>
            <p:ph sz="quarter" idx="23"/>
          </p:nvPr>
        </p:nvSpPr>
        <p:spPr>
          <a:xfrm>
            <a:off x="-15407640" y="15560040"/>
            <a:ext cx="12801600" cy="6694973"/>
          </a:xfrm>
        </p:spPr>
        <p:txBody>
          <a:bodyPr/>
          <a:lstStyle/>
          <a:p>
            <a:endParaRPr lang="en-IN" dirty="0"/>
          </a:p>
        </p:txBody>
      </p:sp>
      <p:pic>
        <p:nvPicPr>
          <p:cNvPr id="20" name="Picture 19"/>
          <p:cNvPicPr>
            <a:picLocks noChangeAspect="1"/>
          </p:cNvPicPr>
          <p:nvPr/>
        </p:nvPicPr>
        <p:blipFill>
          <a:blip r:embed="rId13"/>
          <a:stretch>
            <a:fillRect/>
          </a:stretch>
        </p:blipFill>
        <p:spPr>
          <a:xfrm>
            <a:off x="15544800" y="18478791"/>
            <a:ext cx="13034378" cy="6693988"/>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Science project poster</Template>
  <TotalTime>0</TotalTime>
  <Words>702</Words>
  <Application>Microsoft Office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Science Poster</vt:lpstr>
      <vt:lpstr>                       Gesture Based Virtual Reality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2016-04-27T15:11:09Z</dcterms:created>
  <dcterms:modified xsi:type="dcterms:W3CDTF">2016-05-04T09:19:52Z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