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627" r:id="rId5"/>
    <p:sldId id="631" r:id="rId6"/>
    <p:sldId id="635" r:id="rId7"/>
    <p:sldId id="628" r:id="rId8"/>
    <p:sldId id="629" r:id="rId9"/>
    <p:sldId id="636" r:id="rId10"/>
    <p:sldId id="634" r:id="rId11"/>
    <p:sldId id="633" r:id="rId12"/>
    <p:sldId id="626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4F8A"/>
    <a:srgbClr val="00AD00"/>
    <a:srgbClr val="1778A9"/>
    <a:srgbClr val="33CC33"/>
    <a:srgbClr val="38619E"/>
    <a:srgbClr val="FFFFFF"/>
    <a:srgbClr val="808080"/>
    <a:srgbClr val="527E5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85" autoAdjust="0"/>
    <p:restoredTop sz="86517" autoAdjust="0"/>
  </p:normalViewPr>
  <p:slideViewPr>
    <p:cSldViewPr>
      <p:cViewPr>
        <p:scale>
          <a:sx n="80" d="100"/>
          <a:sy n="80" d="100"/>
        </p:scale>
        <p:origin x="-131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13C3EB5-1545-48CF-9F32-2D963D384DF8}" type="datetimeFigureOut">
              <a:rPr lang="en-US"/>
              <a:pPr>
                <a:defRPr/>
              </a:pPr>
              <a:t>2/19/2015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D890AFF-AAC1-4487-8986-D1467FB653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0001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6BDFF0-8871-46CD-A3AA-1C7C929F81B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446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6BDFF0-8871-46CD-A3AA-1C7C929F81B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446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6BDFF0-8871-46CD-A3AA-1C7C929F81B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446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Cognizant_36x84_04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"/>
          <a:stretch>
            <a:fillRect/>
          </a:stretch>
        </p:blipFill>
        <p:spPr bwMode="auto">
          <a:xfrm>
            <a:off x="185738" y="0"/>
            <a:ext cx="576262" cy="36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6858000" y="2743200"/>
            <a:ext cx="1828800" cy="10779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3200" dirty="0" smtClean="0">
                <a:solidFill>
                  <a:srgbClr val="FFFFFF"/>
                </a:solidFill>
                <a:latin typeface="Verdana" pitchFamily="34" charset="0"/>
                <a:ea typeface="ＭＳ Ｐゴシック" pitchFamily="34" charset="-128"/>
              </a:rPr>
              <a:t>Image Area</a:t>
            </a:r>
          </a:p>
        </p:txBody>
      </p:sp>
      <p:pic>
        <p:nvPicPr>
          <p:cNvPr id="6" name="Picture 7" descr="side_circles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33"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042"/>
          <p:cNvSpPr txBox="1">
            <a:spLocks noChangeArrowheads="1"/>
          </p:cNvSpPr>
          <p:nvPr userDrawn="1"/>
        </p:nvSpPr>
        <p:spPr bwMode="auto">
          <a:xfrm>
            <a:off x="381000" y="6172200"/>
            <a:ext cx="6096000" cy="3238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1000" dirty="0" smtClean="0">
                <a:solidFill>
                  <a:srgbClr val="808388"/>
                </a:solidFill>
                <a:latin typeface="Verdana" pitchFamily="34" charset="0"/>
              </a:rPr>
              <a:t>©2014, Cognizant 		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352800"/>
            <a:ext cx="66294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414463"/>
            <a:ext cx="6629400" cy="1938337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93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 userDrawn="1"/>
        </p:nvCxnSpPr>
        <p:spPr bwMode="auto">
          <a:xfrm>
            <a:off x="152400" y="4572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lnSpc>
                <a:spcPct val="190000"/>
              </a:lnSpc>
            </a:pPr>
            <a:r>
              <a:rPr lang="en-US" sz="900" dirty="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pitchFamily="34" charset="0"/>
              </a:rPr>
              <a:t>|  ©</a:t>
            </a:r>
            <a:r>
              <a:rPr lang="en-US" sz="800" dirty="0" smtClean="0">
                <a:solidFill>
                  <a:srgbClr val="000000"/>
                </a:solidFill>
                <a:latin typeface="Verdana" pitchFamily="34" charset="0"/>
              </a:rPr>
              <a:t>2014, </a:t>
            </a:r>
            <a:r>
              <a:rPr lang="en-US" sz="800" dirty="0">
                <a:solidFill>
                  <a:srgbClr val="000000"/>
                </a:solidFill>
                <a:latin typeface="Verdana" pitchFamily="34" charset="0"/>
              </a:rPr>
              <a:t>Cognizant Confidential</a:t>
            </a:r>
            <a:endParaRPr lang="en-US" sz="9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" y="0"/>
            <a:ext cx="8763000" cy="533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lang="en-US" sz="2800" b="0" kern="1200" dirty="0" smtClean="0">
                <a:solidFill>
                  <a:srgbClr val="3D97BB"/>
                </a:solidFill>
                <a:latin typeface="+mj-lt"/>
                <a:ea typeface="ＭＳ Ｐゴシック" charset="-128"/>
                <a:cs typeface="+mj-cs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/>
          </p:nvPr>
        </p:nvSpPr>
        <p:spPr>
          <a:xfrm>
            <a:off x="152400" y="762000"/>
            <a:ext cx="8763000" cy="5334000"/>
          </a:xfrm>
        </p:spPr>
        <p:txBody>
          <a:bodyPr>
            <a:noAutofit/>
          </a:bodyPr>
          <a:lstStyle>
            <a:lvl1pPr>
              <a:buSzPct val="124000"/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000" b="1">
                <a:solidFill>
                  <a:srgbClr val="6DB23F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FCC4CFAE-7B81-4851-AEB7-AC8000551C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1213"/>
            <a:ext cx="7407275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0" descr="side_circles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33"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9"/>
          <p:cNvCxnSpPr>
            <a:cxnSpLocks noChangeShapeType="1"/>
          </p:cNvCxnSpPr>
          <p:nvPr userDrawn="1"/>
        </p:nvCxnSpPr>
        <p:spPr bwMode="auto">
          <a:xfrm>
            <a:off x="152400" y="4572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lnSpc>
                <a:spcPct val="190000"/>
              </a:lnSpc>
            </a:pPr>
            <a:r>
              <a:rPr lang="en-US" sz="900" dirty="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pitchFamily="34" charset="0"/>
              </a:rPr>
              <a:t>|  ©</a:t>
            </a:r>
            <a:r>
              <a:rPr lang="en-US" sz="800" dirty="0" smtClean="0">
                <a:solidFill>
                  <a:srgbClr val="000000"/>
                </a:solidFill>
                <a:latin typeface="Verdana" pitchFamily="34" charset="0"/>
              </a:rPr>
              <a:t>2014, </a:t>
            </a:r>
            <a:r>
              <a:rPr lang="en-US" sz="800" dirty="0">
                <a:solidFill>
                  <a:srgbClr val="000000"/>
                </a:solidFill>
                <a:latin typeface="Verdana" pitchFamily="34" charset="0"/>
              </a:rPr>
              <a:t>Cognizant 		</a:t>
            </a:r>
            <a:endParaRPr lang="en-US" sz="9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1" y="2081213"/>
            <a:ext cx="7407275" cy="2378075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000" b="1">
                <a:solidFill>
                  <a:srgbClr val="6DB23F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60D25B06-40F4-4DFB-AEFD-58DFE03375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83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9156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705475"/>
            <a:ext cx="91567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Placeholder 12"/>
          <p:cNvSpPr>
            <a:spLocks noGrp="1"/>
          </p:cNvSpPr>
          <p:nvPr>
            <p:ph type="title"/>
          </p:nvPr>
        </p:nvSpPr>
        <p:spPr bwMode="auto">
          <a:xfrm>
            <a:off x="152400" y="457200"/>
            <a:ext cx="88392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152400" y="1524000"/>
            <a:ext cx="8839200" cy="46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" name="Rectangle 4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324600"/>
            <a:ext cx="457200" cy="457200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rgbClr val="6DB23F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1605EA21-5522-4B53-8AF2-7AD49ABCC0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305" r:id="rId1"/>
    <p:sldLayoutId id="2147492306" r:id="rId2"/>
    <p:sldLayoutId id="2147492307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2800" kern="1200" dirty="0">
          <a:solidFill>
            <a:srgbClr val="3D97BB"/>
          </a:solidFill>
          <a:latin typeface="Verdana" pitchFamily="34" charset="0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34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34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34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34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34" charset="0"/>
          <a:ea typeface="ＭＳ Ｐゴシック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34" charset="0"/>
          <a:ea typeface="ＭＳ Ｐゴシック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34" charset="0"/>
          <a:ea typeface="ＭＳ Ｐゴシック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34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DAFB2"/>
        </a:buClr>
        <a:buFont typeface="Wingdings" pitchFamily="2" charset="2"/>
        <a:buChar char="§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DAFB2"/>
        </a:buClr>
        <a:buFont typeface="Wingdings" pitchFamily="2" charset="2"/>
        <a:buChar char="§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DAFB2"/>
        </a:buClr>
        <a:buFont typeface="Wingdings" pitchFamily="2" charset="2"/>
        <a:buChar char="§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DAFB2"/>
        </a:buClr>
        <a:buFont typeface="Wingdings" pitchFamily="2" charset="2"/>
        <a:buChar char="§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g"/><Relationship Id="rId9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7.jp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11" Type="http://schemas.openxmlformats.org/officeDocument/2006/relationships/image" Target="../media/image24.jpeg"/><Relationship Id="rId5" Type="http://schemas.openxmlformats.org/officeDocument/2006/relationships/image" Target="../media/image14.jpg"/><Relationship Id="rId10" Type="http://schemas.openxmlformats.org/officeDocument/2006/relationships/image" Target="../media/image23.png"/><Relationship Id="rId4" Type="http://schemas.openxmlformats.org/officeDocument/2006/relationships/image" Target="../media/image18.jp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00" b="1" dirty="0" smtClean="0">
                <a:latin typeface="Tempus Sans ITC" panose="04020404030D07020202" pitchFamily="82" charset="0"/>
              </a:rPr>
              <a:t>CODE  IMPACT  TOOL</a:t>
            </a:r>
            <a:endParaRPr lang="en-US" sz="5000" b="1" dirty="0"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07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-30480"/>
            <a:ext cx="8763000" cy="533400"/>
          </a:xfrm>
        </p:spPr>
        <p:txBody>
          <a:bodyPr/>
          <a:lstStyle/>
          <a:p>
            <a:pPr>
              <a:defRPr/>
            </a:pPr>
            <a:r>
              <a:rPr b="1" dirty="0"/>
              <a:t>Agenda</a:t>
            </a:r>
          </a:p>
        </p:txBody>
      </p:sp>
      <p:sp>
        <p:nvSpPr>
          <p:cNvPr id="12290" name="Slide Number Placeholder 1"/>
          <p:cNvSpPr>
            <a:spLocks noGrp="1"/>
          </p:cNvSpPr>
          <p:nvPr>
            <p:ph type="sldNum" sz="quarter" idx="11"/>
          </p:nvPr>
        </p:nvSpPr>
        <p:spPr bwMode="auto">
          <a:xfrm>
            <a:off x="50800" y="6324600"/>
            <a:ext cx="457200" cy="4572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5FB38D-41AF-458A-A514-F20FF8A7FEB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dirty="0" smtClean="0"/>
          </a:p>
        </p:txBody>
      </p:sp>
      <p:sp>
        <p:nvSpPr>
          <p:cNvPr id="100" name="Slide Number Placeholder 24"/>
          <p:cNvSpPr txBox="1">
            <a:spLocks/>
          </p:cNvSpPr>
          <p:nvPr/>
        </p:nvSpPr>
        <p:spPr bwMode="auto">
          <a:xfrm>
            <a:off x="10664825" y="6578600"/>
            <a:ext cx="3683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F7A1C"/>
              </a:buClr>
              <a:buChar char="»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buClr>
                <a:srgbClr val="000000"/>
              </a:buClr>
              <a:defRPr/>
            </a:pPr>
            <a:fld id="{C205D02F-7FE8-4F30-B0B8-4FA1BB0B1911}" type="slidenum">
              <a:rPr lang="en-US" sz="900" kern="0" smtClean="0">
                <a:solidFill>
                  <a:srgbClr val="DF7A1C"/>
                </a:solidFill>
              </a:rPr>
              <a:pPr>
                <a:buClr>
                  <a:srgbClr val="000000"/>
                </a:buClr>
                <a:defRPr/>
              </a:pPr>
              <a:t>2</a:t>
            </a:fld>
            <a:endParaRPr lang="en-US" sz="900" kern="0" dirty="0" smtClean="0">
              <a:solidFill>
                <a:srgbClr val="DF7A1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533400"/>
            <a:ext cx="58674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US" dirty="0">
              <a:latin typeface="+mj-lt"/>
            </a:endParaRPr>
          </a:p>
        </p:txBody>
      </p:sp>
      <p:pic>
        <p:nvPicPr>
          <p:cNvPr id="48134" name="Picture 3" descr="contentSlide-N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931862"/>
            <a:ext cx="8174037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135" name="Group 4"/>
          <p:cNvGrpSpPr>
            <a:grpSpLocks/>
          </p:cNvGrpSpPr>
          <p:nvPr/>
        </p:nvGrpSpPr>
        <p:grpSpPr bwMode="auto">
          <a:xfrm>
            <a:off x="3859213" y="1371600"/>
            <a:ext cx="304800" cy="304800"/>
            <a:chOff x="2208" y="1104"/>
            <a:chExt cx="192" cy="192"/>
          </a:xfrm>
        </p:grpSpPr>
        <p:sp>
          <p:nvSpPr>
            <p:cNvPr id="48152" name="Oval 5"/>
            <p:cNvSpPr>
              <a:spLocks noChangeArrowheads="1"/>
            </p:cNvSpPr>
            <p:nvPr/>
          </p:nvSpPr>
          <p:spPr bwMode="auto">
            <a:xfrm>
              <a:off x="2208" y="1104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97CD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153" name="Text Box 6"/>
            <p:cNvSpPr txBox="1">
              <a:spLocks noChangeArrowheads="1"/>
            </p:cNvSpPr>
            <p:nvPr/>
          </p:nvSpPr>
          <p:spPr bwMode="auto">
            <a:xfrm>
              <a:off x="2208" y="1104"/>
              <a:ext cx="1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rgbClr val="FF9933"/>
                  </a:solidFill>
                  <a:latin typeface="Verdana" pitchFamily="34" charset="0"/>
                </a:rPr>
                <a:t>1</a:t>
              </a:r>
            </a:p>
          </p:txBody>
        </p:sp>
      </p:grpSp>
      <p:grpSp>
        <p:nvGrpSpPr>
          <p:cNvPr id="48136" name="Group 7"/>
          <p:cNvGrpSpPr>
            <a:grpSpLocks/>
          </p:cNvGrpSpPr>
          <p:nvPr/>
        </p:nvGrpSpPr>
        <p:grpSpPr bwMode="auto">
          <a:xfrm>
            <a:off x="3859213" y="2209800"/>
            <a:ext cx="304800" cy="304800"/>
            <a:chOff x="2208" y="1104"/>
            <a:chExt cx="192" cy="192"/>
          </a:xfrm>
        </p:grpSpPr>
        <p:sp>
          <p:nvSpPr>
            <p:cNvPr id="48150" name="Oval 8"/>
            <p:cNvSpPr>
              <a:spLocks noChangeArrowheads="1"/>
            </p:cNvSpPr>
            <p:nvPr/>
          </p:nvSpPr>
          <p:spPr bwMode="auto">
            <a:xfrm>
              <a:off x="2208" y="1104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97CD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151" name="Text Box 9"/>
            <p:cNvSpPr txBox="1">
              <a:spLocks noChangeArrowheads="1"/>
            </p:cNvSpPr>
            <p:nvPr/>
          </p:nvSpPr>
          <p:spPr bwMode="auto">
            <a:xfrm>
              <a:off x="2208" y="1104"/>
              <a:ext cx="1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rgbClr val="FF9933"/>
                  </a:solidFill>
                  <a:latin typeface="Verdana" pitchFamily="34" charset="0"/>
                </a:rPr>
                <a:t>2</a:t>
              </a:r>
            </a:p>
          </p:txBody>
        </p:sp>
      </p:grpSp>
      <p:sp>
        <p:nvSpPr>
          <p:cNvPr id="21" name="Rectangle 18"/>
          <p:cNvSpPr txBox="1">
            <a:spLocks noChangeArrowheads="1"/>
          </p:cNvSpPr>
          <p:nvPr/>
        </p:nvSpPr>
        <p:spPr bwMode="auto">
          <a:xfrm>
            <a:off x="4230689" y="1334200"/>
            <a:ext cx="3617912" cy="224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dirty="0">
                <a:solidFill>
                  <a:srgbClr val="004F8A"/>
                </a:solidFill>
                <a:latin typeface="Calibri" panose="020F0502020204030204" pitchFamily="34" charset="0"/>
              </a:rPr>
              <a:t>High-level Workflow</a:t>
            </a:r>
          </a:p>
          <a:p>
            <a:pPr lvl="1"/>
            <a:r>
              <a:rPr lang="en-US" sz="2000" dirty="0">
                <a:solidFill>
                  <a:srgbClr val="004F8A"/>
                </a:solidFill>
                <a:latin typeface="Calibri" panose="020F0502020204030204" pitchFamily="34" charset="0"/>
              </a:rPr>
              <a:t>Data Preparation</a:t>
            </a:r>
          </a:p>
          <a:p>
            <a:pPr lvl="1"/>
            <a:r>
              <a:rPr lang="en-US" sz="2000" dirty="0">
                <a:solidFill>
                  <a:srgbClr val="004F8A"/>
                </a:solidFill>
                <a:latin typeface="Calibri" panose="020F0502020204030204" pitchFamily="34" charset="0"/>
              </a:rPr>
              <a:t>CIT: Reporting</a:t>
            </a:r>
          </a:p>
          <a:p>
            <a:r>
              <a:rPr lang="en-US" sz="2400" dirty="0">
                <a:solidFill>
                  <a:srgbClr val="004F8A"/>
                </a:solidFill>
                <a:latin typeface="Calibri" panose="020F0502020204030204" pitchFamily="34" charset="0"/>
              </a:rPr>
              <a:t>Technical Implementation</a:t>
            </a:r>
          </a:p>
          <a:p>
            <a:pPr lvl="1"/>
            <a:r>
              <a:rPr lang="en-US" sz="2000" dirty="0">
                <a:solidFill>
                  <a:srgbClr val="004F8A"/>
                </a:solidFill>
                <a:latin typeface="Calibri" panose="020F0502020204030204" pitchFamily="34" charset="0"/>
              </a:rPr>
              <a:t>Steps in data preparation</a:t>
            </a:r>
          </a:p>
          <a:p>
            <a:pPr lvl="1"/>
            <a:r>
              <a:rPr lang="en-US" sz="2000" dirty="0">
                <a:solidFill>
                  <a:srgbClr val="004F8A"/>
                </a:solidFill>
                <a:latin typeface="Calibri" panose="020F0502020204030204" pitchFamily="34" charset="0"/>
              </a:rPr>
              <a:t>CIT tool usage</a:t>
            </a:r>
          </a:p>
        </p:txBody>
      </p:sp>
    </p:spTree>
    <p:extLst>
      <p:ext uri="{BB962C8B-B14F-4D97-AF65-F5344CB8AC3E}">
        <p14:creationId xmlns:p14="http://schemas.microsoft.com/office/powerpoint/2010/main" val="6173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C4CFAE-7B81-4851-AEB7-AC8000551C9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9718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3D97BB"/>
                </a:solidFill>
                <a:latin typeface="+mj-lt"/>
                <a:ea typeface="ＭＳ Ｐゴシック" charset="-128"/>
                <a:cs typeface="+mj-cs"/>
              </a:rPr>
              <a:t>High-level Workflow</a:t>
            </a:r>
          </a:p>
        </p:txBody>
      </p:sp>
    </p:spTree>
    <p:extLst>
      <p:ext uri="{BB962C8B-B14F-4D97-AF65-F5344CB8AC3E}">
        <p14:creationId xmlns:p14="http://schemas.microsoft.com/office/powerpoint/2010/main" val="41591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 for CIT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C4CFAE-7B81-4851-AEB7-AC8000551C9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275" y="4810946"/>
            <a:ext cx="819015" cy="6756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610" y="4740411"/>
            <a:ext cx="987543" cy="8147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050" y="4664813"/>
            <a:ext cx="1060986" cy="875322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5140625" y="4046391"/>
            <a:ext cx="17218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94168" y="5634651"/>
            <a:ext cx="93891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err="1" smtClean="0"/>
              <a:t>p</a:t>
            </a:r>
            <a:r>
              <a:rPr lang="en-US" sz="1400" b="1" dirty="0" err="1" smtClean="0"/>
              <a:t>aram</a:t>
            </a:r>
            <a:r>
              <a:rPr lang="en-US" sz="1400" b="1" dirty="0" smtClean="0"/>
              <a:t> </a:t>
            </a:r>
            <a:r>
              <a:rPr lang="en-US" sz="1400" b="1" dirty="0" smtClean="0"/>
              <a:t>file</a:t>
            </a:r>
            <a:endParaRPr 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653883" y="5626488"/>
            <a:ext cx="65556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/>
              <a:t>r</a:t>
            </a:r>
            <a:r>
              <a:rPr lang="en-US" sz="1400" b="1" dirty="0" smtClean="0"/>
              <a:t>eport</a:t>
            </a:r>
            <a:endParaRPr 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254533" y="3774224"/>
            <a:ext cx="675005" cy="28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script</a:t>
            </a:r>
            <a:endParaRPr lang="en-US" sz="1400" b="1" dirty="0"/>
          </a:p>
        </p:txBody>
      </p:sp>
      <p:grpSp>
        <p:nvGrpSpPr>
          <p:cNvPr id="46" name="Group 45"/>
          <p:cNvGrpSpPr/>
          <p:nvPr/>
        </p:nvGrpSpPr>
        <p:grpSpPr>
          <a:xfrm>
            <a:off x="1299654" y="771779"/>
            <a:ext cx="6961627" cy="1179012"/>
            <a:chOff x="1299654" y="771779"/>
            <a:chExt cx="6961627" cy="1179012"/>
          </a:xfrm>
        </p:grpSpPr>
        <p:sp>
          <p:nvSpPr>
            <p:cNvPr id="7" name="Rounded Rectangle 6"/>
            <p:cNvSpPr/>
            <p:nvPr/>
          </p:nvSpPr>
          <p:spPr>
            <a:xfrm>
              <a:off x="1299654" y="1160748"/>
              <a:ext cx="6961627" cy="77227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584875" y="1217995"/>
              <a:ext cx="989165" cy="713702"/>
              <a:chOff x="3048000" y="989395"/>
              <a:chExt cx="989165" cy="713702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4565" y="989395"/>
                <a:ext cx="558919" cy="458593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3048000" y="1395320"/>
                <a:ext cx="9891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+mn-lt"/>
                  </a:rPr>
                  <a:t>version</a:t>
                </a:r>
                <a:r>
                  <a:rPr lang="en-US" sz="1100" b="1" dirty="0" smtClean="0">
                    <a:latin typeface="+mn-lt"/>
                  </a:rPr>
                  <a:t>1</a:t>
                </a:r>
                <a:endParaRPr lang="en-US" sz="1100" b="1" dirty="0">
                  <a:latin typeface="+mn-lt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697812" y="1176081"/>
              <a:ext cx="820417" cy="774710"/>
              <a:chOff x="5009062" y="959356"/>
              <a:chExt cx="820417" cy="774710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9394" y="959356"/>
                <a:ext cx="665856" cy="549336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5009062" y="1426289"/>
                <a:ext cx="820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latin typeface="+mn-lt"/>
                  </a:rPr>
                  <a:t>version2</a:t>
                </a:r>
                <a:endParaRPr lang="en-US" sz="1400" b="1" dirty="0">
                  <a:latin typeface="+mn-lt"/>
                </a:endParaRPr>
              </a:p>
            </p:txBody>
          </p:sp>
        </p:grpSp>
        <p:sp>
          <p:nvSpPr>
            <p:cNvPr id="39" name="Rounded Rectangle 38"/>
            <p:cNvSpPr/>
            <p:nvPr/>
          </p:nvSpPr>
          <p:spPr>
            <a:xfrm>
              <a:off x="1306275" y="771779"/>
              <a:ext cx="1612779" cy="3593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Data </a:t>
              </a:r>
              <a:r>
                <a:rPr lang="en-US" sz="1400" b="1" dirty="0" smtClean="0"/>
                <a:t>dictionaries</a:t>
              </a:r>
              <a:endParaRPr lang="en-US" sz="1400" b="1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287778" y="3243950"/>
            <a:ext cx="7121121" cy="1260852"/>
            <a:chOff x="1299653" y="2231454"/>
            <a:chExt cx="7121121" cy="1260852"/>
          </a:xfrm>
        </p:grpSpPr>
        <p:sp>
          <p:nvSpPr>
            <p:cNvPr id="6" name="Rounded Rectangle 5"/>
            <p:cNvSpPr/>
            <p:nvPr/>
          </p:nvSpPr>
          <p:spPr>
            <a:xfrm>
              <a:off x="1299653" y="2590801"/>
              <a:ext cx="7121121" cy="88963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7179" y="2686870"/>
              <a:ext cx="1094015" cy="44920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955" y="2715572"/>
              <a:ext cx="1120895" cy="449204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2444054" y="3172654"/>
              <a:ext cx="1379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alibri" panose="020F0502020204030204" pitchFamily="34" charset="0"/>
                </a:rPr>
                <a:t>c</a:t>
              </a:r>
              <a:r>
                <a:rPr lang="en-US" sz="1400" b="1" dirty="0" smtClean="0">
                  <a:latin typeface="Calibri" panose="020F0502020204030204" pitchFamily="34" charset="0"/>
                </a:rPr>
                <a:t>olumn</a:t>
              </a:r>
              <a:r>
                <a:rPr lang="en-US" sz="1400" b="1" dirty="0" smtClean="0">
                  <a:latin typeface="+mn-lt"/>
                </a:rPr>
                <a:t> changes</a:t>
              </a:r>
              <a:endParaRPr lang="en-US" sz="1400" b="1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05186" y="3184529"/>
              <a:ext cx="1226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+mn-lt"/>
                </a:rPr>
                <a:t>v</a:t>
              </a:r>
              <a:r>
                <a:rPr lang="en-US" sz="1400" b="1" dirty="0" smtClean="0">
                  <a:latin typeface="+mn-lt"/>
                </a:rPr>
                <a:t>alue changes</a:t>
              </a:r>
              <a:endParaRPr lang="en-US" sz="1400" b="1" dirty="0">
                <a:latin typeface="+mn-lt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299654" y="2231454"/>
              <a:ext cx="1612779" cy="3593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Compared results</a:t>
              </a:r>
              <a:endParaRPr lang="en-US" sz="1400" b="1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898323" y="2267619"/>
            <a:ext cx="1641246" cy="949125"/>
            <a:chOff x="1299653" y="4811960"/>
            <a:chExt cx="1641246" cy="123005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077" y="5214272"/>
              <a:ext cx="1194397" cy="725901"/>
            </a:xfrm>
            <a:prstGeom prst="rect">
              <a:avLst/>
            </a:prstGeom>
          </p:spPr>
        </p:pic>
        <p:sp>
          <p:nvSpPr>
            <p:cNvPr id="47" name="Rounded Rectangle 46"/>
            <p:cNvSpPr/>
            <p:nvPr/>
          </p:nvSpPr>
          <p:spPr>
            <a:xfrm>
              <a:off x="1299653" y="4811960"/>
              <a:ext cx="1641246" cy="3593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Compare Versions</a:t>
              </a:r>
              <a:endParaRPr lang="en-US" sz="1400" b="1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306275" y="5171306"/>
              <a:ext cx="1634624" cy="8707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Down Arrow 49"/>
          <p:cNvSpPr/>
          <p:nvPr/>
        </p:nvSpPr>
        <p:spPr>
          <a:xfrm>
            <a:off x="4572000" y="1929043"/>
            <a:ext cx="230001" cy="338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>
            <a:off x="4599299" y="3232075"/>
            <a:ext cx="230001" cy="338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wn Arrow 51"/>
          <p:cNvSpPr/>
          <p:nvPr/>
        </p:nvSpPr>
        <p:spPr>
          <a:xfrm>
            <a:off x="4646799" y="4492805"/>
            <a:ext cx="230001" cy="3077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3341036" y="5004446"/>
            <a:ext cx="734219" cy="286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5499970" y="5004761"/>
            <a:ext cx="734219" cy="286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191356" y="5634651"/>
            <a:ext cx="102233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/>
              <a:t>p</a:t>
            </a:r>
            <a:r>
              <a:rPr lang="en-US" sz="1400" b="1" dirty="0" smtClean="0"/>
              <a:t>earl </a:t>
            </a:r>
            <a:r>
              <a:rPr lang="en-US" sz="1400" b="1" dirty="0"/>
              <a:t>s</a:t>
            </a:r>
            <a:r>
              <a:rPr lang="en-US" sz="1400" b="1" dirty="0" smtClean="0"/>
              <a:t>cript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71767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CIT: Reporting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C4CFAE-7B81-4851-AEB7-AC8000551C9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3843281" y="4350038"/>
            <a:ext cx="923667" cy="8754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222" y="4366636"/>
            <a:ext cx="791612" cy="929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31" y="2540691"/>
            <a:ext cx="1169453" cy="8460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00" y="1364468"/>
            <a:ext cx="1135914" cy="8289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728" y="1531128"/>
            <a:ext cx="993639" cy="882620"/>
          </a:xfrm>
          <a:prstGeom prst="rect">
            <a:avLst/>
          </a:prstGeom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69" y="3698622"/>
            <a:ext cx="636652" cy="673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940" y="4052775"/>
            <a:ext cx="821279" cy="778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6577526" y="2205127"/>
            <a:ext cx="17104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alibri" panose="020F0502020204030204" pitchFamily="34" charset="0"/>
              </a:rPr>
              <a:t>  value </a:t>
            </a:r>
            <a:r>
              <a:rPr lang="en-US" sz="1400" b="1" dirty="0">
                <a:latin typeface="Calibri" panose="020F0502020204030204" pitchFamily="34" charset="0"/>
              </a:rPr>
              <a:t>changes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25603" y="3378853"/>
            <a:ext cx="1539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Calibri" panose="020F0502020204030204" pitchFamily="34" charset="0"/>
              </a:rPr>
              <a:t>  </a:t>
            </a:r>
            <a:r>
              <a:rPr lang="en-US" sz="1400" b="1" dirty="0" smtClean="0">
                <a:latin typeface="Calibri" panose="020F0502020204030204" pitchFamily="34" charset="0"/>
              </a:rPr>
              <a:t>  column </a:t>
            </a:r>
            <a:r>
              <a:rPr lang="en-US" sz="1400" b="1" dirty="0">
                <a:latin typeface="Calibri" panose="020F0502020204030204" pitchFamily="34" charset="0"/>
              </a:rPr>
              <a:t>changes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8185" y="4291793"/>
            <a:ext cx="13346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</a:rPr>
              <a:t> </a:t>
            </a:r>
            <a:r>
              <a:rPr lang="en-US" sz="1400" b="1" dirty="0" err="1" smtClean="0">
                <a:latin typeface="Calibri" panose="020F0502020204030204" pitchFamily="34" charset="0"/>
              </a:rPr>
              <a:t>param</a:t>
            </a:r>
            <a:r>
              <a:rPr lang="en-US" sz="1600" b="1" dirty="0" smtClean="0">
                <a:latin typeface="Calibri" panose="020F0502020204030204" pitchFamily="34" charset="0"/>
              </a:rPr>
              <a:t> </a:t>
            </a:r>
            <a:r>
              <a:rPr lang="en-US" sz="1400" b="1" dirty="0" smtClean="0">
                <a:latin typeface="Calibri" panose="020F0502020204030204" pitchFamily="34" charset="0"/>
              </a:rPr>
              <a:t>file</a:t>
            </a:r>
            <a:endParaRPr lang="en-US" sz="1400" b="1" dirty="0">
              <a:latin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25603" y="4831186"/>
            <a:ext cx="18182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alibri" panose="020F0502020204030204" pitchFamily="34" charset="0"/>
              </a:rPr>
              <a:t>   </a:t>
            </a:r>
            <a:r>
              <a:rPr lang="en-US" sz="1400" b="1" dirty="0" smtClean="0">
                <a:latin typeface="Calibri" panose="020F0502020204030204" pitchFamily="34" charset="0"/>
              </a:rPr>
              <a:t>  </a:t>
            </a:r>
            <a:r>
              <a:rPr lang="en-US" sz="1400" b="1" dirty="0" smtClean="0">
                <a:latin typeface="Calibri" panose="020F0502020204030204" pitchFamily="34" charset="0"/>
              </a:rPr>
              <a:t>analysis </a:t>
            </a:r>
            <a:r>
              <a:rPr lang="en-US" sz="1400" b="1" dirty="0" smtClean="0">
                <a:latin typeface="Calibri" panose="020F0502020204030204" pitchFamily="34" charset="0"/>
              </a:rPr>
              <a:t>report</a:t>
            </a:r>
            <a:endParaRPr lang="en-US" sz="1400" b="1" dirty="0">
              <a:latin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16593" y="5225493"/>
            <a:ext cx="10807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Calibri" panose="020F0502020204030204" pitchFamily="34" charset="0"/>
              </a:rPr>
              <a:t>   MS </a:t>
            </a:r>
            <a:r>
              <a:rPr lang="en-US" sz="1400" b="1" dirty="0">
                <a:latin typeface="Calibri" panose="020F0502020204030204" pitchFamily="34" charset="0"/>
              </a:rPr>
              <a:t>Access</a:t>
            </a:r>
          </a:p>
        </p:txBody>
      </p:sp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09" y="4577707"/>
            <a:ext cx="1069635" cy="1013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211" y="906310"/>
            <a:ext cx="480930" cy="45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884902" y="2175585"/>
            <a:ext cx="1226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+mn-lt"/>
              </a:rPr>
              <a:t>v</a:t>
            </a:r>
            <a:r>
              <a:rPr lang="en-US" sz="1400" b="1" dirty="0" smtClean="0">
                <a:latin typeface="+mn-lt"/>
              </a:rPr>
              <a:t>alue </a:t>
            </a:r>
            <a:r>
              <a:rPr lang="en-US" sz="1400" b="1" dirty="0">
                <a:latin typeface="Calibri" panose="020F0502020204030204" pitchFamily="34" charset="0"/>
              </a:rPr>
              <a:t>changes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71025" y="3318548"/>
            <a:ext cx="1379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</a:rPr>
              <a:t>c</a:t>
            </a:r>
            <a:r>
              <a:rPr lang="en-US" sz="1400" b="1" dirty="0" smtClean="0">
                <a:latin typeface="Calibri" panose="020F0502020204030204" pitchFamily="34" charset="0"/>
              </a:rPr>
              <a:t>olumn </a:t>
            </a:r>
            <a:r>
              <a:rPr lang="en-US" sz="1400" b="1" dirty="0">
                <a:latin typeface="Calibri" panose="020F0502020204030204" pitchFamily="34" charset="0"/>
              </a:rPr>
              <a:t>changes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96754" y="5428872"/>
            <a:ext cx="708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sz="1400" b="1" dirty="0">
                <a:latin typeface="Calibri" panose="020F0502020204030204" pitchFamily="34" charset="0"/>
              </a:rPr>
              <a:t>r</a:t>
            </a:r>
            <a:r>
              <a:rPr lang="en-US" sz="1400" b="1" dirty="0" smtClean="0">
                <a:latin typeface="Calibri" panose="020F0502020204030204" pitchFamily="34" charset="0"/>
              </a:rPr>
              <a:t>eport</a:t>
            </a:r>
            <a:endParaRPr lang="en-US" sz="1400" b="1" dirty="0">
              <a:latin typeface="Calibri" panose="020F0502020204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70748" y="1324705"/>
            <a:ext cx="6792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Calibri" panose="020F0502020204030204" pitchFamily="34" charset="0"/>
              </a:rPr>
              <a:t>  </a:t>
            </a:r>
            <a:r>
              <a:rPr lang="en-US" sz="1400" b="1" dirty="0" smtClean="0">
                <a:latin typeface="Calibri" panose="020F0502020204030204" pitchFamily="34" charset="0"/>
              </a:rPr>
              <a:t>script</a:t>
            </a:r>
            <a:endParaRPr lang="en-US" sz="1400" b="1" dirty="0">
              <a:latin typeface="Calibri" panose="020F0502020204030204" pitchFamily="34" charset="0"/>
            </a:endParaRPr>
          </a:p>
        </p:txBody>
      </p:sp>
      <p:pic>
        <p:nvPicPr>
          <p:cNvPr id="26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940" y="1400359"/>
            <a:ext cx="761893" cy="72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859" y="2761292"/>
            <a:ext cx="743073" cy="70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3843281" y="2761292"/>
            <a:ext cx="1248277" cy="735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Rockwell Extra Bold" panose="02060903040505020403" pitchFamily="18" charset="0"/>
              </a:rPr>
              <a:t>CIT</a:t>
            </a:r>
            <a:endParaRPr lang="en-US" sz="2800" dirty="0">
              <a:solidFill>
                <a:schemeClr val="tx1"/>
              </a:solidFill>
              <a:latin typeface="Rockwell Extra Bold" panose="02060903040505020403" pitchFamily="18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87" y="2977408"/>
            <a:ext cx="1130054" cy="24819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439" y="3549433"/>
            <a:ext cx="211372" cy="82216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052" y="2943115"/>
            <a:ext cx="1074623" cy="25667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97430">
            <a:off x="4870157" y="3819706"/>
            <a:ext cx="957198" cy="281623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6482526" y="1251322"/>
            <a:ext cx="1880674" cy="47684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645158" y="1163891"/>
            <a:ext cx="1880674" cy="47684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6537475" y="976388"/>
            <a:ext cx="1750525" cy="338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Report</a:t>
            </a:r>
            <a:endParaRPr lang="en-US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725294" y="854113"/>
            <a:ext cx="1750525" cy="338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Input Files</a:t>
            </a:r>
            <a:endParaRPr lang="en-US" sz="1400" b="1" dirty="0"/>
          </a:p>
        </p:txBody>
      </p:sp>
      <p:sp>
        <p:nvSpPr>
          <p:cNvPr id="41" name="Rounded Rectangular Callout 40"/>
          <p:cNvSpPr/>
          <p:nvPr/>
        </p:nvSpPr>
        <p:spPr>
          <a:xfrm>
            <a:off x="4383727" y="854113"/>
            <a:ext cx="1942947" cy="1520291"/>
          </a:xfrm>
          <a:prstGeom prst="wedgeRoundRectCallout">
            <a:avLst>
              <a:gd name="adj1" fmla="val -45823"/>
              <a:gd name="adj2" fmla="val 7627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5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C4CFAE-7B81-4851-AEB7-AC8000551C9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9718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3D97BB"/>
                </a:solidFill>
                <a:latin typeface="+mj-lt"/>
                <a:ea typeface="ＭＳ Ｐゴシック" charset="-128"/>
                <a:cs typeface="+mj-cs"/>
              </a:rPr>
              <a:t>Technical Implementation</a:t>
            </a:r>
            <a:endParaRPr lang="en-US" sz="2800" b="1" dirty="0">
              <a:solidFill>
                <a:srgbClr val="3D97BB"/>
              </a:solidFill>
              <a:latin typeface="+mj-lt"/>
              <a:ea typeface="ＭＳ Ｐゴシック" charset="-12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675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2167890" y="1752600"/>
            <a:ext cx="1108710" cy="1524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>
            <a:off x="3629901" y="3344995"/>
            <a:ext cx="1040914" cy="193896"/>
          </a:xfrm>
          <a:prstGeom prst="rightArrow">
            <a:avLst/>
          </a:prstGeom>
          <a:solidFill>
            <a:srgbClr val="00B0F0"/>
          </a:solidFill>
          <a:ln>
            <a:solidFill>
              <a:srgbClr val="386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14300" y="1066800"/>
            <a:ext cx="2116282" cy="2133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-3048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Steps in </a:t>
            </a:r>
            <a:r>
              <a:rPr lang="en-US" b="1" dirty="0" smtClean="0"/>
              <a:t>Data Preparation</a:t>
            </a:r>
            <a:endParaRPr b="1" dirty="0"/>
          </a:p>
        </p:txBody>
      </p:sp>
      <p:sp>
        <p:nvSpPr>
          <p:cNvPr id="12290" name="Slide Number Placeholder 1"/>
          <p:cNvSpPr>
            <a:spLocks noGrp="1"/>
          </p:cNvSpPr>
          <p:nvPr>
            <p:ph type="sldNum" sz="quarter" idx="11"/>
          </p:nvPr>
        </p:nvSpPr>
        <p:spPr bwMode="auto">
          <a:xfrm>
            <a:off x="50800" y="6324600"/>
            <a:ext cx="457200" cy="4572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5FB38D-41AF-458A-A514-F20FF8A7FEB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dirty="0" smtClean="0"/>
          </a:p>
        </p:txBody>
      </p:sp>
      <p:sp>
        <p:nvSpPr>
          <p:cNvPr id="100" name="Slide Number Placeholder 24"/>
          <p:cNvSpPr txBox="1">
            <a:spLocks/>
          </p:cNvSpPr>
          <p:nvPr/>
        </p:nvSpPr>
        <p:spPr bwMode="auto">
          <a:xfrm>
            <a:off x="10664825" y="6578600"/>
            <a:ext cx="3683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F7A1C"/>
              </a:buClr>
              <a:buChar char="»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buClr>
                <a:srgbClr val="000000"/>
              </a:buClr>
              <a:defRPr/>
            </a:pPr>
            <a:fld id="{C205D02F-7FE8-4F30-B0B8-4FA1BB0B1911}" type="slidenum">
              <a:rPr lang="en-US" sz="900" kern="0" smtClean="0">
                <a:solidFill>
                  <a:srgbClr val="DF7A1C"/>
                </a:solidFill>
              </a:rPr>
              <a:pPr>
                <a:buClr>
                  <a:srgbClr val="000000"/>
                </a:buClr>
                <a:defRPr/>
              </a:pPr>
              <a:t>7</a:t>
            </a:fld>
            <a:endParaRPr lang="en-US" sz="900" kern="0" dirty="0" smtClean="0">
              <a:solidFill>
                <a:srgbClr val="DF7A1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533400"/>
            <a:ext cx="58674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US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346820"/>
              </p:ext>
            </p:extLst>
          </p:nvPr>
        </p:nvGraphicFramePr>
        <p:xfrm>
          <a:off x="3276600" y="1137753"/>
          <a:ext cx="1676400" cy="1744396"/>
        </p:xfrm>
        <a:graphic>
          <a:graphicData uri="http://schemas.openxmlformats.org/drawingml/2006/table">
            <a:tbl>
              <a:tblPr firstRow="1" firstCol="1" bandRow="1"/>
              <a:tblGrid>
                <a:gridCol w="1676400"/>
              </a:tblGrid>
              <a:tr h="1929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n w="8890" cap="flat" cmpd="sng" algn="ctr">
                            <a:solidFill>
                              <a:srgbClr val="FFFFFF"/>
                            </a:solidFill>
                            <a:prstDash val="solid"/>
                            <a:miter lim="0"/>
                          </a:ln>
                          <a:solidFill>
                            <a:schemeClr val="bg1"/>
                          </a:solidFill>
                          <a:effectLst>
                            <a:outerShdw blurRad="50800" algn="tl">
                              <a:srgbClr val="000000"/>
                            </a:outerShdw>
                          </a:effectLst>
                          <a:latin typeface="+mn-lt"/>
                          <a:ea typeface="Calibri"/>
                          <a:cs typeface="Times New Roman"/>
                        </a:rPr>
                        <a:t>MS Access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7611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Mapping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(Link Manager)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20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Tables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03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Queries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Flowchart: Magnetic Disk 26"/>
          <p:cNvSpPr/>
          <p:nvPr/>
        </p:nvSpPr>
        <p:spPr>
          <a:xfrm>
            <a:off x="6400800" y="1044972"/>
            <a:ext cx="1447800" cy="1567656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bg1"/>
                </a:solidFill>
                <a:latin typeface="+mn-lt"/>
                <a:ea typeface="Calibri"/>
                <a:cs typeface="Times New Roman"/>
              </a:rPr>
              <a:t>Main Table</a:t>
            </a:r>
          </a:p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bg1"/>
                </a:solidFill>
                <a:latin typeface="+mn-lt"/>
                <a:ea typeface="Calibri"/>
                <a:cs typeface="Times New Roman"/>
              </a:rPr>
              <a:t>Main1 Table</a:t>
            </a:r>
          </a:p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bg1"/>
                </a:solidFill>
                <a:latin typeface="+mn-lt"/>
                <a:ea typeface="Calibri"/>
                <a:cs typeface="Times New Roman"/>
              </a:rPr>
              <a:t>Value </a:t>
            </a:r>
            <a:r>
              <a:rPr lang="en-US" sz="1100" b="1" dirty="0">
                <a:solidFill>
                  <a:schemeClr val="bg1"/>
                </a:solidFill>
                <a:latin typeface="+mn-lt"/>
                <a:ea typeface="Calibri"/>
                <a:cs typeface="Times New Roman"/>
              </a:rPr>
              <a:t>Table</a:t>
            </a:r>
          </a:p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bg1"/>
                </a:solidFill>
                <a:latin typeface="+mn-lt"/>
                <a:ea typeface="Calibri"/>
                <a:cs typeface="Times New Roman"/>
              </a:rPr>
              <a:t>Value1 </a:t>
            </a:r>
            <a:r>
              <a:rPr lang="en-US" sz="1100" b="1" dirty="0" smtClean="0">
                <a:solidFill>
                  <a:schemeClr val="bg1"/>
                </a:solidFill>
                <a:latin typeface="+mn-lt"/>
                <a:ea typeface="Calibri"/>
                <a:cs typeface="Times New Roman"/>
              </a:rPr>
              <a:t>Table</a:t>
            </a:r>
            <a:endParaRPr lang="en-US" sz="1100" b="1" dirty="0">
              <a:solidFill>
                <a:schemeClr val="bg1"/>
              </a:solidFill>
              <a:latin typeface="+mn-lt"/>
              <a:ea typeface="Calibri"/>
              <a:cs typeface="Times New Roman"/>
            </a:endParaRPr>
          </a:p>
        </p:txBody>
      </p:sp>
      <p:sp>
        <p:nvSpPr>
          <p:cNvPr id="31" name="Flowchart: Alternate Process 30"/>
          <p:cNvSpPr/>
          <p:nvPr/>
        </p:nvSpPr>
        <p:spPr>
          <a:xfrm>
            <a:off x="304800" y="1257300"/>
            <a:ext cx="1752600" cy="800100"/>
          </a:xfrm>
          <a:prstGeom prst="flowChartAlternateProcess">
            <a:avLst/>
          </a:prstGeom>
          <a:solidFill>
            <a:schemeClr val="accent1"/>
          </a:solidFill>
          <a:ln w="25400" cap="flat" cmpd="sng" algn="ctr">
            <a:solidFill>
              <a:srgbClr val="9BBB59">
                <a:lumMod val="60000"/>
                <a:lumOff val="40000"/>
              </a:srgbClr>
            </a:solidFill>
            <a:prstDash val="sysDash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kern="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Times New Roman"/>
              </a:rPr>
              <a:t>     </a:t>
            </a:r>
            <a:r>
              <a:rPr lang="en-US" sz="1100" b="1" u="sng" kern="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Times New Roman"/>
              </a:rPr>
              <a:t>Current Version</a:t>
            </a:r>
          </a:p>
          <a:p>
            <a:pPr marL="171450" indent="-171450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kern="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Times New Roman"/>
              </a:rPr>
              <a:t>Data Dictionary Table</a:t>
            </a:r>
          </a:p>
          <a:p>
            <a:pPr marL="171450" indent="-171450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kern="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Times New Roman"/>
              </a:rPr>
              <a:t>Data Dictionary Value</a:t>
            </a:r>
          </a:p>
        </p:txBody>
      </p:sp>
      <p:sp>
        <p:nvSpPr>
          <p:cNvPr id="20" name="Flowchart: Multidocument 19"/>
          <p:cNvSpPr/>
          <p:nvPr/>
        </p:nvSpPr>
        <p:spPr>
          <a:xfrm>
            <a:off x="2743200" y="3962400"/>
            <a:ext cx="2438400" cy="762000"/>
          </a:xfrm>
          <a:prstGeom prst="flowChartMultidocument">
            <a:avLst/>
          </a:prstGeom>
          <a:solidFill>
            <a:schemeClr val="accent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bg1"/>
                </a:solidFill>
              </a:rPr>
              <a:t>Combined Table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bg1"/>
                </a:solidFill>
              </a:rPr>
              <a:t>Combined Value Changes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45" name="Text Box 3"/>
          <p:cNvSpPr txBox="1"/>
          <p:nvPr/>
        </p:nvSpPr>
        <p:spPr>
          <a:xfrm>
            <a:off x="3581400" y="3962400"/>
            <a:ext cx="1447800" cy="3048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US" sz="1100" b="1" u="sng" kern="0" noProof="0" dirty="0" smtClean="0">
                <a:solidFill>
                  <a:schemeClr val="bg1"/>
                </a:solidFill>
                <a:latin typeface="+mn-lt"/>
                <a:ea typeface="Calibri"/>
                <a:cs typeface="Times New Roman"/>
              </a:rPr>
              <a:t>2 Text Files</a:t>
            </a:r>
            <a:endParaRPr kumimoji="0" lang="en-US" sz="1100" b="1" i="0" u="sng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Calibri"/>
              <a:cs typeface="Times New Roman"/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304800" y="2133600"/>
            <a:ext cx="1752600" cy="800100"/>
          </a:xfrm>
          <a:prstGeom prst="flowChartAlternateProcess">
            <a:avLst/>
          </a:prstGeom>
          <a:solidFill>
            <a:schemeClr val="accent1"/>
          </a:solidFill>
          <a:ln w="25400" cap="flat" cmpd="sng" algn="ctr">
            <a:solidFill>
              <a:srgbClr val="9BBB59">
                <a:lumMod val="60000"/>
                <a:lumOff val="40000"/>
              </a:srgbClr>
            </a:solidFill>
            <a:prstDash val="sysDash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kern="0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    </a:t>
            </a:r>
            <a:r>
              <a:rPr lang="en-US" sz="1100" b="1" u="sng" kern="0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Upgraded Version</a:t>
            </a:r>
          </a:p>
          <a:p>
            <a:pPr marL="171450" indent="-171450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kern="0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Data Dictionary Table</a:t>
            </a:r>
          </a:p>
          <a:p>
            <a:pPr marL="171450" indent="-171450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kern="0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Data Dictionary Value</a:t>
            </a:r>
          </a:p>
        </p:txBody>
      </p:sp>
      <p:sp>
        <p:nvSpPr>
          <p:cNvPr id="8" name="Left-Right Arrow 7"/>
          <p:cNvSpPr/>
          <p:nvPr/>
        </p:nvSpPr>
        <p:spPr>
          <a:xfrm>
            <a:off x="4939136" y="2209800"/>
            <a:ext cx="1447800" cy="152400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xplosion 1 8"/>
          <p:cNvSpPr/>
          <p:nvPr/>
        </p:nvSpPr>
        <p:spPr>
          <a:xfrm>
            <a:off x="3200400" y="3276600"/>
            <a:ext cx="1828800" cy="342900"/>
          </a:xfrm>
          <a:prstGeom prst="irregularSeal1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Export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118110" y="3802896"/>
            <a:ext cx="2091690" cy="1683504"/>
          </a:xfrm>
          <a:prstGeom prst="wedgeRoundRectCallout">
            <a:avLst>
              <a:gd name="adj1" fmla="val 103140"/>
              <a:gd name="adj2" fmla="val -10190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4" name="Flowchart: Multidocument 33"/>
          <p:cNvSpPr/>
          <p:nvPr/>
        </p:nvSpPr>
        <p:spPr>
          <a:xfrm>
            <a:off x="4800600" y="5638800"/>
            <a:ext cx="1752600" cy="609600"/>
          </a:xfrm>
          <a:prstGeom prst="flowChartMultidocumen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</a:rPr>
              <a:t>Report text file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5" name="Right Brace 34"/>
          <p:cNvSpPr/>
          <p:nvPr/>
        </p:nvSpPr>
        <p:spPr>
          <a:xfrm rot="5400000">
            <a:off x="5562600" y="1802255"/>
            <a:ext cx="353273" cy="6707890"/>
          </a:xfrm>
          <a:prstGeom prst="rightBrace">
            <a:avLst>
              <a:gd name="adj1" fmla="val 40476"/>
              <a:gd name="adj2" fmla="val 50000"/>
            </a:avLst>
          </a:prstGeom>
          <a:solidFill>
            <a:srgbClr val="92D05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410200" y="4953000"/>
            <a:ext cx="73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+mj-lt"/>
              </a:rPr>
              <a:t>Run.Ba</a:t>
            </a:r>
            <a:r>
              <a:rPr lang="en-US" sz="1200" b="1" dirty="0" smtClean="0">
                <a:latin typeface="+mj-lt"/>
              </a:rPr>
              <a:t>t</a:t>
            </a:r>
            <a:endParaRPr lang="en-US" sz="1200" b="1" dirty="0">
              <a:latin typeface="+mj-lt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81000" y="783654"/>
            <a:ext cx="1612779" cy="359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</a:t>
            </a:r>
            <a:r>
              <a:rPr lang="en-US" sz="1400" b="1" dirty="0" smtClean="0"/>
              <a:t>dictionaries</a:t>
            </a:r>
            <a:endParaRPr lang="en-US" sz="14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304800" y="3504529"/>
            <a:ext cx="1612779" cy="359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SQL Queries</a:t>
            </a:r>
            <a:endParaRPr lang="en-US" sz="1100" b="1" dirty="0"/>
          </a:p>
        </p:txBody>
      </p:sp>
      <p:sp>
        <p:nvSpPr>
          <p:cNvPr id="30" name="Text Box 3"/>
          <p:cNvSpPr txBox="1"/>
          <p:nvPr/>
        </p:nvSpPr>
        <p:spPr>
          <a:xfrm>
            <a:off x="6477000" y="1143000"/>
            <a:ext cx="1371600" cy="38100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smtClean="0">
                <a:solidFill>
                  <a:schemeClr val="bg1"/>
                </a:solidFill>
                <a:latin typeface="+mn-lt"/>
                <a:ea typeface="Calibri"/>
                <a:cs typeface="Times New Roman"/>
              </a:rPr>
              <a:t>    Compare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/>
                <a:cs typeface="Times New Roman"/>
              </a:rPr>
              <a:t>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/>
                <a:cs typeface="Times New Roman"/>
              </a:rPr>
              <a:t>DB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Calibri"/>
              <a:cs typeface="Times New Roman"/>
            </a:endParaRPr>
          </a:p>
        </p:txBody>
      </p:sp>
      <p:sp>
        <p:nvSpPr>
          <p:cNvPr id="33" name="Flowchart: Multidocument 32"/>
          <p:cNvSpPr/>
          <p:nvPr/>
        </p:nvSpPr>
        <p:spPr>
          <a:xfrm>
            <a:off x="5334000" y="3924300"/>
            <a:ext cx="1752600" cy="609600"/>
          </a:xfrm>
          <a:prstGeom prst="flowChartMultidocument">
            <a:avLst/>
          </a:prstGeom>
          <a:solidFill>
            <a:schemeClr val="accent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bg1"/>
                </a:solidFill>
              </a:rPr>
              <a:t>CITParam Text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8" name="7-Point Star 37"/>
          <p:cNvSpPr/>
          <p:nvPr/>
        </p:nvSpPr>
        <p:spPr>
          <a:xfrm>
            <a:off x="7239000" y="3810000"/>
            <a:ext cx="1826281" cy="707571"/>
          </a:xfrm>
          <a:prstGeom prst="star7">
            <a:avLst/>
          </a:prstGeom>
          <a:solidFill>
            <a:schemeClr val="accent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tzg_Upgrade Analysis.plx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9" name="Flowchart: Alternate Process 38"/>
          <p:cNvSpPr/>
          <p:nvPr/>
        </p:nvSpPr>
        <p:spPr>
          <a:xfrm>
            <a:off x="284017" y="3962400"/>
            <a:ext cx="1773383" cy="647700"/>
          </a:xfrm>
          <a:prstGeom prst="flowChartAlternateProcess">
            <a:avLst/>
          </a:prstGeom>
          <a:solidFill>
            <a:schemeClr val="accent1"/>
          </a:solidFill>
          <a:ln w="25400" cap="flat" cmpd="sng" algn="ctr">
            <a:solidFill>
              <a:srgbClr val="9BBB59">
                <a:lumMod val="60000"/>
                <a:lumOff val="40000"/>
              </a:srgbClr>
            </a:solidFill>
            <a:prstDash val="sysDash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100" b="1" u="sng" kern="0" dirty="0" smtClean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r>
              <a:rPr lang="en-US" sz="1100" b="1" u="sng" kern="0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Combined_table_changes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kern="0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Added_columns</a:t>
            </a:r>
            <a:endParaRPr lang="en-US" sz="1100" b="1" kern="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kern="0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Remove_columns</a:t>
            </a:r>
            <a:endParaRPr lang="en-US" sz="1100" b="1" kern="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fontAlgn="auto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000" b="1" kern="0" dirty="0" smtClean="0">
              <a:solidFill>
                <a:schemeClr val="bg1"/>
              </a:solidFill>
              <a:latin typeface="+mj-lt"/>
              <a:ea typeface="Calibri"/>
              <a:cs typeface="Times New Roman"/>
            </a:endParaRPr>
          </a:p>
        </p:txBody>
      </p:sp>
      <p:sp>
        <p:nvSpPr>
          <p:cNvPr id="41" name="Flowchart: Alternate Process 40"/>
          <p:cNvSpPr/>
          <p:nvPr/>
        </p:nvSpPr>
        <p:spPr>
          <a:xfrm>
            <a:off x="284017" y="4686300"/>
            <a:ext cx="1773383" cy="647700"/>
          </a:xfrm>
          <a:prstGeom prst="flowChartAlternateProcess">
            <a:avLst/>
          </a:prstGeom>
          <a:solidFill>
            <a:schemeClr val="accent1"/>
          </a:solidFill>
          <a:ln w="25400" cap="flat" cmpd="sng" algn="ctr">
            <a:solidFill>
              <a:srgbClr val="9BBB59">
                <a:lumMod val="60000"/>
                <a:lumOff val="40000"/>
              </a:srgbClr>
            </a:solidFill>
            <a:prstDash val="sysDash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100" b="1" u="sng" kern="0" dirty="0" smtClean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r>
              <a:rPr lang="en-US" sz="1100" b="1" u="sng" kern="0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Combined_value_changes</a:t>
            </a:r>
            <a:endParaRPr lang="en-US" sz="1100" b="1" u="sng" kern="0" dirty="0" smtClean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kern="0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Added_values</a:t>
            </a:r>
            <a:endParaRPr lang="en-US" sz="1100" b="1" kern="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kern="0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Remove_values</a:t>
            </a:r>
            <a:endParaRPr lang="en-US" sz="1100" b="1" kern="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fontAlgn="auto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000" b="1" kern="0" dirty="0" smtClean="0">
              <a:solidFill>
                <a:schemeClr val="bg1"/>
              </a:solidFill>
              <a:latin typeface="+mj-lt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186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Bent-Up Arrow 47"/>
          <p:cNvSpPr/>
          <p:nvPr/>
        </p:nvSpPr>
        <p:spPr>
          <a:xfrm rot="5400000">
            <a:off x="5618988" y="3153578"/>
            <a:ext cx="2346960" cy="337483"/>
          </a:xfrm>
          <a:prstGeom prst="bentUpArrow">
            <a:avLst/>
          </a:prstGeom>
          <a:solidFill>
            <a:srgbClr val="00B0F0"/>
          </a:solidFill>
          <a:ln>
            <a:solidFill>
              <a:srgbClr val="386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/>
          </a:p>
        </p:txBody>
      </p:sp>
      <p:sp>
        <p:nvSpPr>
          <p:cNvPr id="19" name="Right Arrow 18"/>
          <p:cNvSpPr/>
          <p:nvPr/>
        </p:nvSpPr>
        <p:spPr>
          <a:xfrm rot="5400000">
            <a:off x="4419600" y="3927797"/>
            <a:ext cx="1371600" cy="193896"/>
          </a:xfrm>
          <a:prstGeom prst="rightArrow">
            <a:avLst/>
          </a:prstGeom>
          <a:solidFill>
            <a:srgbClr val="00B0F0"/>
          </a:solidFill>
          <a:ln>
            <a:solidFill>
              <a:srgbClr val="386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5" name="Rounded Rectangle 14"/>
          <p:cNvSpPr/>
          <p:nvPr/>
        </p:nvSpPr>
        <p:spPr>
          <a:xfrm>
            <a:off x="114300" y="1066800"/>
            <a:ext cx="2324100" cy="2438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-30480"/>
            <a:ext cx="8763000" cy="533400"/>
          </a:xfrm>
        </p:spPr>
        <p:txBody>
          <a:bodyPr/>
          <a:lstStyle/>
          <a:p>
            <a:pPr lvl="1" algn="l">
              <a:defRPr/>
            </a:pPr>
            <a:r>
              <a:rPr lang="en-US" b="1" dirty="0">
                <a:latin typeface="+mn-lt"/>
              </a:rPr>
              <a:t>CIT tool </a:t>
            </a:r>
            <a:r>
              <a:rPr lang="en-US" b="1" dirty="0" smtClean="0">
                <a:latin typeface="+mn-lt"/>
              </a:rPr>
              <a:t>usage</a:t>
            </a:r>
            <a:endParaRPr b="1" dirty="0">
              <a:latin typeface="+mn-lt"/>
            </a:endParaRPr>
          </a:p>
        </p:txBody>
      </p:sp>
      <p:sp>
        <p:nvSpPr>
          <p:cNvPr id="12290" name="Slide Number Placeholder 1"/>
          <p:cNvSpPr>
            <a:spLocks noGrp="1"/>
          </p:cNvSpPr>
          <p:nvPr>
            <p:ph type="sldNum" sz="quarter" idx="11"/>
          </p:nvPr>
        </p:nvSpPr>
        <p:spPr bwMode="auto">
          <a:xfrm>
            <a:off x="50800" y="6324600"/>
            <a:ext cx="457200" cy="4572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5FB38D-41AF-458A-A514-F20FF8A7FEB2}" type="slidenum">
              <a:rPr lang="en-US" sz="1100" smtClean="0">
                <a:latin typeface="+mn-lt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z="1100" dirty="0" smtClean="0">
              <a:latin typeface="+mn-lt"/>
            </a:endParaRPr>
          </a:p>
        </p:txBody>
      </p:sp>
      <p:sp>
        <p:nvSpPr>
          <p:cNvPr id="100" name="Slide Number Placeholder 24"/>
          <p:cNvSpPr txBox="1">
            <a:spLocks/>
          </p:cNvSpPr>
          <p:nvPr/>
        </p:nvSpPr>
        <p:spPr bwMode="auto">
          <a:xfrm>
            <a:off x="10664825" y="6578600"/>
            <a:ext cx="3683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F7A1C"/>
              </a:buClr>
              <a:buChar char="»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buClr>
                <a:srgbClr val="000000"/>
              </a:buClr>
              <a:defRPr/>
            </a:pPr>
            <a:fld id="{C205D02F-7FE8-4F30-B0B8-4FA1BB0B1911}" type="slidenum">
              <a:rPr lang="en-US" sz="1100" kern="0" smtClean="0">
                <a:solidFill>
                  <a:srgbClr val="DF7A1C"/>
                </a:solidFill>
                <a:latin typeface="+mn-lt"/>
              </a:rPr>
              <a:pPr>
                <a:buClr>
                  <a:srgbClr val="000000"/>
                </a:buClr>
                <a:defRPr/>
              </a:pPr>
              <a:t>8</a:t>
            </a:fld>
            <a:endParaRPr lang="en-US" sz="1100" kern="0" dirty="0" smtClean="0">
              <a:solidFill>
                <a:srgbClr val="DF7A1C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533400"/>
            <a:ext cx="5867400" cy="2616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US" sz="1100" dirty="0"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145895"/>
              </p:ext>
            </p:extLst>
          </p:nvPr>
        </p:nvGraphicFramePr>
        <p:xfrm>
          <a:off x="4066032" y="1066800"/>
          <a:ext cx="1742440" cy="2286000"/>
        </p:xfrm>
        <a:graphic>
          <a:graphicData uri="http://schemas.openxmlformats.org/drawingml/2006/table">
            <a:tbl>
              <a:tblPr firstRow="1" firstCol="1" bandRow="1"/>
              <a:tblGrid>
                <a:gridCol w="1742440"/>
              </a:tblGrid>
              <a:tr h="4621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kern="1200" dirty="0" smtClean="0">
                        <a:ln w="8890" cap="flat" cmpd="sng" algn="ctr">
                          <a:solidFill>
                            <a:srgbClr val="FFFFFF"/>
                          </a:solidFill>
                          <a:prstDash val="solid"/>
                          <a:miter lim="0"/>
                        </a:ln>
                        <a:solidFill>
                          <a:schemeClr val="bg1"/>
                        </a:solidFill>
                        <a:effectLst>
                          <a:outerShdw blurRad="50800" algn="tl">
                            <a:srgbClr val="000000"/>
                          </a:outerShdw>
                        </a:effectLst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ln w="8890" cap="flat" cmpd="sng" algn="ctr">
                            <a:solidFill>
                              <a:srgbClr val="FFFFFF"/>
                            </a:solidFill>
                            <a:prstDash val="solid"/>
                            <a:miter lim="0"/>
                          </a:ln>
                          <a:solidFill>
                            <a:schemeClr val="bg1"/>
                          </a:solidFill>
                          <a:effectLst>
                            <a:outerShdw blurRad="50800" algn="tl">
                              <a:srgbClr val="000000"/>
                            </a:outerShdw>
                          </a:effectLst>
                          <a:latin typeface="+mn-lt"/>
                          <a:ea typeface="Calibri"/>
                          <a:cs typeface="Times New Roman"/>
                        </a:rPr>
                        <a:t>CIT</a:t>
                      </a:r>
                      <a:r>
                        <a:rPr lang="en-US" sz="1400" b="1" dirty="0" smtClean="0">
                          <a:ln w="8890" cap="flat" cmpd="sng" algn="ctr">
                            <a:solidFill>
                              <a:srgbClr val="FFFFFF"/>
                            </a:solidFill>
                            <a:prstDash val="solid"/>
                            <a:miter lim="0"/>
                          </a:ln>
                          <a:gradFill>
                            <a:gsLst>
                              <a:gs pos="0">
                                <a:srgbClr val="505050"/>
                              </a:gs>
                              <a:gs pos="49000">
                                <a:srgbClr val="595959"/>
                              </a:gs>
                              <a:gs pos="50000">
                                <a:srgbClr val="000000"/>
                              </a:gs>
                              <a:gs pos="95000">
                                <a:srgbClr val="000000"/>
                              </a:gs>
                              <a:gs pos="100000">
                                <a:srgbClr val="000000"/>
                              </a:gs>
                            </a:gsLst>
                            <a:lin ang="5400000" scaled="0"/>
                          </a:gradFill>
                          <a:effectLst>
                            <a:outerShdw blurRad="50800" algn="tl">
                              <a:srgbClr val="000000"/>
                            </a:outerShdw>
                          </a:effectLst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b="1" kern="1200" dirty="0">
                          <a:ln w="8890" cap="flat" cmpd="sng" algn="ctr">
                            <a:solidFill>
                              <a:srgbClr val="FFFFFF"/>
                            </a:solidFill>
                            <a:prstDash val="solid"/>
                            <a:miter lim="0"/>
                          </a:ln>
                          <a:solidFill>
                            <a:schemeClr val="bg1"/>
                          </a:solidFill>
                          <a:effectLst>
                            <a:outerShdw blurRad="50800" algn="tl">
                              <a:srgbClr val="000000"/>
                            </a:outerShdw>
                          </a:effectLst>
                          <a:latin typeface="+mn-lt"/>
                          <a:ea typeface="Calibri"/>
                          <a:cs typeface="Times New Roman"/>
                        </a:rPr>
                        <a:t>Tool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367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Import</a:t>
                      </a:r>
                      <a:endParaRPr lang="en-US" sz="12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21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Export</a:t>
                      </a:r>
                      <a:endParaRPr lang="en-US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67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 Analysis</a:t>
                      </a:r>
                      <a:endParaRPr lang="en-US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82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Report</a:t>
                      </a:r>
                      <a:endParaRPr lang="en-US" sz="11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Flowchart: Magnetic Disk 26"/>
          <p:cNvSpPr/>
          <p:nvPr/>
        </p:nvSpPr>
        <p:spPr>
          <a:xfrm>
            <a:off x="7239000" y="838200"/>
            <a:ext cx="1447800" cy="1567656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b="1" dirty="0" smtClean="0">
              <a:solidFill>
                <a:schemeClr val="bg1"/>
              </a:solidFill>
              <a:latin typeface="+mn-lt"/>
              <a:ea typeface="Calibri"/>
              <a:cs typeface="Times New Roman"/>
            </a:endParaRPr>
          </a:p>
          <a:p>
            <a:pPr marL="171450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bg1"/>
                </a:solidFill>
                <a:latin typeface="+mn-lt"/>
                <a:ea typeface="Calibri"/>
                <a:cs typeface="Times New Roman"/>
              </a:rPr>
              <a:t>Code </a:t>
            </a:r>
            <a:r>
              <a:rPr lang="en-US" sz="1100" b="1" dirty="0">
                <a:solidFill>
                  <a:schemeClr val="bg1"/>
                </a:solidFill>
                <a:latin typeface="+mn-lt"/>
                <a:ea typeface="Calibri"/>
                <a:cs typeface="Times New Roman"/>
              </a:rPr>
              <a:t>Results</a:t>
            </a:r>
          </a:p>
          <a:p>
            <a:pPr marL="171450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bg1"/>
                </a:solidFill>
                <a:latin typeface="+mn-lt"/>
                <a:ea typeface="Calibri"/>
                <a:cs typeface="Times New Roman"/>
              </a:rPr>
              <a:t>Export DB Changes</a:t>
            </a:r>
          </a:p>
          <a:p>
            <a:pPr marL="171450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bg1"/>
                </a:solidFill>
                <a:latin typeface="+mn-lt"/>
                <a:ea typeface="Calibri"/>
                <a:cs typeface="Times New Roman"/>
              </a:rPr>
              <a:t>Export Value Changes</a:t>
            </a:r>
          </a:p>
        </p:txBody>
      </p:sp>
      <p:sp>
        <p:nvSpPr>
          <p:cNvPr id="29" name="Text Box 3"/>
          <p:cNvSpPr txBox="1"/>
          <p:nvPr/>
        </p:nvSpPr>
        <p:spPr>
          <a:xfrm>
            <a:off x="7415212" y="941673"/>
            <a:ext cx="1095375" cy="38100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/>
                <a:cs typeface="Times New Roman"/>
              </a:rPr>
              <a:t>      CIT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/>
                <a:cs typeface="Times New Roman"/>
              </a:rPr>
              <a:t>DB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Calibri"/>
              <a:cs typeface="Times New Roman"/>
            </a:endParaRPr>
          </a:p>
        </p:txBody>
      </p:sp>
      <p:sp>
        <p:nvSpPr>
          <p:cNvPr id="31" name="Flowchart: Alternate Process 30"/>
          <p:cNvSpPr/>
          <p:nvPr/>
        </p:nvSpPr>
        <p:spPr>
          <a:xfrm>
            <a:off x="401782" y="1371600"/>
            <a:ext cx="1828800" cy="762000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 w="25400" cap="flat" cmpd="sng" algn="ctr">
            <a:solidFill>
              <a:srgbClr val="9BBB59">
                <a:lumMod val="60000"/>
                <a:lumOff val="40000"/>
              </a:srgbClr>
            </a:solidFill>
            <a:prstDash val="sysDash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fontAlgn="auto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kern="0" dirty="0">
                <a:solidFill>
                  <a:schemeClr val="bg1"/>
                </a:solidFill>
                <a:latin typeface="+mn-lt"/>
                <a:ea typeface="Calibri"/>
                <a:cs typeface="Times New Roman"/>
              </a:rPr>
              <a:t>FACET Table Changes</a:t>
            </a:r>
          </a:p>
          <a:p>
            <a:pPr marL="171450" indent="-171450" fontAlgn="auto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kern="0" dirty="0">
                <a:solidFill>
                  <a:schemeClr val="bg1"/>
                </a:solidFill>
                <a:latin typeface="+mn-lt"/>
                <a:ea typeface="Calibri"/>
                <a:cs typeface="Times New Roman"/>
              </a:rPr>
              <a:t>FACET Value Changes</a:t>
            </a:r>
          </a:p>
        </p:txBody>
      </p:sp>
      <p:sp>
        <p:nvSpPr>
          <p:cNvPr id="32" name="Flowchart: Alternate Process 31"/>
          <p:cNvSpPr/>
          <p:nvPr/>
        </p:nvSpPr>
        <p:spPr>
          <a:xfrm>
            <a:off x="381000" y="2438400"/>
            <a:ext cx="1828800" cy="762000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 w="25400" cap="flat" cmpd="sng" algn="ctr">
            <a:solidFill>
              <a:srgbClr val="9BBB59">
                <a:lumMod val="60000"/>
                <a:lumOff val="4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marR="0" lvl="0" indent="-17145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/>
                <a:cs typeface="Times New Roman"/>
              </a:rPr>
              <a:t>Perl Report File</a:t>
            </a:r>
            <a:endParaRPr kumimoji="0" lang="en-US" sz="1100" b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Calibri"/>
              <a:cs typeface="Times New Roman"/>
            </a:endParaRPr>
          </a:p>
          <a:p>
            <a:pPr marL="171450" marR="0" lvl="0" indent="-17145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b="1" kern="0" dirty="0" err="1" smtClean="0">
                <a:solidFill>
                  <a:schemeClr val="bg1"/>
                </a:solidFill>
                <a:latin typeface="+mn-lt"/>
                <a:ea typeface="Calibri"/>
                <a:cs typeface="Times New Roman"/>
              </a:rPr>
              <a:t>Param</a:t>
            </a:r>
            <a:r>
              <a:rPr lang="en-US" sz="1100" b="1" kern="0" dirty="0" smtClean="0">
                <a:solidFill>
                  <a:schemeClr val="bg1"/>
                </a:solidFill>
                <a:latin typeface="+mn-lt"/>
                <a:ea typeface="Calibri"/>
                <a:cs typeface="Times New Roman"/>
              </a:rPr>
              <a:t> File</a:t>
            </a:r>
            <a:endParaRPr kumimoji="0" lang="en-US" sz="1100" b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Calibri"/>
              <a:cs typeface="Times New Roman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438400" y="2540030"/>
            <a:ext cx="1622755" cy="177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7" name="Right Arrow 16"/>
          <p:cNvSpPr/>
          <p:nvPr/>
        </p:nvSpPr>
        <p:spPr>
          <a:xfrm>
            <a:off x="2230582" y="1742774"/>
            <a:ext cx="1835450" cy="172052"/>
          </a:xfrm>
          <a:prstGeom prst="rightArrow">
            <a:avLst/>
          </a:prstGeom>
          <a:solidFill>
            <a:srgbClr val="92D050"/>
          </a:solidFill>
          <a:ln w="25400" cap="flat" cmpd="sng" algn="ctr">
            <a:solidFill>
              <a:srgbClr val="9BBB59">
                <a:lumMod val="60000"/>
                <a:lumOff val="40000"/>
              </a:srgbClr>
            </a:solidFill>
            <a:prstDash val="sysDash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100" b="1" i="1" kern="0">
              <a:latin typeface="+mn-lt"/>
              <a:ea typeface="Calibri"/>
              <a:cs typeface="Times New Roman"/>
            </a:endParaRPr>
          </a:p>
        </p:txBody>
      </p:sp>
      <p:sp>
        <p:nvSpPr>
          <p:cNvPr id="20" name="Flowchart: Multidocument 19"/>
          <p:cNvSpPr/>
          <p:nvPr/>
        </p:nvSpPr>
        <p:spPr>
          <a:xfrm>
            <a:off x="4038600" y="4724400"/>
            <a:ext cx="2209800" cy="1295400"/>
          </a:xfrm>
          <a:prstGeom prst="flowChartMultidocumen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</a:rPr>
              <a:t>Structural Change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</a:rPr>
              <a:t>Value Change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</a:rPr>
              <a:t>Detail Change Report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5791200" y="1676400"/>
            <a:ext cx="1447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>
              <a:solidFill>
                <a:schemeClr val="lt1"/>
              </a:solidFill>
              <a:cs typeface="+mn-cs"/>
            </a:endParaRPr>
          </a:p>
        </p:txBody>
      </p:sp>
      <p:sp>
        <p:nvSpPr>
          <p:cNvPr id="40" name="Right Arrow 39"/>
          <p:cNvSpPr/>
          <p:nvPr/>
        </p:nvSpPr>
        <p:spPr>
          <a:xfrm rot="10800000">
            <a:off x="5791200" y="2057400"/>
            <a:ext cx="1447800" cy="152400"/>
          </a:xfrm>
          <a:prstGeom prst="rightArrow">
            <a:avLst/>
          </a:prstGeom>
          <a:solidFill>
            <a:srgbClr val="00B0F0"/>
          </a:solidFill>
          <a:ln>
            <a:solidFill>
              <a:srgbClr val="386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>
              <a:solidFill>
                <a:schemeClr val="lt1"/>
              </a:solidFill>
              <a:cs typeface="+mn-cs"/>
            </a:endParaRPr>
          </a:p>
        </p:txBody>
      </p:sp>
      <p:sp>
        <p:nvSpPr>
          <p:cNvPr id="23" name="Bent-Up Arrow 22"/>
          <p:cNvSpPr/>
          <p:nvPr/>
        </p:nvSpPr>
        <p:spPr>
          <a:xfrm>
            <a:off x="5829300" y="2438400"/>
            <a:ext cx="2133600" cy="33748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>
              <a:solidFill>
                <a:schemeClr val="lt1"/>
              </a:solidFill>
              <a:cs typeface="+mn-cs"/>
            </a:endParaRPr>
          </a:p>
        </p:txBody>
      </p:sp>
      <p:sp>
        <p:nvSpPr>
          <p:cNvPr id="24" name="Flowchart: Punched Tape 23"/>
          <p:cNvSpPr/>
          <p:nvPr/>
        </p:nvSpPr>
        <p:spPr>
          <a:xfrm>
            <a:off x="6934200" y="4280736"/>
            <a:ext cx="1600200" cy="430129"/>
          </a:xfrm>
          <a:prstGeom prst="flowChartPunchedTape">
            <a:avLst/>
          </a:prstGeom>
          <a:solidFill>
            <a:srgbClr val="00B0F0"/>
          </a:solidFill>
          <a:ln>
            <a:solidFill>
              <a:srgbClr val="386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XML</a:t>
            </a:r>
          </a:p>
        </p:txBody>
      </p:sp>
      <p:sp>
        <p:nvSpPr>
          <p:cNvPr id="45" name="Text Box 3"/>
          <p:cNvSpPr txBox="1"/>
          <p:nvPr/>
        </p:nvSpPr>
        <p:spPr>
          <a:xfrm>
            <a:off x="4343400" y="4876800"/>
            <a:ext cx="1447800" cy="38100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US" sz="1100" b="1" u="sng" kern="0" dirty="0" smtClean="0">
                <a:latin typeface="+mn-lt"/>
                <a:ea typeface="Calibri"/>
                <a:cs typeface="Times New Roman"/>
              </a:rPr>
              <a:t>3 Crystal </a:t>
            </a:r>
            <a:r>
              <a:rPr lang="en-US" sz="1100" b="1" u="sng" kern="0" dirty="0" smtClean="0">
                <a:latin typeface="+mn-lt"/>
                <a:ea typeface="Calibri"/>
                <a:cs typeface="Times New Roman"/>
              </a:rPr>
              <a:t>Reports                                </a:t>
            </a:r>
            <a:endParaRPr kumimoji="0" lang="en-US" sz="1100" b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Calibri"/>
              <a:cs typeface="Times New Roman"/>
            </a:endParaRPr>
          </a:p>
        </p:txBody>
      </p:sp>
      <p:sp>
        <p:nvSpPr>
          <p:cNvPr id="46" name="Text Box 3"/>
          <p:cNvSpPr txBox="1"/>
          <p:nvPr/>
        </p:nvSpPr>
        <p:spPr>
          <a:xfrm>
            <a:off x="609600" y="1028700"/>
            <a:ext cx="1447800" cy="38100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Calibri"/>
              <a:cs typeface="Times New Roman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44621" y="762000"/>
            <a:ext cx="1612779" cy="359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b="1" kern="0" dirty="0">
                <a:ea typeface="Calibri"/>
                <a:cs typeface="Times New Roman"/>
              </a:rPr>
              <a:t>Feed to </a:t>
            </a:r>
            <a:r>
              <a:rPr lang="en-US" sz="1400" b="1" kern="0" dirty="0" smtClean="0">
                <a:ea typeface="Calibri"/>
                <a:cs typeface="Times New Roman"/>
              </a:rPr>
              <a:t>CIT</a:t>
            </a:r>
            <a:endParaRPr lang="en-US" sz="1400" b="1" kern="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149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981200"/>
            <a:ext cx="4800599" cy="29146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C4CFAE-7B81-4851-AEB7-AC8000551C9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80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Theme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029932062FCD47849566A757F3AAE6" ma:contentTypeVersion="0" ma:contentTypeDescription="Create a new document." ma:contentTypeScope="" ma:versionID="fba9c27aa6e6ad9b3d9f98dabba8e97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31B0E39-6332-42D6-869F-9F26036B1C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D60271-47B5-4F1C-9119-D27F601BC274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D56F483-14FB-4F23-A110-578B8EDBC0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28452</TotalTime>
  <Words>210</Words>
  <Application>Microsoft Office PowerPoint</Application>
  <PresentationFormat>On-screen Show (4:3)</PresentationFormat>
  <Paragraphs>108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5_Office Theme</vt:lpstr>
      <vt:lpstr>CODE  IMPACT  TOOL</vt:lpstr>
      <vt:lpstr>Agenda</vt:lpstr>
      <vt:lpstr>PowerPoint Presentation</vt:lpstr>
      <vt:lpstr>Data Preparation for CIT</vt:lpstr>
      <vt:lpstr>CIT: Reporting</vt:lpstr>
      <vt:lpstr>PowerPoint Presentation</vt:lpstr>
      <vt:lpstr>Steps in Data Preparation</vt:lpstr>
      <vt:lpstr>CIT tool usage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MetLife RAD Americas : Key Update  February 2013</dc:title>
  <dc:creator>Sathyanarayanan Chakrapani</dc:creator>
  <cp:lastModifiedBy>Windows User</cp:lastModifiedBy>
  <cp:revision>1872</cp:revision>
  <dcterms:created xsi:type="dcterms:W3CDTF">2013-02-18T14:04:19Z</dcterms:created>
  <dcterms:modified xsi:type="dcterms:W3CDTF">2015-02-19T11:44:00Z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0x01010040029932062FCD47849566A757F3AAE6</vt:lpwstr>
  </property>
</Properties>
</file>