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9" r:id="rId32"/>
    <p:sldId id="288" r:id="rId33"/>
    <p:sldId id="290" r:id="rId34"/>
    <p:sldId id="292" r:id="rId35"/>
    <p:sldId id="294" r:id="rId36"/>
    <p:sldId id="296" r:id="rId37"/>
    <p:sldId id="297" r:id="rId38"/>
    <p:sldId id="298" r:id="rId39"/>
    <p:sldId id="299" r:id="rId40"/>
    <p:sldId id="300"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83888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74127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16419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80192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A5364-6FD5-49B8-9C3A-1B91AF7B3FE3}"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6110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3A5364-6FD5-49B8-9C3A-1B91AF7B3FE3}"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196004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3A5364-6FD5-49B8-9C3A-1B91AF7B3FE3}"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93109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3A5364-6FD5-49B8-9C3A-1B91AF7B3FE3}"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67563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A5364-6FD5-49B8-9C3A-1B91AF7B3FE3}"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40762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3A5364-6FD5-49B8-9C3A-1B91AF7B3FE3}"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55404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3A5364-6FD5-49B8-9C3A-1B91AF7B3FE3}"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425068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A5364-6FD5-49B8-9C3A-1B91AF7B3FE3}" type="datetimeFigureOut">
              <a:rPr lang="en-IN" smtClean="0"/>
              <a:t>11-10-2023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DBCCE-E20E-48E0-B025-FE523314346A}" type="slidenum">
              <a:rPr lang="en-IN" smtClean="0"/>
              <a:t>‹#›</a:t>
            </a:fld>
            <a:endParaRPr lang="en-IN"/>
          </a:p>
        </p:txBody>
      </p:sp>
    </p:spTree>
    <p:extLst>
      <p:ext uri="{BB962C8B-B14F-4D97-AF65-F5344CB8AC3E}">
        <p14:creationId xmlns:p14="http://schemas.microsoft.com/office/powerpoint/2010/main" val="1697063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cloud-computing-technologies#Virtualization"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dirty="0" smtClean="0"/>
              <a:t>Cloud Computing</a:t>
            </a:r>
            <a:endParaRPr lang="en-IN" sz="4400" dirty="0"/>
          </a:p>
        </p:txBody>
      </p:sp>
      <p:sp>
        <p:nvSpPr>
          <p:cNvPr id="3" name="Subtitle 2"/>
          <p:cNvSpPr>
            <a:spLocks noGrp="1"/>
          </p:cNvSpPr>
          <p:nvPr>
            <p:ph type="subTitle" idx="1"/>
          </p:nvPr>
        </p:nvSpPr>
        <p:spPr>
          <a:xfrm>
            <a:off x="457199" y="1384663"/>
            <a:ext cx="11377749" cy="5133703"/>
          </a:xfrm>
        </p:spPr>
        <p:txBody>
          <a:bodyPr/>
          <a:lstStyle/>
          <a:p>
            <a:pPr marL="342900" indent="-342900" algn="l">
              <a:buFont typeface="Arial" panose="020B0604020202020204" pitchFamily="34" charset="0"/>
              <a:buChar char="•"/>
            </a:pPr>
            <a:r>
              <a:rPr lang="en-US" dirty="0" smtClean="0"/>
              <a:t>The term cloud refers to a </a:t>
            </a:r>
            <a:r>
              <a:rPr lang="en-US" b="1" dirty="0" smtClean="0"/>
              <a:t>network or the internet. </a:t>
            </a:r>
          </a:p>
          <a:p>
            <a:pPr marL="342900" indent="-342900" algn="l">
              <a:buFont typeface="Arial" panose="020B0604020202020204" pitchFamily="34" charset="0"/>
              <a:buChar char="•"/>
            </a:pPr>
            <a:r>
              <a:rPr lang="en-US" dirty="0" smtClean="0"/>
              <a:t>It is a technology that </a:t>
            </a:r>
            <a:r>
              <a:rPr lang="en-US" b="1" dirty="0" smtClean="0"/>
              <a:t>uses remote servers on the internet to store, manage, and access data online rather than on local drives.</a:t>
            </a:r>
            <a:r>
              <a:rPr lang="en-US" dirty="0" smtClean="0"/>
              <a:t> </a:t>
            </a:r>
          </a:p>
          <a:p>
            <a:pPr marL="342900" indent="-342900" algn="l">
              <a:buFont typeface="Arial" panose="020B0604020202020204" pitchFamily="34" charset="0"/>
              <a:buChar char="•"/>
            </a:pPr>
            <a:r>
              <a:rPr lang="en-US" dirty="0" smtClean="0"/>
              <a:t>The data can be anything such as </a:t>
            </a:r>
            <a:r>
              <a:rPr lang="en-US" b="1" dirty="0" smtClean="0"/>
              <a:t>files, images, documents, audio, video, and more.</a:t>
            </a:r>
          </a:p>
          <a:p>
            <a:pPr marL="342900" indent="-342900" algn="l">
              <a:buFont typeface="Arial" panose="020B0604020202020204" pitchFamily="34" charset="0"/>
              <a:buChar char="•"/>
            </a:pPr>
            <a:r>
              <a:rPr lang="en-US" dirty="0" smtClean="0"/>
              <a:t>There are the following </a:t>
            </a:r>
            <a:r>
              <a:rPr lang="en-US" b="1" dirty="0" smtClean="0"/>
              <a:t>operations that we can do using cloud computing:</a:t>
            </a:r>
          </a:p>
          <a:p>
            <a:pPr marL="800100" lvl="1" indent="-342900" algn="l">
              <a:buFont typeface="Arial" panose="020B0604020202020204" pitchFamily="34" charset="0"/>
              <a:buChar char="•"/>
            </a:pPr>
            <a:r>
              <a:rPr lang="en-US" sz="2400" dirty="0" smtClean="0"/>
              <a:t>Developing new applications and services</a:t>
            </a:r>
          </a:p>
          <a:p>
            <a:pPr marL="800100" lvl="1" indent="-342900" algn="l">
              <a:buFont typeface="Arial" panose="020B0604020202020204" pitchFamily="34" charset="0"/>
              <a:buChar char="•"/>
            </a:pPr>
            <a:r>
              <a:rPr lang="en-US" sz="2400" dirty="0" smtClean="0"/>
              <a:t>Storage, backup, and recovery of data</a:t>
            </a:r>
          </a:p>
          <a:p>
            <a:pPr marL="800100" lvl="1" indent="-342900" algn="l">
              <a:buFont typeface="Arial" panose="020B0604020202020204" pitchFamily="34" charset="0"/>
              <a:buChar char="•"/>
            </a:pPr>
            <a:r>
              <a:rPr lang="en-US" sz="2400" dirty="0" smtClean="0"/>
              <a:t>Hosting blogs and websites</a:t>
            </a:r>
          </a:p>
          <a:p>
            <a:pPr marL="800100" lvl="1" indent="-342900" algn="l">
              <a:buFont typeface="Arial" panose="020B0604020202020204" pitchFamily="34" charset="0"/>
              <a:buChar char="•"/>
            </a:pPr>
            <a:r>
              <a:rPr lang="en-US" sz="2400" dirty="0" smtClean="0"/>
              <a:t>Delivery of software on demand</a:t>
            </a:r>
          </a:p>
          <a:p>
            <a:pPr marL="800100" lvl="1" indent="-342900" algn="l">
              <a:buFont typeface="Arial" panose="020B0604020202020204" pitchFamily="34" charset="0"/>
              <a:buChar char="•"/>
            </a:pPr>
            <a:r>
              <a:rPr lang="en-US" sz="2400" dirty="0" smtClean="0"/>
              <a:t>Analysis of data</a:t>
            </a:r>
          </a:p>
          <a:p>
            <a:pPr marL="800100" lvl="1" indent="-342900" algn="l">
              <a:buFont typeface="Arial" panose="020B0604020202020204" pitchFamily="34" charset="0"/>
              <a:buChar char="•"/>
            </a:pPr>
            <a:r>
              <a:rPr lang="en-US" sz="2400" dirty="0" smtClean="0"/>
              <a:t>Streaming videos and audio</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37508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Disadvantages of Cloud Computing</a:t>
            </a:r>
            <a:endParaRPr lang="en-IN" sz="4400" b="1" dirty="0"/>
          </a:p>
        </p:txBody>
      </p:sp>
      <p:sp>
        <p:nvSpPr>
          <p:cNvPr id="3" name="Subtitle 2"/>
          <p:cNvSpPr>
            <a:spLocks noGrp="1"/>
          </p:cNvSpPr>
          <p:nvPr>
            <p:ph type="subTitle" idx="1"/>
          </p:nvPr>
        </p:nvSpPr>
        <p:spPr>
          <a:xfrm>
            <a:off x="457199" y="1240971"/>
            <a:ext cx="11377749" cy="5277395"/>
          </a:xfrm>
        </p:spPr>
        <p:txBody>
          <a:bodyPr>
            <a:normAutofit lnSpcReduction="10000"/>
          </a:bodyPr>
          <a:lstStyle/>
          <a:p>
            <a:pPr algn="just"/>
            <a:r>
              <a:rPr lang="en-US" b="1" dirty="0" smtClean="0"/>
              <a:t>1) Internet Connectivity</a:t>
            </a:r>
          </a:p>
          <a:p>
            <a:pPr algn="just"/>
            <a:r>
              <a:rPr lang="en-US" dirty="0"/>
              <a:t>I</a:t>
            </a:r>
            <a:r>
              <a:rPr lang="en-US" dirty="0" smtClean="0"/>
              <a:t>n cloud computing, all data (image, audio, video, etc.) is stored on the cloud, and we access these data through the cloud by using the internet connection. </a:t>
            </a:r>
            <a:r>
              <a:rPr lang="en-US" b="1" dirty="0" smtClean="0"/>
              <a:t>If you do not have good internet connectivity, you cannot access these data. However, we have no any other way to access data from the cloud.</a:t>
            </a:r>
          </a:p>
          <a:p>
            <a:pPr algn="just"/>
            <a:r>
              <a:rPr lang="en-US" b="1" dirty="0" smtClean="0"/>
              <a:t>2) Vendor lock-in</a:t>
            </a:r>
          </a:p>
          <a:p>
            <a:pPr algn="just"/>
            <a:r>
              <a:rPr lang="en-US" dirty="0" smtClean="0"/>
              <a:t>Vendor lock-in is the biggest disadvantage of cloud computing. </a:t>
            </a:r>
            <a:r>
              <a:rPr lang="en-US" b="1" dirty="0" smtClean="0"/>
              <a:t>Organizations may face problems when transferring their services from one vendor to another. As different vendors provide different platforms, that can cause difficulty moving from one cloud to another.</a:t>
            </a:r>
          </a:p>
          <a:p>
            <a:pPr algn="just"/>
            <a:r>
              <a:rPr lang="en-US" b="1" dirty="0" smtClean="0"/>
              <a:t>3) Limited Control</a:t>
            </a:r>
          </a:p>
          <a:p>
            <a:pPr algn="just"/>
            <a:r>
              <a:rPr lang="en-US" dirty="0"/>
              <a:t>C</a:t>
            </a:r>
            <a:r>
              <a:rPr lang="en-US" dirty="0" smtClean="0"/>
              <a:t>loud infrastructure is completely owned, managed, and monitored by the service provider, so the </a:t>
            </a:r>
            <a:r>
              <a:rPr lang="en-US" b="1" dirty="0" smtClean="0"/>
              <a:t>cloud users have less control over the function and execution of services within a cloud infrastructure.</a:t>
            </a:r>
          </a:p>
          <a:p>
            <a:pPr algn="just"/>
            <a:endParaRPr lang="en-US" dirty="0" smtClean="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1733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Disadvantages of Cloud </a:t>
            </a:r>
            <a:r>
              <a:rPr lang="en-IN" sz="4400" b="1" dirty="0"/>
              <a:t>Computing (</a:t>
            </a:r>
            <a:r>
              <a:rPr lang="en-IN" sz="4400" b="1" dirty="0" err="1"/>
              <a:t>Cont</a:t>
            </a:r>
            <a:r>
              <a:rPr lang="en-IN"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smtClean="0"/>
              <a:t>4) Security</a:t>
            </a:r>
          </a:p>
          <a:p>
            <a:pPr algn="just"/>
            <a:r>
              <a:rPr lang="en-US" dirty="0" smtClean="0"/>
              <a:t>Although cloud service providers implement the best security standards to store important information. But, before adopting cloud technology, </a:t>
            </a:r>
            <a:r>
              <a:rPr lang="en-US" b="1" dirty="0" smtClean="0"/>
              <a:t>you should be aware that you will be sending all your organization's sensitive information to a third party</a:t>
            </a:r>
            <a:r>
              <a:rPr lang="en-US" dirty="0" smtClean="0"/>
              <a:t>, i.e., a </a:t>
            </a:r>
            <a:r>
              <a:rPr lang="en-US" b="1" dirty="0" smtClean="0"/>
              <a:t>cloud computing service provider</a:t>
            </a:r>
            <a:r>
              <a:rPr lang="en-US" dirty="0" smtClean="0"/>
              <a:t>. While </a:t>
            </a:r>
            <a:r>
              <a:rPr lang="en-US" b="1" dirty="0" smtClean="0"/>
              <a:t>sending the data on the cloud, there may be a chance that your organization's information is hacked by Hackers.</a:t>
            </a:r>
          </a:p>
          <a:p>
            <a:pPr algn="just"/>
            <a:endParaRPr lang="en-US" dirty="0" smtClean="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67134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History of Cloud Computing</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marL="457200" indent="-457200" algn="just">
              <a:buFont typeface="+mj-lt"/>
              <a:buAutoNum type="arabicPeriod"/>
            </a:pPr>
            <a:r>
              <a:rPr lang="en-US" dirty="0"/>
              <a:t>Before emerging the cloud computing, </a:t>
            </a:r>
            <a:r>
              <a:rPr lang="en-US" b="1" dirty="0"/>
              <a:t>there was Client/Server computing which is basically a centralized storage in which all the software applications, all the data and all the controls are resided on the server side.</a:t>
            </a:r>
          </a:p>
          <a:p>
            <a:pPr marL="457200" indent="-457200" algn="just">
              <a:buFont typeface="+mj-lt"/>
              <a:buAutoNum type="arabicPeriod"/>
            </a:pPr>
            <a:r>
              <a:rPr lang="en-US" dirty="0"/>
              <a:t>If a </a:t>
            </a:r>
            <a:r>
              <a:rPr lang="en-US" b="1" dirty="0"/>
              <a:t>single user wants to access specific data or run a program, he/she need to connect to the server and then gain appropriate access</a:t>
            </a:r>
            <a:r>
              <a:rPr lang="en-US" dirty="0"/>
              <a:t>, and then he/she can do his/her business.</a:t>
            </a:r>
          </a:p>
          <a:p>
            <a:pPr marL="457200" indent="-457200" algn="just">
              <a:buFont typeface="+mj-lt"/>
              <a:buAutoNum type="arabicPeriod"/>
            </a:pPr>
            <a:r>
              <a:rPr lang="en-US" dirty="0"/>
              <a:t>Then after, </a:t>
            </a:r>
            <a:r>
              <a:rPr lang="en-US" b="1" dirty="0"/>
              <a:t>distributed computing came into picture, where all the computers are networked together and share their resources when needed</a:t>
            </a:r>
            <a:r>
              <a:rPr lang="en-US" b="1" dirty="0" smtClean="0"/>
              <a:t>.</a:t>
            </a:r>
          </a:p>
          <a:p>
            <a:pPr marL="457200" indent="-457200" algn="just">
              <a:buFont typeface="+mj-lt"/>
              <a:buAutoNum type="arabicPeriod"/>
            </a:pPr>
            <a:r>
              <a:rPr lang="en-US" dirty="0"/>
              <a:t>At around in 1961, John </a:t>
            </a:r>
            <a:r>
              <a:rPr lang="en-US" dirty="0" err="1"/>
              <a:t>MacCharty</a:t>
            </a:r>
            <a:r>
              <a:rPr lang="en-US" dirty="0"/>
              <a:t> suggested in a speech at MIT that </a:t>
            </a:r>
            <a:r>
              <a:rPr lang="en-US" b="1" dirty="0"/>
              <a:t>computing can be sold like a utility, just like a water or electricity</a:t>
            </a:r>
            <a:r>
              <a:rPr lang="en-US" b="1" dirty="0" smtClean="0"/>
              <a:t>. </a:t>
            </a:r>
            <a:endParaRPr lang="en-US" b="1" dirty="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77377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History of Cloud Computing (</a:t>
            </a:r>
            <a:r>
              <a:rPr lang="en-IN" sz="4400" b="1" dirty="0" err="1" smtClean="0"/>
              <a:t>Cont</a:t>
            </a:r>
            <a:r>
              <a:rPr lang="en-IN" sz="4400" b="1" dirty="0" smtClean="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marL="457200" indent="-457200" algn="just">
              <a:buFont typeface="+mj-lt"/>
              <a:buAutoNum type="arabicPeriod" startAt="5"/>
            </a:pPr>
            <a:r>
              <a:rPr lang="en-US" i="1" dirty="0"/>
              <a:t>In 1999, </a:t>
            </a:r>
            <a:r>
              <a:rPr lang="en-US" b="1" dirty="0"/>
              <a:t>Salesforce.com</a:t>
            </a:r>
            <a:r>
              <a:rPr lang="en-US" i="1" dirty="0"/>
              <a:t> started delivering of applications to users using a simple website</a:t>
            </a:r>
            <a:r>
              <a:rPr lang="en-US" dirty="0"/>
              <a:t>. </a:t>
            </a:r>
            <a:r>
              <a:rPr lang="en-US" b="1" dirty="0"/>
              <a:t>The applications were delivered to enterprises over the Internet, and this way the dream of computing sold as utility were true.</a:t>
            </a:r>
          </a:p>
          <a:p>
            <a:pPr marL="457200" indent="-457200" algn="just">
              <a:buFont typeface="+mj-lt"/>
              <a:buAutoNum type="arabicPeriod" startAt="5"/>
            </a:pPr>
            <a:r>
              <a:rPr lang="en-US" i="1" dirty="0"/>
              <a:t>In 2002, </a:t>
            </a:r>
            <a:r>
              <a:rPr lang="en-US" dirty="0"/>
              <a:t>Amazon</a:t>
            </a:r>
            <a:r>
              <a:rPr lang="en-US" i="1" dirty="0"/>
              <a:t> started Amazon Web Services</a:t>
            </a:r>
            <a:r>
              <a:rPr lang="en-US" dirty="0"/>
              <a:t>, providing services like storage, computation and even human intelligence. However, only starting with the launch of the Elastic Compute Cloud in 2006 a truly commercial service open to everybody existed.</a:t>
            </a:r>
          </a:p>
          <a:p>
            <a:pPr marL="457200" indent="-457200" algn="just">
              <a:buFont typeface="+mj-lt"/>
              <a:buAutoNum type="arabicPeriod" startAt="5"/>
            </a:pPr>
            <a:r>
              <a:rPr lang="en-US" i="1" dirty="0"/>
              <a:t>In 2009, </a:t>
            </a:r>
            <a:r>
              <a:rPr lang="en-US" b="1" dirty="0"/>
              <a:t>Google Apps</a:t>
            </a:r>
            <a:r>
              <a:rPr lang="en-US" i="1" dirty="0"/>
              <a:t> </a:t>
            </a:r>
            <a:r>
              <a:rPr lang="en-US" b="1" i="1" dirty="0"/>
              <a:t>also started to provide cloud computing enterprise applications.</a:t>
            </a:r>
            <a:endParaRPr lang="en-US" b="1" dirty="0"/>
          </a:p>
          <a:p>
            <a:pPr marL="457200" indent="-457200" algn="just">
              <a:buFont typeface="+mj-lt"/>
              <a:buAutoNum type="arabicPeriod" startAt="5"/>
            </a:pPr>
            <a:r>
              <a:rPr lang="en-US" i="1" dirty="0" smtClean="0"/>
              <a:t>In </a:t>
            </a:r>
            <a:r>
              <a:rPr lang="en-US" i="1" dirty="0"/>
              <a:t>2009, </a:t>
            </a:r>
            <a:r>
              <a:rPr lang="en-US" b="1" dirty="0"/>
              <a:t>Microsoft</a:t>
            </a:r>
            <a:r>
              <a:rPr lang="en-US" i="1" dirty="0"/>
              <a:t> </a:t>
            </a:r>
            <a:r>
              <a:rPr lang="en-US" b="1" i="1" dirty="0"/>
              <a:t>launched Windows Azure</a:t>
            </a:r>
            <a:r>
              <a:rPr lang="en-US" b="1" dirty="0"/>
              <a:t>, and companies like Oracle and HP have all joined the game. </a:t>
            </a:r>
            <a:r>
              <a:rPr lang="en-US" dirty="0"/>
              <a:t>This proves that today, cloud computing has become mainstream.</a:t>
            </a:r>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85399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Architecture </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dirty="0"/>
              <a:t>Cloud computing architecture is a combination of </a:t>
            </a:r>
            <a:r>
              <a:rPr lang="en-US" b="1" dirty="0"/>
              <a:t>service-oriented architecture</a:t>
            </a:r>
            <a:r>
              <a:rPr lang="en-US" dirty="0"/>
              <a:t> and </a:t>
            </a:r>
            <a:r>
              <a:rPr lang="en-US" b="1" dirty="0"/>
              <a:t>event-driven architecture</a:t>
            </a:r>
            <a:r>
              <a:rPr lang="en-US" dirty="0"/>
              <a:t>.</a:t>
            </a:r>
          </a:p>
          <a:p>
            <a:pPr marL="342900" indent="-342900" algn="just">
              <a:buFont typeface="Arial" panose="020B0604020202020204" pitchFamily="34" charset="0"/>
              <a:buChar char="•"/>
            </a:pPr>
            <a:r>
              <a:rPr lang="en-US" dirty="0"/>
              <a:t>Cloud computing architecture is divided into the following two parts -</a:t>
            </a:r>
          </a:p>
          <a:p>
            <a:pPr marL="800100" lvl="1" indent="-342900" algn="just">
              <a:buFont typeface="Arial" panose="020B0604020202020204" pitchFamily="34" charset="0"/>
              <a:buChar char="•"/>
            </a:pPr>
            <a:r>
              <a:rPr lang="en-US" dirty="0"/>
              <a:t>Front End</a:t>
            </a:r>
          </a:p>
          <a:p>
            <a:pPr marL="800100" lvl="1" indent="-342900" algn="just">
              <a:buFont typeface="Arial" panose="020B0604020202020204" pitchFamily="34" charset="0"/>
              <a:buChar char="•"/>
            </a:pPr>
            <a:r>
              <a:rPr lang="en-US" dirty="0"/>
              <a:t>Back End</a:t>
            </a:r>
          </a:p>
          <a:p>
            <a:pPr algn="just"/>
            <a:endParaRPr lang="en-US" dirty="0" smtClean="0"/>
          </a:p>
          <a:p>
            <a:pPr algn="just"/>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502" y="2978618"/>
            <a:ext cx="5058481" cy="3539748"/>
          </a:xfrm>
          <a:prstGeom prst="rect">
            <a:avLst/>
          </a:prstGeom>
        </p:spPr>
      </p:pic>
    </p:spTree>
    <p:extLst>
      <p:ext uri="{BB962C8B-B14F-4D97-AF65-F5344CB8AC3E}">
        <p14:creationId xmlns:p14="http://schemas.microsoft.com/office/powerpoint/2010/main" val="25266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Architecture </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Front End</a:t>
            </a:r>
          </a:p>
          <a:p>
            <a:pPr marL="342900" indent="-342900" algn="just">
              <a:buFont typeface="Arial" panose="020B0604020202020204" pitchFamily="34" charset="0"/>
              <a:buChar char="•"/>
            </a:pPr>
            <a:r>
              <a:rPr lang="en-US" dirty="0"/>
              <a:t>The front end is used by the client. </a:t>
            </a:r>
            <a:endParaRPr lang="en-US" dirty="0" smtClean="0"/>
          </a:p>
          <a:p>
            <a:pPr marL="342900" indent="-342900" algn="just">
              <a:buFont typeface="Arial" panose="020B0604020202020204" pitchFamily="34" charset="0"/>
              <a:buChar char="•"/>
            </a:pPr>
            <a:r>
              <a:rPr lang="en-US" dirty="0" smtClean="0"/>
              <a:t>It </a:t>
            </a:r>
            <a:r>
              <a:rPr lang="en-US" b="1" dirty="0"/>
              <a:t>contains client-side interfaces and applications that are required </a:t>
            </a:r>
            <a:r>
              <a:rPr lang="en-US" dirty="0"/>
              <a:t>to access the cloud computing platforms. </a:t>
            </a:r>
            <a:endParaRPr lang="en-US" dirty="0" smtClean="0"/>
          </a:p>
          <a:p>
            <a:pPr marL="342900" indent="-342900" algn="just">
              <a:buFont typeface="Arial" panose="020B0604020202020204" pitchFamily="34" charset="0"/>
              <a:buChar char="•"/>
            </a:pPr>
            <a:r>
              <a:rPr lang="en-US" b="1" dirty="0" smtClean="0"/>
              <a:t>The </a:t>
            </a:r>
            <a:r>
              <a:rPr lang="en-US" b="1" dirty="0"/>
              <a:t>front end includes web </a:t>
            </a:r>
            <a:r>
              <a:rPr lang="en-US" b="1" dirty="0" smtClean="0"/>
              <a:t>clients </a:t>
            </a:r>
            <a:r>
              <a:rPr lang="en-US" dirty="0"/>
              <a:t>(including Chrome, Firefox, internet explorer, etc.), thin &amp; fat clients, tablets, and mobile </a:t>
            </a:r>
            <a:r>
              <a:rPr lang="en-US" dirty="0" smtClean="0"/>
              <a:t>devices.</a:t>
            </a:r>
          </a:p>
          <a:p>
            <a:pPr algn="just"/>
            <a:r>
              <a:rPr lang="en-US" b="1" dirty="0" smtClean="0"/>
              <a:t>Back End</a:t>
            </a:r>
          </a:p>
          <a:p>
            <a:pPr marL="342900" indent="-342900" algn="just">
              <a:buFont typeface="Arial" panose="020B0604020202020204" pitchFamily="34" charset="0"/>
              <a:buChar char="•"/>
            </a:pPr>
            <a:r>
              <a:rPr lang="en-US" dirty="0" smtClean="0"/>
              <a:t>The </a:t>
            </a:r>
            <a:r>
              <a:rPr lang="en-US" b="1" dirty="0"/>
              <a:t>back end is used by the service provider. </a:t>
            </a:r>
            <a:endParaRPr lang="en-US" b="1" dirty="0" smtClean="0"/>
          </a:p>
          <a:p>
            <a:pPr marL="342900" indent="-342900" algn="just">
              <a:buFont typeface="Arial" panose="020B0604020202020204" pitchFamily="34" charset="0"/>
              <a:buChar char="•"/>
            </a:pPr>
            <a:r>
              <a:rPr lang="en-US" dirty="0" smtClean="0"/>
              <a:t>It </a:t>
            </a:r>
            <a:r>
              <a:rPr lang="en-US" b="1" dirty="0"/>
              <a:t>manages all the resources that are required to provide cloud computing services. </a:t>
            </a:r>
            <a:endParaRPr lang="en-US" b="1" dirty="0" smtClean="0"/>
          </a:p>
          <a:p>
            <a:pPr marL="342900" indent="-342900" algn="just">
              <a:buFont typeface="Arial" panose="020B0604020202020204" pitchFamily="34" charset="0"/>
              <a:buChar char="•"/>
            </a:pPr>
            <a:r>
              <a:rPr lang="en-US" dirty="0" smtClean="0"/>
              <a:t>It </a:t>
            </a:r>
            <a:r>
              <a:rPr lang="en-US" dirty="0"/>
              <a:t>includes a </a:t>
            </a:r>
            <a:r>
              <a:rPr lang="en-US" b="1" dirty="0"/>
              <a:t>huge amount of data storage, security mechanism, virtual machines, deploying models, servers, traffic control mechanisms, etc.</a:t>
            </a:r>
          </a:p>
          <a:p>
            <a:pPr marL="342900" indent="-34290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68786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Components of Cloud Computing Architecture</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dirty="0"/>
              <a:t>There are the following components of cloud computing architecture -</a:t>
            </a:r>
          </a:p>
          <a:p>
            <a:pPr algn="just"/>
            <a:r>
              <a:rPr lang="en-US" b="1" dirty="0"/>
              <a:t>1. Client </a:t>
            </a:r>
            <a:r>
              <a:rPr lang="en-US" b="1" dirty="0" smtClean="0"/>
              <a:t>Infrastructure</a:t>
            </a:r>
            <a:r>
              <a:rPr lang="en-US" dirty="0" smtClean="0"/>
              <a:t>: Client </a:t>
            </a:r>
            <a:r>
              <a:rPr lang="en-US" dirty="0"/>
              <a:t>Infrastructure is a </a:t>
            </a:r>
            <a:r>
              <a:rPr lang="en-US" b="1" dirty="0"/>
              <a:t>Front end component. </a:t>
            </a:r>
            <a:r>
              <a:rPr lang="en-US" dirty="0"/>
              <a:t>It provides GUI (Graphical User Interface)  to interact with the cloud.</a:t>
            </a:r>
          </a:p>
          <a:p>
            <a:pPr algn="just"/>
            <a:r>
              <a:rPr lang="en-US" b="1" dirty="0"/>
              <a:t>2. </a:t>
            </a:r>
            <a:r>
              <a:rPr lang="en-US" b="1" dirty="0" smtClean="0"/>
              <a:t>Application</a:t>
            </a:r>
            <a:r>
              <a:rPr lang="en-US" dirty="0" smtClean="0"/>
              <a:t>: </a:t>
            </a:r>
            <a:r>
              <a:rPr lang="en-US" b="1" dirty="0" smtClean="0"/>
              <a:t>The </a:t>
            </a:r>
            <a:r>
              <a:rPr lang="en-US" b="1" dirty="0"/>
              <a:t>application may be any software or platform</a:t>
            </a:r>
            <a:r>
              <a:rPr lang="en-US" dirty="0"/>
              <a:t> that a client wants to access.</a:t>
            </a:r>
          </a:p>
          <a:p>
            <a:pPr algn="just"/>
            <a:r>
              <a:rPr lang="en-US" b="1" dirty="0"/>
              <a:t>3. </a:t>
            </a:r>
            <a:r>
              <a:rPr lang="en-US" b="1" dirty="0" smtClean="0"/>
              <a:t>Service</a:t>
            </a:r>
            <a:r>
              <a:rPr lang="en-US" dirty="0" smtClean="0"/>
              <a:t>: A </a:t>
            </a:r>
            <a:r>
              <a:rPr lang="en-US" dirty="0"/>
              <a:t>Cloud Services manages </a:t>
            </a:r>
            <a:r>
              <a:rPr lang="en-US" dirty="0" smtClean="0"/>
              <a:t>which </a:t>
            </a:r>
            <a:r>
              <a:rPr lang="en-US" dirty="0"/>
              <a:t>type of service you access according to the client’s requirement.</a:t>
            </a:r>
          </a:p>
          <a:p>
            <a:pPr algn="just"/>
            <a:r>
              <a:rPr lang="en-US" b="1" dirty="0"/>
              <a:t>Cloud computing offers the following three type of services</a:t>
            </a:r>
            <a:r>
              <a:rPr lang="en-US" b="1" dirty="0" smtClean="0"/>
              <a:t>:</a:t>
            </a:r>
          </a:p>
          <a:p>
            <a:pPr marL="914400" lvl="1" indent="-457200" algn="just">
              <a:buFont typeface="+mj-lt"/>
              <a:buAutoNum type="arabicPeriod"/>
            </a:pPr>
            <a:r>
              <a:rPr lang="en-US" dirty="0" smtClean="0"/>
              <a:t>Infrastructure as a Service (IaaS) </a:t>
            </a:r>
          </a:p>
          <a:p>
            <a:pPr marL="914400" lvl="1" indent="-457200" algn="just">
              <a:buFont typeface="+mj-lt"/>
              <a:buAutoNum type="arabicPeriod"/>
            </a:pPr>
            <a:r>
              <a:rPr lang="en-US" dirty="0" smtClean="0"/>
              <a:t>Platform </a:t>
            </a:r>
            <a:r>
              <a:rPr lang="en-US" dirty="0"/>
              <a:t>as a Service </a:t>
            </a:r>
            <a:r>
              <a:rPr lang="en-US" dirty="0" smtClean="0"/>
              <a:t>(PaaS</a:t>
            </a:r>
            <a:r>
              <a:rPr lang="en-US" dirty="0"/>
              <a:t>) </a:t>
            </a:r>
            <a:endParaRPr lang="en-US" dirty="0" smtClean="0"/>
          </a:p>
          <a:p>
            <a:pPr marL="914400" lvl="1" indent="-457200" algn="just">
              <a:buFont typeface="+mj-lt"/>
              <a:buAutoNum type="arabicPeriod"/>
            </a:pPr>
            <a:r>
              <a:rPr lang="en-US" dirty="0" smtClean="0"/>
              <a:t>Software </a:t>
            </a:r>
            <a:r>
              <a:rPr lang="en-US" dirty="0"/>
              <a:t>as a Service </a:t>
            </a:r>
            <a:r>
              <a:rPr lang="en-US" dirty="0" smtClean="0"/>
              <a:t>(SaaS</a:t>
            </a:r>
            <a:r>
              <a:rPr lang="en-US" dirty="0"/>
              <a:t>) </a:t>
            </a:r>
          </a:p>
          <a:p>
            <a:pPr marL="342900" indent="-342900" algn="just">
              <a:buFont typeface="Arial" panose="020B0604020202020204" pitchFamily="34" charset="0"/>
              <a:buChar char="•"/>
            </a:pPr>
            <a:endParaRPr lang="en-US" dirty="0"/>
          </a:p>
          <a:p>
            <a:pPr marL="914400" lvl="1" indent="-457200" algn="just">
              <a:buFont typeface="+mj-lt"/>
              <a:buAutoNum type="arabicPeriod"/>
            </a:pPr>
            <a:endParaRPr lang="en-US" dirty="0"/>
          </a:p>
          <a:p>
            <a:pPr marL="342900" indent="-342900" algn="just">
              <a:buFont typeface="Arial" panose="020B0604020202020204" pitchFamily="34" charset="0"/>
              <a:buChar char="•"/>
            </a:pPr>
            <a:endParaRPr lang="en-US" dirty="0"/>
          </a:p>
          <a:p>
            <a:pPr marL="914400" lvl="1" indent="-457200" algn="just">
              <a:buFont typeface="+mj-lt"/>
              <a:buAutoNum type="arabicPeriod"/>
            </a:pPr>
            <a:endParaRPr lang="en-US" dirty="0"/>
          </a:p>
          <a:p>
            <a:pPr marL="342900" indent="-34290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50066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t>
            </a:r>
            <a:r>
              <a:rPr lang="en-US" sz="4400" b="1" dirty="0" smtClean="0"/>
              <a:t>Architecture (</a:t>
            </a:r>
            <a:r>
              <a:rPr lang="en-US" sz="4400" b="1" dirty="0" err="1" smtClean="0"/>
              <a:t>Cont</a:t>
            </a:r>
            <a:r>
              <a:rPr lang="en-US" sz="4400" b="1" dirty="0" smtClean="0"/>
              <a:t>…)</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Software as a Service (SaaS) </a:t>
            </a:r>
            <a:r>
              <a:rPr lang="en-US" b="1" dirty="0" smtClean="0"/>
              <a:t> </a:t>
            </a:r>
          </a:p>
          <a:p>
            <a:pPr marL="342900" indent="-342900" algn="just">
              <a:buFont typeface="Arial" panose="020B0604020202020204" pitchFamily="34" charset="0"/>
              <a:buChar char="•"/>
            </a:pPr>
            <a:r>
              <a:rPr lang="en-US" dirty="0" smtClean="0"/>
              <a:t>It </a:t>
            </a:r>
            <a:r>
              <a:rPr lang="en-US" dirty="0"/>
              <a:t>is also known as </a:t>
            </a:r>
            <a:r>
              <a:rPr lang="en-US" b="1" dirty="0"/>
              <a:t>cloud application services</a:t>
            </a:r>
            <a:r>
              <a:rPr lang="en-US" dirty="0"/>
              <a:t>. </a:t>
            </a:r>
            <a:endParaRPr lang="en-US" dirty="0" smtClean="0"/>
          </a:p>
          <a:p>
            <a:pPr marL="342900" indent="-342900" algn="just">
              <a:buFont typeface="Arial" panose="020B0604020202020204" pitchFamily="34" charset="0"/>
              <a:buChar char="•"/>
            </a:pPr>
            <a:r>
              <a:rPr lang="en-US" dirty="0" smtClean="0"/>
              <a:t>Mostly</a:t>
            </a:r>
            <a:r>
              <a:rPr lang="en-US" dirty="0"/>
              <a:t>, </a:t>
            </a:r>
            <a:r>
              <a:rPr lang="en-US" b="1" dirty="0"/>
              <a:t>SaaS applications run directly through the web browser means we do not require to download and install these applications. </a:t>
            </a:r>
            <a:endParaRPr lang="en-US" b="1" dirty="0" smtClean="0"/>
          </a:p>
          <a:p>
            <a:pPr marL="342900" indent="-342900" algn="just">
              <a:buFont typeface="Arial" panose="020B0604020202020204" pitchFamily="34" charset="0"/>
              <a:buChar char="•"/>
            </a:pPr>
            <a:r>
              <a:rPr lang="en-US" b="1" dirty="0" smtClean="0"/>
              <a:t>Example</a:t>
            </a:r>
            <a:r>
              <a:rPr lang="en-US" b="1" dirty="0"/>
              <a:t>:</a:t>
            </a:r>
            <a:r>
              <a:rPr lang="en-US" dirty="0"/>
              <a:t> Google Apps, Salesforce Dropbox, Slack, Hubspot, Cisco WebEx.</a:t>
            </a:r>
          </a:p>
          <a:p>
            <a:pPr algn="just"/>
            <a:r>
              <a:rPr lang="en-US" b="1" dirty="0"/>
              <a:t>Platform as a Service (PaaS</a:t>
            </a:r>
            <a:r>
              <a:rPr lang="en-US" b="1" dirty="0" smtClean="0"/>
              <a:t>)</a:t>
            </a:r>
            <a:r>
              <a:rPr lang="en-US" dirty="0" smtClean="0"/>
              <a:t> </a:t>
            </a:r>
          </a:p>
          <a:p>
            <a:pPr marL="342900" indent="-342900" algn="just">
              <a:buFont typeface="Arial" panose="020B0604020202020204" pitchFamily="34" charset="0"/>
              <a:buChar char="•"/>
            </a:pPr>
            <a:r>
              <a:rPr lang="en-US" dirty="0" smtClean="0"/>
              <a:t>It </a:t>
            </a:r>
            <a:r>
              <a:rPr lang="en-US" dirty="0"/>
              <a:t>is also known as </a:t>
            </a:r>
            <a:r>
              <a:rPr lang="en-US" b="1" dirty="0"/>
              <a:t>cloud platform</a:t>
            </a:r>
            <a:r>
              <a:rPr lang="en-US" dirty="0"/>
              <a:t> </a:t>
            </a:r>
            <a:r>
              <a:rPr lang="en-US" b="1" dirty="0"/>
              <a:t>services</a:t>
            </a:r>
            <a:r>
              <a:rPr lang="en-US" dirty="0"/>
              <a:t>. </a:t>
            </a:r>
            <a:endParaRPr lang="en-US" dirty="0" smtClean="0"/>
          </a:p>
          <a:p>
            <a:pPr marL="342900" indent="-342900" algn="just">
              <a:buFont typeface="Arial" panose="020B0604020202020204" pitchFamily="34" charset="0"/>
              <a:buChar char="•"/>
            </a:pPr>
            <a:r>
              <a:rPr lang="en-US" dirty="0" smtClean="0"/>
              <a:t>It </a:t>
            </a:r>
            <a:r>
              <a:rPr lang="en-US" dirty="0"/>
              <a:t>is </a:t>
            </a:r>
            <a:r>
              <a:rPr lang="en-US" b="1" dirty="0"/>
              <a:t>quite similar to SaaS, but the difference is that PaaS provides a platform for software creation</a:t>
            </a:r>
            <a:r>
              <a:rPr lang="en-US" dirty="0"/>
              <a:t>, but using SaaS, we can access software over the internet without the need of any platform</a:t>
            </a:r>
            <a:r>
              <a:rPr lang="en-US" dirty="0" smtClean="0"/>
              <a:t>.</a:t>
            </a:r>
          </a:p>
          <a:p>
            <a:pPr marL="342900" indent="-342900" algn="just">
              <a:buFont typeface="Arial" panose="020B0604020202020204" pitchFamily="34" charset="0"/>
              <a:buChar char="•"/>
            </a:pPr>
            <a:r>
              <a:rPr lang="en-US" b="1" dirty="0"/>
              <a:t>Example:</a:t>
            </a:r>
            <a:r>
              <a:rPr lang="en-US" dirty="0"/>
              <a:t> Windows Azure, Force.com, </a:t>
            </a:r>
            <a:r>
              <a:rPr lang="en-US" dirty="0" err="1"/>
              <a:t>Magento</a:t>
            </a:r>
            <a:r>
              <a:rPr lang="en-US" dirty="0"/>
              <a:t> Commerce Cloud, </a:t>
            </a:r>
            <a:r>
              <a:rPr lang="en-US" dirty="0" err="1"/>
              <a:t>OpenShift</a:t>
            </a:r>
            <a:r>
              <a:rPr lang="en-US" dirty="0"/>
              <a:t>.</a:t>
            </a:r>
          </a:p>
          <a:p>
            <a:pPr lvl="1" algn="just"/>
            <a:endParaRPr lang="en-US" dirty="0"/>
          </a:p>
          <a:p>
            <a:pPr marL="342900" indent="-34290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70607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t>
            </a:r>
            <a:r>
              <a:rPr lang="en-US" sz="4400" b="1" dirty="0" smtClean="0"/>
              <a:t>Architecture (</a:t>
            </a:r>
            <a:r>
              <a:rPr lang="en-US" sz="4400" b="1" dirty="0" err="1" smtClean="0"/>
              <a:t>Cont</a:t>
            </a:r>
            <a:r>
              <a:rPr lang="en-US" sz="4400" b="1" dirty="0" smtClean="0"/>
              <a:t>…)</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IN" b="1" dirty="0"/>
              <a:t>Infrastructure as a Service (IaaS) </a:t>
            </a:r>
            <a:r>
              <a:rPr lang="en-IN" dirty="0" smtClean="0"/>
              <a:t>I</a:t>
            </a:r>
          </a:p>
          <a:p>
            <a:pPr marL="342900" indent="-342900" algn="just">
              <a:buFont typeface="Arial" panose="020B0604020202020204" pitchFamily="34" charset="0"/>
              <a:buChar char="•"/>
            </a:pPr>
            <a:r>
              <a:rPr lang="en-IN" dirty="0"/>
              <a:t>I</a:t>
            </a:r>
            <a:r>
              <a:rPr lang="en-IN" dirty="0" smtClean="0"/>
              <a:t>t </a:t>
            </a:r>
            <a:r>
              <a:rPr lang="en-IN" dirty="0"/>
              <a:t>is also known as </a:t>
            </a:r>
            <a:r>
              <a:rPr lang="en-IN" b="1" dirty="0"/>
              <a:t>cloud infrastructure services</a:t>
            </a:r>
            <a:r>
              <a:rPr lang="en-IN" dirty="0"/>
              <a:t>. </a:t>
            </a:r>
            <a:endParaRPr lang="en-IN" dirty="0" smtClean="0"/>
          </a:p>
          <a:p>
            <a:pPr marL="342900" indent="-342900" algn="just">
              <a:buFont typeface="Arial" panose="020B0604020202020204" pitchFamily="34" charset="0"/>
              <a:buChar char="•"/>
            </a:pPr>
            <a:r>
              <a:rPr lang="en-IN" dirty="0" smtClean="0"/>
              <a:t>It </a:t>
            </a:r>
            <a:r>
              <a:rPr lang="en-IN" dirty="0"/>
              <a:t>is </a:t>
            </a:r>
            <a:r>
              <a:rPr lang="en-IN" b="1" dirty="0"/>
              <a:t>responsible for managing applications data, middleware, and runtime environments.</a:t>
            </a:r>
          </a:p>
          <a:p>
            <a:pPr algn="just"/>
            <a:r>
              <a:rPr lang="en-IN" b="1" dirty="0"/>
              <a:t>Example:</a:t>
            </a:r>
            <a:r>
              <a:rPr lang="en-IN" dirty="0"/>
              <a:t> Amazon Web Services (AWS) EC2, Google Compute Engine (GCE), Cisco </a:t>
            </a:r>
            <a:r>
              <a:rPr lang="en-IN" dirty="0" err="1"/>
              <a:t>Metapod</a:t>
            </a:r>
            <a:r>
              <a:rPr lang="en-IN" dirty="0"/>
              <a:t>.</a:t>
            </a:r>
          </a:p>
          <a:p>
            <a:pPr marL="342900" indent="-34290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184213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t>
            </a:r>
            <a:r>
              <a:rPr lang="en-US" sz="4400" b="1" dirty="0" smtClean="0"/>
              <a:t>Architecture (</a:t>
            </a:r>
            <a:r>
              <a:rPr lang="en-US" sz="4400" b="1" dirty="0" err="1" smtClean="0"/>
              <a:t>Cont</a:t>
            </a:r>
            <a:r>
              <a:rPr lang="en-US" sz="4400" b="1" dirty="0" smtClean="0"/>
              <a:t>…)</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4. Runtime Cloud</a:t>
            </a:r>
            <a:endParaRPr lang="en-US" dirty="0"/>
          </a:p>
          <a:p>
            <a:pPr algn="just"/>
            <a:r>
              <a:rPr lang="en-US" dirty="0"/>
              <a:t>Runtime Cloud provides the </a:t>
            </a:r>
            <a:r>
              <a:rPr lang="en-US" b="1" dirty="0"/>
              <a:t>execution and runtime environment</a:t>
            </a:r>
            <a:r>
              <a:rPr lang="en-US" dirty="0"/>
              <a:t> to the virtual machines.</a:t>
            </a:r>
          </a:p>
          <a:p>
            <a:pPr algn="just"/>
            <a:r>
              <a:rPr lang="en-US" b="1" dirty="0"/>
              <a:t>5. Storage</a:t>
            </a:r>
            <a:endParaRPr lang="en-US" dirty="0"/>
          </a:p>
          <a:p>
            <a:pPr algn="just"/>
            <a:r>
              <a:rPr lang="en-US" dirty="0"/>
              <a:t>Storage is one of the most important components of cloud computing. </a:t>
            </a:r>
            <a:r>
              <a:rPr lang="en-US" b="1" dirty="0"/>
              <a:t>It provides a huge amount of storage capacity in the cloud to store and manage data.</a:t>
            </a:r>
          </a:p>
          <a:p>
            <a:pPr algn="just"/>
            <a:r>
              <a:rPr lang="en-US" b="1" dirty="0"/>
              <a:t>6. Infrastructure</a:t>
            </a:r>
            <a:endParaRPr lang="en-US" dirty="0"/>
          </a:p>
          <a:p>
            <a:pPr marL="342900" indent="-342900" algn="just">
              <a:buFont typeface="Arial" panose="020B0604020202020204" pitchFamily="34" charset="0"/>
              <a:buChar char="•"/>
            </a:pPr>
            <a:r>
              <a:rPr lang="en-US" dirty="0"/>
              <a:t>It provides services on the </a:t>
            </a:r>
            <a:r>
              <a:rPr lang="en-US" b="1" dirty="0"/>
              <a:t>host level</a:t>
            </a:r>
            <a:r>
              <a:rPr lang="en-US" dirty="0"/>
              <a:t>, </a:t>
            </a:r>
            <a:r>
              <a:rPr lang="en-US" b="1" dirty="0"/>
              <a:t>application level</a:t>
            </a:r>
            <a:r>
              <a:rPr lang="en-US" dirty="0"/>
              <a:t>, and </a:t>
            </a:r>
            <a:r>
              <a:rPr lang="en-US" b="1" dirty="0"/>
              <a:t>network level</a:t>
            </a:r>
            <a:r>
              <a:rPr lang="en-US" dirty="0"/>
              <a:t>. </a:t>
            </a:r>
            <a:endParaRPr lang="en-US" dirty="0" smtClean="0"/>
          </a:p>
          <a:p>
            <a:pPr marL="342900" indent="-342900" algn="just">
              <a:buFont typeface="Arial" panose="020B0604020202020204" pitchFamily="34" charset="0"/>
              <a:buChar char="•"/>
            </a:pPr>
            <a:r>
              <a:rPr lang="en-US" dirty="0" smtClean="0"/>
              <a:t>Cloud </a:t>
            </a:r>
            <a:r>
              <a:rPr lang="en-US" dirty="0"/>
              <a:t>infrastructure </a:t>
            </a:r>
            <a:r>
              <a:rPr lang="en-US" b="1" dirty="0"/>
              <a:t>includes hardware and software components such as servers, storage, network devices, virtualization software, and other storage resources</a:t>
            </a:r>
            <a:r>
              <a:rPr lang="en-US" dirty="0"/>
              <a:t> that are needed to support the cloud computing model.</a:t>
            </a:r>
          </a:p>
          <a:p>
            <a:pPr marL="342900" indent="-34290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28562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Why Cloud Computing?</a:t>
            </a:r>
            <a:endParaRPr lang="en-IN"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8" y="1547549"/>
            <a:ext cx="10162902" cy="4657307"/>
          </a:xfrm>
          <a:prstGeom prst="rect">
            <a:avLst/>
          </a:prstGeom>
        </p:spPr>
      </p:pic>
    </p:spTree>
    <p:extLst>
      <p:ext uri="{BB962C8B-B14F-4D97-AF65-F5344CB8AC3E}">
        <p14:creationId xmlns:p14="http://schemas.microsoft.com/office/powerpoint/2010/main" val="151013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t>
            </a:r>
            <a:r>
              <a:rPr lang="en-US" sz="4400" b="1" dirty="0" smtClean="0"/>
              <a:t>Architecture (</a:t>
            </a:r>
            <a:r>
              <a:rPr lang="en-US" sz="4400" b="1" dirty="0" err="1" smtClean="0"/>
              <a:t>Cont</a:t>
            </a:r>
            <a:r>
              <a:rPr lang="en-US" sz="4400" b="1" dirty="0" smtClean="0"/>
              <a:t>…)</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algn="l"/>
            <a:r>
              <a:rPr lang="en-US" b="1" dirty="0"/>
              <a:t>7. Management</a:t>
            </a:r>
            <a:endParaRPr lang="en-US" dirty="0"/>
          </a:p>
          <a:p>
            <a:pPr algn="l"/>
            <a:r>
              <a:rPr lang="en-US" dirty="0"/>
              <a:t>Management is used to </a:t>
            </a:r>
            <a:r>
              <a:rPr lang="en-US" b="1" dirty="0"/>
              <a:t>manage components such as application, service, runtime cloud, storage, infrastructure, and other security issues in the backend </a:t>
            </a:r>
            <a:r>
              <a:rPr lang="en-US" dirty="0"/>
              <a:t>and establish coordination between them.</a:t>
            </a:r>
          </a:p>
          <a:p>
            <a:pPr algn="l"/>
            <a:r>
              <a:rPr lang="en-US" b="1" dirty="0"/>
              <a:t>8. </a:t>
            </a:r>
            <a:r>
              <a:rPr lang="en-US" b="1" dirty="0" smtClean="0"/>
              <a:t>Security</a:t>
            </a:r>
          </a:p>
          <a:p>
            <a:pPr algn="l"/>
            <a:r>
              <a:rPr lang="en-US" dirty="0"/>
              <a:t>Security is an in-built </a:t>
            </a:r>
            <a:r>
              <a:rPr lang="en-US" dirty="0" smtClean="0"/>
              <a:t>back-end </a:t>
            </a:r>
            <a:r>
              <a:rPr lang="en-US" dirty="0"/>
              <a:t>component of cloud computing. </a:t>
            </a:r>
            <a:r>
              <a:rPr lang="en-US" b="1" dirty="0"/>
              <a:t>It implements a security mechanism in the back end.</a:t>
            </a:r>
          </a:p>
          <a:p>
            <a:pPr algn="l"/>
            <a:r>
              <a:rPr lang="en-US" b="1" dirty="0"/>
              <a:t>9. Internet</a:t>
            </a:r>
            <a:endParaRPr lang="en-US" dirty="0"/>
          </a:p>
          <a:p>
            <a:pPr algn="l"/>
            <a:r>
              <a:rPr lang="en-US" dirty="0"/>
              <a:t>The Internet is </a:t>
            </a:r>
            <a:r>
              <a:rPr lang="en-US" dirty="0" smtClean="0"/>
              <a:t>a </a:t>
            </a:r>
            <a:r>
              <a:rPr lang="en-US" b="1" dirty="0" smtClean="0"/>
              <a:t>medium </a:t>
            </a:r>
            <a:r>
              <a:rPr lang="en-US" b="1" dirty="0"/>
              <a:t>through which </a:t>
            </a:r>
            <a:r>
              <a:rPr lang="en-US" b="1" dirty="0" smtClean="0"/>
              <a:t>the front </a:t>
            </a:r>
            <a:r>
              <a:rPr lang="en-US" b="1" dirty="0"/>
              <a:t>end and back end can interact </a:t>
            </a:r>
            <a:r>
              <a:rPr lang="en-US" b="1" dirty="0" smtClean="0"/>
              <a:t>and communicate </a:t>
            </a:r>
            <a:r>
              <a:rPr lang="en-US" b="1" dirty="0"/>
              <a:t>with each other.</a:t>
            </a:r>
          </a:p>
          <a:p>
            <a:endParaRPr lang="en-US" dirty="0"/>
          </a:p>
        </p:txBody>
      </p:sp>
    </p:spTree>
    <p:extLst>
      <p:ext uri="{BB962C8B-B14F-4D97-AF65-F5344CB8AC3E}">
        <p14:creationId xmlns:p14="http://schemas.microsoft.com/office/powerpoint/2010/main" val="279903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Cloud Computing </a:t>
            </a:r>
            <a:r>
              <a:rPr lang="en-IN" sz="4400" b="1" dirty="0" smtClean="0"/>
              <a:t>Technologies</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algn="l"/>
            <a:r>
              <a:rPr lang="en-US" dirty="0"/>
              <a:t>A list of cloud computing technologies </a:t>
            </a:r>
            <a:r>
              <a:rPr lang="en-US" dirty="0" smtClean="0"/>
              <a:t>is </a:t>
            </a:r>
            <a:r>
              <a:rPr lang="en-US" dirty="0"/>
              <a:t>given </a:t>
            </a:r>
            <a:r>
              <a:rPr lang="en-US" dirty="0" smtClean="0"/>
              <a:t>below: </a:t>
            </a:r>
          </a:p>
          <a:p>
            <a:pPr marL="342900" indent="-342900" algn="l">
              <a:buFont typeface="Arial" panose="020B0604020202020204" pitchFamily="34" charset="0"/>
              <a:buChar char="•"/>
            </a:pPr>
            <a:r>
              <a:rPr lang="en-US" dirty="0" smtClean="0"/>
              <a:t>Virtualization</a:t>
            </a:r>
          </a:p>
          <a:p>
            <a:pPr marL="342900" indent="-342900" algn="l">
              <a:buFont typeface="Arial" panose="020B0604020202020204" pitchFamily="34" charset="0"/>
              <a:buChar char="•"/>
            </a:pPr>
            <a:r>
              <a:rPr lang="en-US" dirty="0" smtClean="0"/>
              <a:t>Service Oriented Architecture (SOA)</a:t>
            </a:r>
          </a:p>
          <a:p>
            <a:pPr marL="342900" indent="-342900" algn="l">
              <a:buFont typeface="Arial" panose="020B0604020202020204" pitchFamily="34" charset="0"/>
              <a:buChar char="•"/>
            </a:pPr>
            <a:r>
              <a:rPr lang="en-US" dirty="0" smtClean="0"/>
              <a:t>Grid Computing</a:t>
            </a:r>
          </a:p>
          <a:p>
            <a:pPr marL="342900" indent="-342900" algn="l">
              <a:buFont typeface="Arial" panose="020B0604020202020204" pitchFamily="34" charset="0"/>
              <a:buChar char="•"/>
            </a:pPr>
            <a:r>
              <a:rPr lang="en-US" dirty="0" smtClean="0"/>
              <a:t>Utility Computing</a:t>
            </a:r>
          </a:p>
          <a:p>
            <a:pPr algn="l"/>
            <a:endParaRPr lang="en-US" dirty="0">
              <a:hlinkClick r:id="rId2"/>
            </a:endParaRPr>
          </a:p>
        </p:txBody>
      </p:sp>
    </p:spTree>
    <p:extLst>
      <p:ext uri="{BB962C8B-B14F-4D97-AF65-F5344CB8AC3E}">
        <p14:creationId xmlns:p14="http://schemas.microsoft.com/office/powerpoint/2010/main" val="15212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Virtualization</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b="1" dirty="0"/>
              <a:t>Virtualization is the process of creating a virtual environment to run multiple applications and operating systems on the same server. </a:t>
            </a:r>
            <a:endParaRPr lang="en-US" b="1" dirty="0" smtClean="0"/>
          </a:p>
          <a:p>
            <a:pPr marL="342900" indent="-342900" algn="just">
              <a:buFont typeface="Arial" panose="020B0604020202020204" pitchFamily="34" charset="0"/>
              <a:buChar char="•"/>
            </a:pPr>
            <a:r>
              <a:rPr lang="en-US" dirty="0" smtClean="0"/>
              <a:t>The </a:t>
            </a:r>
            <a:r>
              <a:rPr lang="en-US" dirty="0"/>
              <a:t>virtual environment can be anything, such as </a:t>
            </a:r>
            <a:r>
              <a:rPr lang="en-US" b="1" dirty="0"/>
              <a:t>a single instance or a combination of many operating systems, storage devices, network application servers, and other environments.</a:t>
            </a:r>
          </a:p>
          <a:p>
            <a:pPr marL="342900" indent="-342900" algn="just">
              <a:buFont typeface="Arial" panose="020B0604020202020204" pitchFamily="34" charset="0"/>
              <a:buChar char="•"/>
            </a:pPr>
            <a:r>
              <a:rPr lang="en-US" dirty="0"/>
              <a:t>The concept of Virtualization in cloud computing </a:t>
            </a:r>
            <a:r>
              <a:rPr lang="en-US" b="1" dirty="0"/>
              <a:t>increases the use of virtual machines. </a:t>
            </a:r>
            <a:endParaRPr lang="en-US" b="1" dirty="0" smtClean="0"/>
          </a:p>
          <a:p>
            <a:pPr marL="342900" indent="-342900" algn="just">
              <a:buFont typeface="Arial" panose="020B0604020202020204" pitchFamily="34" charset="0"/>
              <a:buChar char="•"/>
            </a:pPr>
            <a:r>
              <a:rPr lang="en-US" b="1" dirty="0" smtClean="0"/>
              <a:t>A </a:t>
            </a:r>
            <a:r>
              <a:rPr lang="en-US" b="1" dirty="0"/>
              <a:t>virtual machine is a software computer or software program that not only works as a physical computer but can also function as a physical machine and perform tasks such as running applications or programs as per the user's demand.</a:t>
            </a:r>
          </a:p>
        </p:txBody>
      </p:sp>
    </p:spTree>
    <p:extLst>
      <p:ext uri="{BB962C8B-B14F-4D97-AF65-F5344CB8AC3E}">
        <p14:creationId xmlns:p14="http://schemas.microsoft.com/office/powerpoint/2010/main" val="170722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Types of Virtualization</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marL="457200" indent="-457200" algn="just">
              <a:buFont typeface="+mj-lt"/>
              <a:buAutoNum type="arabicPeriod"/>
            </a:pPr>
            <a:r>
              <a:rPr lang="en-US" dirty="0"/>
              <a:t>Hardware virtualization</a:t>
            </a:r>
          </a:p>
          <a:p>
            <a:pPr marL="457200" indent="-457200" algn="just">
              <a:buFont typeface="+mj-lt"/>
              <a:buAutoNum type="arabicPeriod"/>
            </a:pPr>
            <a:r>
              <a:rPr lang="en-US" dirty="0"/>
              <a:t>Server virtualization</a:t>
            </a:r>
          </a:p>
          <a:p>
            <a:pPr marL="457200" indent="-457200" algn="just">
              <a:buFont typeface="+mj-lt"/>
              <a:buAutoNum type="arabicPeriod"/>
            </a:pPr>
            <a:r>
              <a:rPr lang="en-US" dirty="0"/>
              <a:t>Storage virtualization</a:t>
            </a:r>
          </a:p>
          <a:p>
            <a:pPr marL="457200" indent="-457200" algn="just">
              <a:buFont typeface="+mj-lt"/>
              <a:buAutoNum type="arabicPeriod"/>
            </a:pPr>
            <a:r>
              <a:rPr lang="en-US" dirty="0"/>
              <a:t>Operating system virtualization</a:t>
            </a:r>
          </a:p>
          <a:p>
            <a:pPr marL="457200" indent="-457200" algn="just">
              <a:buFont typeface="+mj-lt"/>
              <a:buAutoNum type="arabicPeriod"/>
            </a:pPr>
            <a:r>
              <a:rPr lang="en-US" dirty="0"/>
              <a:t>Data Virtualization</a:t>
            </a:r>
          </a:p>
        </p:txBody>
      </p:sp>
    </p:spTree>
    <p:extLst>
      <p:ext uri="{BB962C8B-B14F-4D97-AF65-F5344CB8AC3E}">
        <p14:creationId xmlns:p14="http://schemas.microsoft.com/office/powerpoint/2010/main" val="299035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Service Oriented Architecture</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dirty="0"/>
              <a:t>Service-Oriented Architecture (SOA) allows organizations to access </a:t>
            </a:r>
            <a:r>
              <a:rPr lang="en-US" b="1" dirty="0"/>
              <a:t>on-demand</a:t>
            </a:r>
            <a:r>
              <a:rPr lang="en-US" dirty="0"/>
              <a:t> cloud-based computing solutions according to the change of business needs. </a:t>
            </a:r>
            <a:endParaRPr lang="en-US" dirty="0" smtClean="0"/>
          </a:p>
          <a:p>
            <a:pPr marL="342900" indent="-342900" algn="just">
              <a:buFont typeface="Arial" panose="020B0604020202020204" pitchFamily="34" charset="0"/>
              <a:buChar char="•"/>
            </a:pPr>
            <a:r>
              <a:rPr lang="en-US" dirty="0" smtClean="0"/>
              <a:t>It </a:t>
            </a:r>
            <a:r>
              <a:rPr lang="en-US" dirty="0"/>
              <a:t>can work </a:t>
            </a:r>
            <a:r>
              <a:rPr lang="en-US" b="1" dirty="0"/>
              <a:t>without or with cloud computing. </a:t>
            </a:r>
            <a:endParaRPr lang="en-US" b="1" dirty="0" smtClean="0"/>
          </a:p>
          <a:p>
            <a:pPr marL="342900" indent="-342900" algn="just">
              <a:buFont typeface="Arial" panose="020B0604020202020204" pitchFamily="34" charset="0"/>
              <a:buChar char="•"/>
            </a:pPr>
            <a:r>
              <a:rPr lang="en-US" dirty="0" smtClean="0"/>
              <a:t>The </a:t>
            </a:r>
            <a:r>
              <a:rPr lang="en-US" dirty="0"/>
              <a:t>advantages of using SOA </a:t>
            </a:r>
            <a:r>
              <a:rPr lang="en-US" dirty="0" smtClean="0"/>
              <a:t>are </a:t>
            </a:r>
            <a:r>
              <a:rPr lang="en-US" dirty="0"/>
              <a:t>that it is easy to </a:t>
            </a:r>
            <a:r>
              <a:rPr lang="en-US" b="1" dirty="0"/>
              <a:t>maintain, </a:t>
            </a:r>
            <a:r>
              <a:rPr lang="en-US" b="1" dirty="0" smtClean="0"/>
              <a:t>platform-independent, </a:t>
            </a:r>
            <a:r>
              <a:rPr lang="en-US" b="1" dirty="0"/>
              <a:t>and highly scalable.</a:t>
            </a:r>
          </a:p>
          <a:p>
            <a:pPr marL="342900" indent="-342900" algn="just">
              <a:buFont typeface="Arial" panose="020B0604020202020204" pitchFamily="34" charset="0"/>
              <a:buChar char="•"/>
            </a:pPr>
            <a:r>
              <a:rPr lang="en-US" b="1" dirty="0"/>
              <a:t>Service </a:t>
            </a:r>
            <a:r>
              <a:rPr lang="en-US" b="1" dirty="0" smtClean="0"/>
              <a:t>Providers </a:t>
            </a:r>
            <a:r>
              <a:rPr lang="en-US" b="1" dirty="0"/>
              <a:t>and Service </a:t>
            </a:r>
            <a:r>
              <a:rPr lang="en-US" b="1" dirty="0" smtClean="0"/>
              <a:t>consumers </a:t>
            </a:r>
            <a:r>
              <a:rPr lang="en-US" b="1" dirty="0"/>
              <a:t>are the two major roles within SOA.</a:t>
            </a:r>
          </a:p>
          <a:p>
            <a:pPr algn="just"/>
            <a:r>
              <a:rPr lang="en-US" b="1" dirty="0"/>
              <a:t>Applications of Service-Oriented Architecture</a:t>
            </a:r>
          </a:p>
          <a:p>
            <a:pPr marL="342900" indent="-342900" algn="just">
              <a:buFont typeface="Arial" panose="020B0604020202020204" pitchFamily="34" charset="0"/>
              <a:buChar char="•"/>
            </a:pPr>
            <a:r>
              <a:rPr lang="en-US" dirty="0" smtClean="0"/>
              <a:t>It </a:t>
            </a:r>
            <a:r>
              <a:rPr lang="en-US" dirty="0"/>
              <a:t>is used in the </a:t>
            </a:r>
            <a:r>
              <a:rPr lang="en-US" b="1" dirty="0"/>
              <a:t>healthcare industry.</a:t>
            </a:r>
          </a:p>
          <a:p>
            <a:pPr marL="342900" indent="-342900" algn="just">
              <a:buFont typeface="Arial" panose="020B0604020202020204" pitchFamily="34" charset="0"/>
              <a:buChar char="•"/>
            </a:pPr>
            <a:r>
              <a:rPr lang="en-US" dirty="0"/>
              <a:t>It is used to </a:t>
            </a:r>
            <a:r>
              <a:rPr lang="en-US" b="1" dirty="0"/>
              <a:t>create many mobile applications and games.</a:t>
            </a:r>
          </a:p>
          <a:p>
            <a:pPr marL="342900" indent="-342900" algn="just">
              <a:buFont typeface="Arial" panose="020B0604020202020204" pitchFamily="34" charset="0"/>
              <a:buChar char="•"/>
            </a:pPr>
            <a:r>
              <a:rPr lang="en-US" dirty="0"/>
              <a:t>In the air force, </a:t>
            </a:r>
            <a:r>
              <a:rPr lang="en-US" b="1" dirty="0"/>
              <a:t>SOA infrastructure is used to deploy situational awareness systems.</a:t>
            </a:r>
          </a:p>
          <a:p>
            <a:pPr algn="just"/>
            <a:endParaRPr lang="en-US" dirty="0"/>
          </a:p>
        </p:txBody>
      </p:sp>
    </p:spTree>
    <p:extLst>
      <p:ext uri="{BB962C8B-B14F-4D97-AF65-F5344CB8AC3E}">
        <p14:creationId xmlns:p14="http://schemas.microsoft.com/office/powerpoint/2010/main" val="3923974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Grid Computing</a:t>
            </a:r>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dirty="0"/>
              <a:t>Grid computing is also known as </a:t>
            </a:r>
            <a:r>
              <a:rPr lang="en-US" b="1" dirty="0"/>
              <a:t>distributed computing</a:t>
            </a:r>
            <a:r>
              <a:rPr lang="en-US" dirty="0"/>
              <a:t>. </a:t>
            </a:r>
            <a:endParaRPr lang="en-US" dirty="0" smtClean="0"/>
          </a:p>
          <a:p>
            <a:pPr marL="342900" indent="-342900" algn="just">
              <a:buFont typeface="Arial" panose="020B0604020202020204" pitchFamily="34" charset="0"/>
              <a:buChar char="•"/>
            </a:pPr>
            <a:r>
              <a:rPr lang="en-US" dirty="0" smtClean="0"/>
              <a:t>It </a:t>
            </a:r>
            <a:r>
              <a:rPr lang="en-US" dirty="0"/>
              <a:t>is a processor architecture that </a:t>
            </a:r>
            <a:r>
              <a:rPr lang="en-US" b="1" dirty="0"/>
              <a:t>combines various different computing resources from multiple locations to achieve a common goal</a:t>
            </a:r>
            <a:r>
              <a:rPr lang="en-US" dirty="0"/>
              <a:t>. </a:t>
            </a:r>
            <a:endParaRPr lang="en-US" dirty="0" smtClean="0"/>
          </a:p>
          <a:p>
            <a:pPr marL="342900" indent="-342900" algn="just">
              <a:buFont typeface="Arial" panose="020B0604020202020204" pitchFamily="34" charset="0"/>
              <a:buChar char="•"/>
            </a:pPr>
            <a:r>
              <a:rPr lang="en-US" dirty="0" smtClean="0"/>
              <a:t>In </a:t>
            </a:r>
            <a:r>
              <a:rPr lang="en-US" dirty="0"/>
              <a:t>grid computing, </a:t>
            </a:r>
            <a:r>
              <a:rPr lang="en-US" b="1" dirty="0"/>
              <a:t>the grid is connected by parallel nodes </a:t>
            </a:r>
            <a:r>
              <a:rPr lang="en-US" b="1" dirty="0" smtClean="0"/>
              <a:t>to </a:t>
            </a:r>
            <a:r>
              <a:rPr lang="en-US" b="1" dirty="0"/>
              <a:t>form a computer cluster. </a:t>
            </a:r>
            <a:r>
              <a:rPr lang="en-US" dirty="0" smtClean="0"/>
              <a:t>These computer </a:t>
            </a:r>
            <a:r>
              <a:rPr lang="en-US" dirty="0"/>
              <a:t>clusters are in different sizes and can run on any operating system</a:t>
            </a:r>
            <a:r>
              <a:rPr lang="en-US" dirty="0" smtClean="0"/>
              <a:t>. </a:t>
            </a:r>
          </a:p>
          <a:p>
            <a:pPr algn="just"/>
            <a:r>
              <a:rPr lang="en-US" b="1" dirty="0"/>
              <a:t>Grid computing contains the following three types of machines </a:t>
            </a:r>
          </a:p>
          <a:p>
            <a:pPr marL="342900" indent="-342900" algn="just">
              <a:buFont typeface="Arial" panose="020B0604020202020204" pitchFamily="34" charset="0"/>
              <a:buChar char="•"/>
            </a:pPr>
            <a:r>
              <a:rPr lang="en-US" b="1" dirty="0"/>
              <a:t>Control Node:</a:t>
            </a:r>
            <a:r>
              <a:rPr lang="en-US" dirty="0"/>
              <a:t> It is a </a:t>
            </a:r>
            <a:r>
              <a:rPr lang="en-US" b="1" dirty="0"/>
              <a:t>group of </a:t>
            </a:r>
            <a:r>
              <a:rPr lang="en-US" b="1" dirty="0" smtClean="0"/>
              <a:t>servers that </a:t>
            </a:r>
            <a:r>
              <a:rPr lang="en-US" b="1" dirty="0"/>
              <a:t>administrates the whole network.</a:t>
            </a:r>
          </a:p>
          <a:p>
            <a:pPr marL="342900" indent="-342900" algn="just">
              <a:buFont typeface="Arial" panose="020B0604020202020204" pitchFamily="34" charset="0"/>
              <a:buChar char="•"/>
            </a:pPr>
            <a:r>
              <a:rPr lang="en-US" b="1" dirty="0"/>
              <a:t>Provider:</a:t>
            </a:r>
            <a:r>
              <a:rPr lang="en-US" dirty="0"/>
              <a:t> It is a </a:t>
            </a:r>
            <a:r>
              <a:rPr lang="en-US" b="1" dirty="0"/>
              <a:t>computer </a:t>
            </a:r>
            <a:r>
              <a:rPr lang="en-US" b="1" dirty="0" smtClean="0"/>
              <a:t>that </a:t>
            </a:r>
            <a:r>
              <a:rPr lang="en-US" b="1" dirty="0"/>
              <a:t>contributes its resources </a:t>
            </a:r>
            <a:r>
              <a:rPr lang="en-US" b="1" dirty="0" smtClean="0"/>
              <a:t>to </a:t>
            </a:r>
            <a:r>
              <a:rPr lang="en-US" b="1" dirty="0"/>
              <a:t>the network resource pool.</a:t>
            </a:r>
          </a:p>
          <a:p>
            <a:pPr marL="342900" indent="-342900" algn="just">
              <a:buFont typeface="Arial" panose="020B0604020202020204" pitchFamily="34" charset="0"/>
              <a:buChar char="•"/>
            </a:pPr>
            <a:r>
              <a:rPr lang="en-US" b="1" dirty="0"/>
              <a:t>User:</a:t>
            </a:r>
            <a:r>
              <a:rPr lang="en-US" dirty="0"/>
              <a:t> It is a </a:t>
            </a:r>
            <a:r>
              <a:rPr lang="en-US" b="1" dirty="0"/>
              <a:t>computer </a:t>
            </a:r>
            <a:r>
              <a:rPr lang="en-US" b="1" dirty="0" smtClean="0"/>
              <a:t>that </a:t>
            </a:r>
            <a:r>
              <a:rPr lang="en-US" b="1" dirty="0"/>
              <a:t>uses the resources on the network.</a:t>
            </a:r>
          </a:p>
          <a:p>
            <a:pPr algn="just"/>
            <a:r>
              <a:rPr lang="en-US" dirty="0"/>
              <a:t>Mainly, grid computing is used in </a:t>
            </a:r>
            <a:r>
              <a:rPr lang="en-US" b="1" dirty="0" smtClean="0"/>
              <a:t>ATMs</a:t>
            </a:r>
            <a:r>
              <a:rPr lang="en-US" b="1" dirty="0"/>
              <a:t>, back-end infrastructures,</a:t>
            </a:r>
            <a:r>
              <a:rPr lang="en-US" dirty="0"/>
              <a:t> and </a:t>
            </a:r>
            <a:r>
              <a:rPr lang="en-US" b="1" dirty="0"/>
              <a:t>marketing research</a:t>
            </a:r>
            <a:r>
              <a:rPr lang="en-US" dirty="0"/>
              <a:t>.</a:t>
            </a:r>
          </a:p>
          <a:p>
            <a:pPr marL="342900" indent="-34290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28277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Grid </a:t>
            </a:r>
            <a:r>
              <a:rPr lang="en-IN" sz="4400" b="1" dirty="0" smtClean="0"/>
              <a:t>Computing (</a:t>
            </a:r>
            <a:r>
              <a:rPr lang="en-IN" sz="4400" b="1" dirty="0" err="1" smtClean="0"/>
              <a:t>Cont</a:t>
            </a:r>
            <a:r>
              <a:rPr lang="en-IN" sz="4400" b="1" dirty="0" smtClean="0"/>
              <a:t>…)</a:t>
            </a:r>
            <a:endParaRPr lang="en-IN" sz="4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938" y="1475958"/>
            <a:ext cx="6988628" cy="4585208"/>
          </a:xfrm>
          <a:prstGeom prst="rect">
            <a:avLst/>
          </a:prstGeom>
        </p:spPr>
      </p:pic>
    </p:spTree>
    <p:extLst>
      <p:ext uri="{BB962C8B-B14F-4D97-AF65-F5344CB8AC3E}">
        <p14:creationId xmlns:p14="http://schemas.microsoft.com/office/powerpoint/2010/main" val="292532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Cloud Computing V/s Grid </a:t>
            </a:r>
            <a:r>
              <a:rPr lang="en-IN" sz="4400" b="1" dirty="0"/>
              <a:t>Computing</a:t>
            </a:r>
          </a:p>
        </p:txBody>
      </p:sp>
      <p:sp>
        <p:nvSpPr>
          <p:cNvPr id="3" name="Subtitle 2"/>
          <p:cNvSpPr>
            <a:spLocks noGrp="1"/>
          </p:cNvSpPr>
          <p:nvPr>
            <p:ph type="subTitle" idx="1"/>
          </p:nvPr>
        </p:nvSpPr>
        <p:spPr>
          <a:xfrm>
            <a:off x="457199" y="1240971"/>
            <a:ext cx="11377749" cy="5277395"/>
          </a:xfrm>
        </p:spPr>
        <p:txBody>
          <a:bodyPr>
            <a:normAutofit/>
          </a:bodyPr>
          <a:lstStyle/>
          <a:p>
            <a:pPr algn="just"/>
            <a:endParaRPr lang="en-IN" dirty="0"/>
          </a:p>
          <a:p>
            <a:pPr algn="just"/>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013073601"/>
              </p:ext>
            </p:extLst>
          </p:nvPr>
        </p:nvGraphicFramePr>
        <p:xfrm>
          <a:off x="457199" y="1240972"/>
          <a:ext cx="11155680" cy="3383279"/>
        </p:xfrm>
        <a:graphic>
          <a:graphicData uri="http://schemas.openxmlformats.org/drawingml/2006/table">
            <a:tbl>
              <a:tblPr firstRow="1" bandRow="1">
                <a:tableStyleId>{5C22544A-7EE6-4342-B048-85BDC9FD1C3A}</a:tableStyleId>
              </a:tblPr>
              <a:tblGrid>
                <a:gridCol w="5577840">
                  <a:extLst>
                    <a:ext uri="{9D8B030D-6E8A-4147-A177-3AD203B41FA5}">
                      <a16:colId xmlns:a16="http://schemas.microsoft.com/office/drawing/2014/main" val="680406698"/>
                    </a:ext>
                  </a:extLst>
                </a:gridCol>
                <a:gridCol w="5577840">
                  <a:extLst>
                    <a:ext uri="{9D8B030D-6E8A-4147-A177-3AD203B41FA5}">
                      <a16:colId xmlns:a16="http://schemas.microsoft.com/office/drawing/2014/main" val="2555557260"/>
                    </a:ext>
                  </a:extLst>
                </a:gridCol>
              </a:tblGrid>
              <a:tr h="671421">
                <a:tc>
                  <a:txBody>
                    <a:bodyPr/>
                    <a:lstStyle/>
                    <a:p>
                      <a:r>
                        <a:rPr lang="en-US" dirty="0" smtClean="0"/>
                        <a:t>Cloud Computing </a:t>
                      </a:r>
                      <a:endParaRPr lang="en-IN" dirty="0"/>
                    </a:p>
                  </a:txBody>
                  <a:tcPr/>
                </a:tc>
                <a:tc>
                  <a:txBody>
                    <a:bodyPr/>
                    <a:lstStyle/>
                    <a:p>
                      <a:r>
                        <a:rPr lang="en-US" dirty="0" smtClean="0"/>
                        <a:t>Grid Computing</a:t>
                      </a:r>
                      <a:endParaRPr lang="en-IN" dirty="0"/>
                    </a:p>
                  </a:txBody>
                  <a:tcPr/>
                </a:tc>
                <a:extLst>
                  <a:ext uri="{0D108BD9-81ED-4DB2-BD59-A6C34878D82A}">
                    <a16:rowId xmlns:a16="http://schemas.microsoft.com/office/drawing/2014/main" val="2142720217"/>
                  </a:ext>
                </a:extLst>
              </a:tr>
              <a:tr h="1248818">
                <a:tc>
                  <a:txBody>
                    <a:bodyPr/>
                    <a:lstStyle/>
                    <a:p>
                      <a:pPr marL="342900" indent="-342900">
                        <a:buFont typeface="+mj-lt"/>
                        <a:buAutoNum type="arabicPeriod"/>
                      </a:pPr>
                      <a:r>
                        <a:rPr lang="en-US" dirty="0" smtClean="0"/>
                        <a:t>Cloud computing uses a </a:t>
                      </a:r>
                      <a:r>
                        <a:rPr lang="en-US" b="1" dirty="0" smtClean="0"/>
                        <a:t>client-server</a:t>
                      </a:r>
                      <a:r>
                        <a:rPr lang="en-US" dirty="0" smtClean="0"/>
                        <a:t> architecture to deliver computing resources such as servers, storage, databases, and software over the cloud (Internet) with pay-as-you-go pricing.</a:t>
                      </a:r>
                      <a:endParaRPr lang="en-IN" dirty="0"/>
                    </a:p>
                  </a:txBody>
                  <a:tcPr/>
                </a:tc>
                <a:tc>
                  <a:txBody>
                    <a:bodyPr/>
                    <a:lstStyle/>
                    <a:p>
                      <a:pPr marL="342900" indent="-342900">
                        <a:buFont typeface="+mj-lt"/>
                        <a:buAutoNum type="arabicPeriod"/>
                      </a:pPr>
                      <a:r>
                        <a:rPr lang="en-US" dirty="0" smtClean="0"/>
                        <a:t>Grid computing is also called as "</a:t>
                      </a:r>
                      <a:r>
                        <a:rPr lang="en-US" b="1" dirty="0" smtClean="0"/>
                        <a:t>distributed computing</a:t>
                      </a:r>
                      <a:r>
                        <a:rPr lang="en-US" dirty="0" smtClean="0"/>
                        <a:t>." It links multiple computing resources (PC's, workstations, servers, and storage elements) together and provides a mechanism to access them.</a:t>
                      </a:r>
                      <a:endParaRPr lang="en-IN" dirty="0"/>
                    </a:p>
                  </a:txBody>
                  <a:tcPr/>
                </a:tc>
                <a:extLst>
                  <a:ext uri="{0D108BD9-81ED-4DB2-BD59-A6C34878D82A}">
                    <a16:rowId xmlns:a16="http://schemas.microsoft.com/office/drawing/2014/main" val="2469673672"/>
                  </a:ext>
                </a:extLst>
              </a:tr>
              <a:tr h="671421">
                <a:tc>
                  <a:txBody>
                    <a:bodyPr/>
                    <a:lstStyle/>
                    <a:p>
                      <a:pPr marL="342900" indent="-342900" algn="just">
                        <a:buFont typeface="+mj-lt"/>
                        <a:buAutoNum type="arabicPeriod" startAt="2"/>
                      </a:pPr>
                      <a:r>
                        <a:rPr lang="en-US" dirty="0" smtClean="0"/>
                        <a:t>Cloud computing becomes a very popular option for organizations by providing </a:t>
                      </a:r>
                      <a:r>
                        <a:rPr lang="en-US" b="1" dirty="0" smtClean="0"/>
                        <a:t>various advantages, including cost-saving, increased productivity, efficiency, performance, data back-ups, disaster recovery, and security. </a:t>
                      </a:r>
                      <a:endParaRPr lang="en-IN"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dirty="0" smtClean="0"/>
                        <a:t>The main advantages of grid computing are that it </a:t>
                      </a:r>
                      <a:r>
                        <a:rPr lang="en-US" b="1" dirty="0" smtClean="0"/>
                        <a:t>increases user productivity by providing transparent access to resources, and work can be completed more quickly.</a:t>
                      </a:r>
                      <a:endParaRPr lang="en-US" b="1" dirty="0" smtClean="0">
                        <a:effectLst/>
                      </a:endParaRPr>
                    </a:p>
                    <a:p>
                      <a:endParaRPr lang="en-IN" dirty="0"/>
                    </a:p>
                  </a:txBody>
                  <a:tcPr/>
                </a:tc>
                <a:extLst>
                  <a:ext uri="{0D108BD9-81ED-4DB2-BD59-A6C34878D82A}">
                    <a16:rowId xmlns:a16="http://schemas.microsoft.com/office/drawing/2014/main" val="3720790539"/>
                  </a:ext>
                </a:extLst>
              </a:tr>
            </a:tbl>
          </a:graphicData>
        </a:graphic>
      </p:graphicFrame>
      <p:sp>
        <p:nvSpPr>
          <p:cNvPr id="5" name="TextBox 4"/>
          <p:cNvSpPr txBox="1"/>
          <p:nvPr/>
        </p:nvSpPr>
        <p:spPr>
          <a:xfrm>
            <a:off x="1463040" y="5201976"/>
            <a:ext cx="7315200" cy="369332"/>
          </a:xfrm>
          <a:prstGeom prst="rect">
            <a:avLst/>
          </a:prstGeom>
          <a:noFill/>
        </p:spPr>
        <p:txBody>
          <a:bodyPr wrap="square" rtlCol="0">
            <a:spAutoFit/>
          </a:bodyPr>
          <a:lstStyle/>
          <a:p>
            <a:pPr fontAlgn="t"/>
            <a:r>
              <a:rPr lang="en-IN"/>
              <a:t>https://data-flair.training/blogs/grid-computing-vs-cloud-computing/</a:t>
            </a:r>
          </a:p>
        </p:txBody>
      </p:sp>
    </p:spTree>
    <p:extLst>
      <p:ext uri="{BB962C8B-B14F-4D97-AF65-F5344CB8AC3E}">
        <p14:creationId xmlns:p14="http://schemas.microsoft.com/office/powerpoint/2010/main" val="646378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Cloud Computing V/s Grid </a:t>
            </a:r>
            <a:r>
              <a:rPr lang="en-IN" sz="4400" b="1" dirty="0"/>
              <a:t>Computing</a:t>
            </a:r>
          </a:p>
        </p:txBody>
      </p:sp>
      <p:sp>
        <p:nvSpPr>
          <p:cNvPr id="3" name="Subtitle 2"/>
          <p:cNvSpPr>
            <a:spLocks noGrp="1"/>
          </p:cNvSpPr>
          <p:nvPr>
            <p:ph type="subTitle" idx="1"/>
          </p:nvPr>
        </p:nvSpPr>
        <p:spPr>
          <a:xfrm>
            <a:off x="457199" y="1240971"/>
            <a:ext cx="11377749" cy="5277395"/>
          </a:xfrm>
        </p:spPr>
        <p:txBody>
          <a:bodyPr>
            <a:normAutofit/>
          </a:bodyPr>
          <a:lstStyle/>
          <a:p>
            <a:pPr algn="just"/>
            <a:endParaRPr lang="en-IN" dirty="0"/>
          </a:p>
          <a:p>
            <a:pPr algn="just"/>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6" y="1110343"/>
            <a:ext cx="11207931" cy="5449060"/>
          </a:xfrm>
          <a:prstGeom prst="rect">
            <a:avLst/>
          </a:prstGeom>
        </p:spPr>
      </p:pic>
    </p:spTree>
    <p:extLst>
      <p:ext uri="{BB962C8B-B14F-4D97-AF65-F5344CB8AC3E}">
        <p14:creationId xmlns:p14="http://schemas.microsoft.com/office/powerpoint/2010/main" val="261091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Working</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smtClean="0"/>
              <a:t>Case Study: </a:t>
            </a:r>
          </a:p>
          <a:p>
            <a:pPr marL="342900" indent="-342900" algn="just">
              <a:buFont typeface="Arial" panose="020B0604020202020204" pitchFamily="34" charset="0"/>
              <a:buChar char="•"/>
            </a:pPr>
            <a:r>
              <a:rPr lang="en-US" dirty="0" smtClean="0"/>
              <a:t>Assume </a:t>
            </a:r>
            <a:r>
              <a:rPr lang="en-US" dirty="0"/>
              <a:t>that you are an executive at a very big corporation. Your particular responsibilities include </a:t>
            </a:r>
            <a:r>
              <a:rPr lang="en-US" dirty="0" smtClean="0"/>
              <a:t>making </a:t>
            </a:r>
            <a:r>
              <a:rPr lang="en-US" dirty="0"/>
              <a:t>sure that all of your employees have the right hardware and software they need to do their jobs. </a:t>
            </a:r>
            <a:endParaRPr lang="en-US" dirty="0" smtClean="0"/>
          </a:p>
          <a:p>
            <a:pPr marL="342900" indent="-342900" algn="just">
              <a:buFont typeface="Arial" panose="020B0604020202020204" pitchFamily="34" charset="0"/>
              <a:buChar char="•"/>
            </a:pPr>
            <a:r>
              <a:rPr lang="en-US" dirty="0" smtClean="0"/>
              <a:t>To </a:t>
            </a:r>
            <a:r>
              <a:rPr lang="en-US" dirty="0"/>
              <a:t>buy computers for everyone is not enough. You also have to purchase software as well as software licenses and then provide </a:t>
            </a:r>
            <a:r>
              <a:rPr lang="en-US" dirty="0" smtClean="0"/>
              <a:t>this software </a:t>
            </a:r>
            <a:r>
              <a:rPr lang="en-US" dirty="0"/>
              <a:t>to your employees as they require. </a:t>
            </a:r>
            <a:endParaRPr lang="en-US" dirty="0" smtClean="0"/>
          </a:p>
          <a:p>
            <a:pPr marL="342900" indent="-342900" algn="just">
              <a:buFont typeface="Arial" panose="020B0604020202020204" pitchFamily="34" charset="0"/>
              <a:buChar char="•"/>
            </a:pPr>
            <a:r>
              <a:rPr lang="en-US" dirty="0" smtClean="0"/>
              <a:t>Whenever </a:t>
            </a:r>
            <a:r>
              <a:rPr lang="en-US" dirty="0"/>
              <a:t>you hire a new employee, you need to buy more software or make sure your current software license allows another user. It is so stressful that you have to spend lots of money.</a:t>
            </a:r>
            <a:endParaRPr lang="en-US" dirty="0" smtClean="0"/>
          </a:p>
        </p:txBody>
      </p:sp>
    </p:spTree>
    <p:extLst>
      <p:ext uri="{BB962C8B-B14F-4D97-AF65-F5344CB8AC3E}">
        <p14:creationId xmlns:p14="http://schemas.microsoft.com/office/powerpoint/2010/main" val="126578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Why Cloud Computing?</a:t>
            </a:r>
            <a:endParaRPr lang="en-IN" sz="4400" b="1" dirty="0"/>
          </a:p>
        </p:txBody>
      </p:sp>
      <p:sp>
        <p:nvSpPr>
          <p:cNvPr id="3" name="Subtitle 2"/>
          <p:cNvSpPr>
            <a:spLocks noGrp="1"/>
          </p:cNvSpPr>
          <p:nvPr>
            <p:ph type="subTitle" idx="1"/>
          </p:nvPr>
        </p:nvSpPr>
        <p:spPr>
          <a:xfrm>
            <a:off x="457199" y="1384663"/>
            <a:ext cx="11377749" cy="5133703"/>
          </a:xfrm>
        </p:spPr>
        <p:txBody>
          <a:bodyPr/>
          <a:lstStyle/>
          <a:p>
            <a:pPr marL="342900" indent="-342900" algn="just">
              <a:buFont typeface="Arial" panose="020B0604020202020204" pitchFamily="34" charset="0"/>
              <a:buChar char="•"/>
            </a:pPr>
            <a:r>
              <a:rPr lang="en-US" dirty="0" smtClean="0"/>
              <a:t>Small as well as large IT companies, follow the traditional methods to provide the IT infrastructure. That means </a:t>
            </a:r>
            <a:r>
              <a:rPr lang="en-US" b="1" dirty="0" smtClean="0"/>
              <a:t>for any IT company, we need a Server Room which is the basic need of IT companies</a:t>
            </a:r>
            <a:r>
              <a:rPr lang="en-US" dirty="0" smtClean="0"/>
              <a:t>.</a:t>
            </a:r>
          </a:p>
          <a:p>
            <a:pPr marL="342900" indent="-342900" algn="just">
              <a:buFont typeface="Arial" panose="020B0604020202020204" pitchFamily="34" charset="0"/>
              <a:buChar char="•"/>
            </a:pPr>
            <a:r>
              <a:rPr lang="en-US" dirty="0" smtClean="0"/>
              <a:t>In that server room, there should be a </a:t>
            </a:r>
            <a:r>
              <a:rPr lang="en-US" b="1" dirty="0" smtClean="0"/>
              <a:t>database server, mail server, networking, firewalls, routers, modem, switches</a:t>
            </a:r>
            <a:r>
              <a:rPr lang="en-US" dirty="0" smtClean="0"/>
              <a:t>, and </a:t>
            </a:r>
            <a:r>
              <a:rPr lang="en-US" b="1" dirty="0" smtClean="0"/>
              <a:t>QPS (Query Per Second) </a:t>
            </a:r>
            <a:r>
              <a:rPr lang="en-US" dirty="0" smtClean="0"/>
              <a:t>means how much queries or load will be handled by the server, configurable system, high net speed, and the maintenance engineers.</a:t>
            </a:r>
          </a:p>
          <a:p>
            <a:pPr marL="342900" indent="-342900" algn="just">
              <a:buFont typeface="Arial" panose="020B0604020202020204" pitchFamily="34" charset="0"/>
              <a:buChar char="•"/>
            </a:pPr>
            <a:r>
              <a:rPr lang="en-US" dirty="0" smtClean="0"/>
              <a:t>To establish such an IT infrastructure, we need to </a:t>
            </a:r>
            <a:r>
              <a:rPr lang="en-US" b="1" dirty="0" smtClean="0"/>
              <a:t>spend lots of money. </a:t>
            </a:r>
            <a:r>
              <a:rPr lang="en-US" dirty="0" smtClean="0"/>
              <a:t>To </a:t>
            </a:r>
            <a:r>
              <a:rPr lang="en-US" b="1" dirty="0" smtClean="0"/>
              <a:t>overcome all these problems and to reduce the IT infrastructure cost</a:t>
            </a:r>
            <a:r>
              <a:rPr lang="en-US" dirty="0" smtClean="0"/>
              <a:t>, Cloud Computing comes into existence.</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254210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Working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smtClean="0"/>
              <a:t>Case Study: </a:t>
            </a:r>
          </a:p>
          <a:p>
            <a:pPr marL="342900" indent="-342900" algn="just">
              <a:buFont typeface="Arial" panose="020B0604020202020204" pitchFamily="34" charset="0"/>
              <a:buChar char="•"/>
            </a:pPr>
            <a:r>
              <a:rPr lang="en-US" dirty="0"/>
              <a:t>But, there may be an alternative for executives like you. So, instead of installing a suite of software for each computer, you just need to load one application. </a:t>
            </a:r>
            <a:endParaRPr lang="en-US" dirty="0" smtClean="0"/>
          </a:p>
          <a:p>
            <a:pPr marL="342900" indent="-342900" algn="just">
              <a:buFont typeface="Arial" panose="020B0604020202020204" pitchFamily="34" charset="0"/>
              <a:buChar char="•"/>
            </a:pPr>
            <a:r>
              <a:rPr lang="en-US" dirty="0" smtClean="0"/>
              <a:t>That </a:t>
            </a:r>
            <a:r>
              <a:rPr lang="en-US" dirty="0"/>
              <a:t>application will allow the employees to </a:t>
            </a:r>
            <a:r>
              <a:rPr lang="en-US" dirty="0" smtClean="0"/>
              <a:t>log in to </a:t>
            </a:r>
            <a:r>
              <a:rPr lang="en-US" dirty="0"/>
              <a:t>a Web-based service </a:t>
            </a:r>
            <a:r>
              <a:rPr lang="en-US" dirty="0" smtClean="0"/>
              <a:t>that </a:t>
            </a:r>
            <a:r>
              <a:rPr lang="en-US" dirty="0"/>
              <a:t>hosts all the programs for the user that is required for his/her job. </a:t>
            </a:r>
            <a:endParaRPr lang="en-US" dirty="0" smtClean="0"/>
          </a:p>
          <a:p>
            <a:pPr marL="342900" indent="-342900" algn="just">
              <a:buFont typeface="Arial" panose="020B0604020202020204" pitchFamily="34" charset="0"/>
              <a:buChar char="•"/>
            </a:pPr>
            <a:r>
              <a:rPr lang="en-US" dirty="0" smtClean="0"/>
              <a:t>Remote </a:t>
            </a:r>
            <a:r>
              <a:rPr lang="en-US" dirty="0"/>
              <a:t>servers owned by another company </a:t>
            </a:r>
            <a:r>
              <a:rPr lang="en-US" dirty="0" smtClean="0"/>
              <a:t>that </a:t>
            </a:r>
            <a:r>
              <a:rPr lang="en-US" dirty="0"/>
              <a:t>will run everything from e-mail to word processing to complex data analysis programs. It is called cloud computing, and it could change the entire computer industry.</a:t>
            </a:r>
            <a:endParaRPr lang="en-US" dirty="0" smtClean="0"/>
          </a:p>
        </p:txBody>
      </p:sp>
    </p:spTree>
    <p:extLst>
      <p:ext uri="{BB962C8B-B14F-4D97-AF65-F5344CB8AC3E}">
        <p14:creationId xmlns:p14="http://schemas.microsoft.com/office/powerpoint/2010/main" val="2522800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Working (</a:t>
            </a:r>
            <a:r>
              <a:rPr lang="en-US" sz="4400" b="1" dirty="0" err="1" smtClean="0"/>
              <a:t>Cont</a:t>
            </a:r>
            <a:r>
              <a:rPr lang="en-US" sz="4400" b="1" dirty="0" smtClean="0"/>
              <a:t>…)</a:t>
            </a:r>
            <a:endParaRPr lang="en-IN" sz="4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11" y="1612068"/>
            <a:ext cx="7981406" cy="3782892"/>
          </a:xfrm>
          <a:prstGeom prst="rect">
            <a:avLst/>
          </a:prstGeom>
        </p:spPr>
      </p:pic>
    </p:spTree>
    <p:extLst>
      <p:ext uri="{BB962C8B-B14F-4D97-AF65-F5344CB8AC3E}">
        <p14:creationId xmlns:p14="http://schemas.microsoft.com/office/powerpoint/2010/main" val="176938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Working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smtClean="0"/>
              <a:t>Case Study: </a:t>
            </a:r>
          </a:p>
          <a:p>
            <a:pPr marL="342900" indent="-342900" algn="just">
              <a:buFont typeface="Arial" panose="020B0604020202020204" pitchFamily="34" charset="0"/>
              <a:buChar char="•"/>
            </a:pPr>
            <a:r>
              <a:rPr lang="en-US" dirty="0"/>
              <a:t>In a cloud computing system, there is a significant workload shift. Local computers have no longer to do all the heavy lifting when it comes to </a:t>
            </a:r>
            <a:r>
              <a:rPr lang="en-US" dirty="0" smtClean="0"/>
              <a:t>running </a:t>
            </a:r>
            <a:r>
              <a:rPr lang="en-US" dirty="0"/>
              <a:t>applications. </a:t>
            </a:r>
            <a:endParaRPr lang="en-US" dirty="0" smtClean="0"/>
          </a:p>
          <a:p>
            <a:pPr marL="342900" indent="-342900" algn="just">
              <a:buFont typeface="Arial" panose="020B0604020202020204" pitchFamily="34" charset="0"/>
              <a:buChar char="•"/>
            </a:pPr>
            <a:r>
              <a:rPr lang="en-US" dirty="0" smtClean="0"/>
              <a:t>But </a:t>
            </a:r>
            <a:r>
              <a:rPr lang="en-US" dirty="0"/>
              <a:t>cloud computing can handle that </a:t>
            </a:r>
            <a:r>
              <a:rPr lang="en-US" dirty="0" smtClean="0"/>
              <a:t>heavy </a:t>
            </a:r>
            <a:r>
              <a:rPr lang="en-US" dirty="0"/>
              <a:t>load easily and automatically. </a:t>
            </a:r>
            <a:endParaRPr lang="en-US" dirty="0" smtClean="0"/>
          </a:p>
          <a:p>
            <a:pPr marL="342900" indent="-342900" algn="just">
              <a:buFont typeface="Arial" panose="020B0604020202020204" pitchFamily="34" charset="0"/>
              <a:buChar char="•"/>
            </a:pPr>
            <a:r>
              <a:rPr lang="en-US" dirty="0" smtClean="0"/>
              <a:t>Hardware </a:t>
            </a:r>
            <a:r>
              <a:rPr lang="en-US" dirty="0"/>
              <a:t>and software demands on the user's side decrease. </a:t>
            </a:r>
            <a:endParaRPr lang="en-US" dirty="0" smtClean="0"/>
          </a:p>
          <a:p>
            <a:pPr marL="342900" indent="-342900" algn="just">
              <a:buFont typeface="Arial" panose="020B0604020202020204" pitchFamily="34" charset="0"/>
              <a:buChar char="•"/>
            </a:pPr>
            <a:r>
              <a:rPr lang="en-US" dirty="0" smtClean="0"/>
              <a:t>The </a:t>
            </a:r>
            <a:r>
              <a:rPr lang="en-US" dirty="0"/>
              <a:t>only thing the user's computer requires to be able to run is the cloud computing interface software of the system, which can be as simple as a Web browser and the cloud's network takes care of the rest.</a:t>
            </a:r>
            <a:endParaRPr lang="en-US" dirty="0" smtClean="0"/>
          </a:p>
        </p:txBody>
      </p:sp>
    </p:spTree>
    <p:extLst>
      <p:ext uri="{BB962C8B-B14F-4D97-AF65-F5344CB8AC3E}">
        <p14:creationId xmlns:p14="http://schemas.microsoft.com/office/powerpoint/2010/main" val="3906730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0"/>
            <a:ext cx="11377749" cy="824003"/>
          </a:xfrm>
        </p:spPr>
        <p:txBody>
          <a:bodyPr>
            <a:normAutofit/>
          </a:bodyPr>
          <a:lstStyle/>
          <a:p>
            <a:r>
              <a:rPr lang="en-US" sz="4400" b="1" dirty="0" smtClean="0"/>
              <a:t>Cloud Computing Applications</a:t>
            </a:r>
            <a:endParaRPr lang="en-IN" sz="4400" b="1" dirty="0"/>
          </a:p>
        </p:txBody>
      </p:sp>
      <p:sp>
        <p:nvSpPr>
          <p:cNvPr id="3" name="Subtitle 2"/>
          <p:cNvSpPr>
            <a:spLocks noGrp="1"/>
          </p:cNvSpPr>
          <p:nvPr>
            <p:ph type="subTitle" idx="1"/>
          </p:nvPr>
        </p:nvSpPr>
        <p:spPr>
          <a:xfrm>
            <a:off x="274320" y="824003"/>
            <a:ext cx="11730445" cy="5694363"/>
          </a:xfrm>
        </p:spPr>
        <p:txBody>
          <a:bodyPr>
            <a:normAutofit/>
          </a:bodyPr>
          <a:lstStyle/>
          <a:p>
            <a:pPr algn="just"/>
            <a:r>
              <a:rPr lang="en-US" dirty="0" smtClean="0"/>
              <a:t>Cloud Service Providers (CSPs) provide various applications in the field of art, business, data storage, and backup services, education, entertainment, management, social networking, etc.</a:t>
            </a:r>
          </a:p>
          <a:p>
            <a:pPr algn="just"/>
            <a:r>
              <a:rPr lang="en-US" dirty="0" smtClean="0"/>
              <a:t>The most widely used cloud computing applications are given below -</a:t>
            </a:r>
          </a:p>
          <a:p>
            <a:pPr algn="just"/>
            <a:endParaRPr lang="en-US" dirty="0" smtClean="0"/>
          </a:p>
        </p:txBody>
      </p:sp>
      <p:pic>
        <p:nvPicPr>
          <p:cNvPr id="4" name="Picture 3"/>
          <p:cNvPicPr>
            <a:picLocks noChangeAspect="1"/>
          </p:cNvPicPr>
          <p:nvPr/>
        </p:nvPicPr>
        <p:blipFill>
          <a:blip r:embed="rId2"/>
          <a:stretch>
            <a:fillRect/>
          </a:stretch>
        </p:blipFill>
        <p:spPr>
          <a:xfrm>
            <a:off x="2769324" y="2495414"/>
            <a:ext cx="6753497" cy="3800475"/>
          </a:xfrm>
          <a:prstGeom prst="rect">
            <a:avLst/>
          </a:prstGeom>
        </p:spPr>
      </p:pic>
    </p:spTree>
    <p:extLst>
      <p:ext uri="{BB962C8B-B14F-4D97-AF65-F5344CB8AC3E}">
        <p14:creationId xmlns:p14="http://schemas.microsoft.com/office/powerpoint/2010/main" val="3691428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dirty="0" smtClean="0"/>
              <a:t>1. </a:t>
            </a:r>
            <a:r>
              <a:rPr lang="en-US" b="1" dirty="0" smtClean="0"/>
              <a:t>Art Applications</a:t>
            </a:r>
          </a:p>
          <a:p>
            <a:pPr algn="just"/>
            <a:r>
              <a:rPr lang="en-US" dirty="0" smtClean="0"/>
              <a:t>Cloud </a:t>
            </a:r>
            <a:r>
              <a:rPr lang="en-US" dirty="0"/>
              <a:t>computing offers various art applications for quickly and easily design </a:t>
            </a:r>
            <a:r>
              <a:rPr lang="en-US" b="1" dirty="0"/>
              <a:t>attractive cards, booklets,</a:t>
            </a:r>
            <a:r>
              <a:rPr lang="en-US" dirty="0"/>
              <a:t> and </a:t>
            </a:r>
            <a:r>
              <a:rPr lang="en-US" b="1" dirty="0"/>
              <a:t>images</a:t>
            </a:r>
            <a:r>
              <a:rPr lang="en-US" dirty="0"/>
              <a:t>. Some most commonly used cloud art applications are given below</a:t>
            </a:r>
            <a:r>
              <a:rPr lang="en-US" dirty="0" smtClean="0"/>
              <a:t>:</a:t>
            </a:r>
          </a:p>
          <a:p>
            <a:pPr marL="971550" lvl="1" indent="-514350" algn="just">
              <a:buFont typeface="+mj-lt"/>
              <a:buAutoNum type="romanLcPeriod"/>
            </a:pPr>
            <a:r>
              <a:rPr lang="en-IN" sz="2400" b="1" dirty="0" smtClean="0"/>
              <a:t>Moo: </a:t>
            </a:r>
            <a:r>
              <a:rPr lang="en-US" sz="2400" dirty="0"/>
              <a:t>Moo is one of the best cloud art applications. </a:t>
            </a:r>
            <a:r>
              <a:rPr lang="en-US" sz="2400" b="1" dirty="0"/>
              <a:t>It is used for designing and printing business cards, postcards, and mini cards</a:t>
            </a:r>
            <a:r>
              <a:rPr lang="en-US" sz="2400" b="1" dirty="0" smtClean="0"/>
              <a:t>.</a:t>
            </a:r>
          </a:p>
          <a:p>
            <a:pPr marL="971550" lvl="1" indent="-514350" algn="just">
              <a:buFont typeface="+mj-lt"/>
              <a:buAutoNum type="romanLcPeriod"/>
            </a:pPr>
            <a:r>
              <a:rPr lang="en-US" sz="2400" b="1" dirty="0" err="1" smtClean="0"/>
              <a:t>Vistaprint</a:t>
            </a:r>
            <a:r>
              <a:rPr lang="en-US" sz="2400" dirty="0" smtClean="0"/>
              <a:t>: </a:t>
            </a:r>
            <a:r>
              <a:rPr lang="en-US" sz="2400" dirty="0" err="1" smtClean="0"/>
              <a:t>Vistaprint</a:t>
            </a:r>
            <a:r>
              <a:rPr lang="en-US" sz="2400" dirty="0" smtClean="0"/>
              <a:t> </a:t>
            </a:r>
            <a:r>
              <a:rPr lang="en-US" sz="2400" dirty="0"/>
              <a:t>allows us to </a:t>
            </a:r>
            <a:r>
              <a:rPr lang="en-US" sz="2400" b="1" dirty="0"/>
              <a:t>easily design various printed marketing products such as business cards, Postcards, Booklets, and </a:t>
            </a:r>
            <a:r>
              <a:rPr lang="en-US" sz="2400" b="1" dirty="0" smtClean="0"/>
              <a:t>wedding invitation </a:t>
            </a:r>
            <a:r>
              <a:rPr lang="en-US" sz="2400" b="1" dirty="0"/>
              <a:t>cards</a:t>
            </a:r>
            <a:r>
              <a:rPr lang="en-US" sz="2400" b="1" dirty="0" smtClean="0"/>
              <a:t>.</a:t>
            </a:r>
          </a:p>
          <a:p>
            <a:pPr marL="971550" lvl="1" indent="-514350" algn="just">
              <a:buFont typeface="+mj-lt"/>
              <a:buAutoNum type="romanLcPeriod"/>
            </a:pPr>
            <a:r>
              <a:rPr lang="en-US" sz="2400" b="1" dirty="0"/>
              <a:t>Adobe Creative </a:t>
            </a:r>
            <a:r>
              <a:rPr lang="en-US" sz="2400" b="1" dirty="0" smtClean="0"/>
              <a:t>Cloud</a:t>
            </a:r>
            <a:r>
              <a:rPr lang="en-US" sz="2400" dirty="0" smtClean="0"/>
              <a:t>: Adobe </a:t>
            </a:r>
            <a:r>
              <a:rPr lang="en-US" sz="2400" dirty="0"/>
              <a:t>creative cloud is </a:t>
            </a:r>
            <a:r>
              <a:rPr lang="en-US" sz="2400" b="1" dirty="0"/>
              <a:t>made for designers, artists, filmmakers, and other creative professionals.</a:t>
            </a:r>
            <a:r>
              <a:rPr lang="en-US" sz="2400" dirty="0"/>
              <a:t> </a:t>
            </a:r>
            <a:r>
              <a:rPr lang="en-US" sz="2400" b="1" dirty="0" smtClean="0"/>
              <a:t>It </a:t>
            </a:r>
            <a:r>
              <a:rPr lang="en-US" sz="2400" b="1" dirty="0"/>
              <a:t>is a suite of apps </a:t>
            </a:r>
            <a:r>
              <a:rPr lang="en-US" sz="2400" b="1" dirty="0" smtClean="0"/>
              <a:t>that </a:t>
            </a:r>
            <a:r>
              <a:rPr lang="en-US" sz="2400" b="1" dirty="0"/>
              <a:t>includes </a:t>
            </a:r>
            <a:r>
              <a:rPr lang="en-US" sz="2400" b="1" dirty="0" err="1"/>
              <a:t>PhotoShop</a:t>
            </a:r>
            <a:r>
              <a:rPr lang="en-US" sz="2400" b="1" dirty="0"/>
              <a:t> image editing programming, Illustrator, InDesign, </a:t>
            </a:r>
            <a:r>
              <a:rPr lang="en-US" sz="2400" b="1" dirty="0" err="1"/>
              <a:t>TypeKit</a:t>
            </a:r>
            <a:r>
              <a:rPr lang="en-US" sz="2400" b="1" dirty="0"/>
              <a:t>, Dreamweaver, XD, and Audition.</a:t>
            </a:r>
          </a:p>
          <a:p>
            <a:pPr algn="just"/>
            <a:endParaRPr lang="en-US" dirty="0"/>
          </a:p>
          <a:p>
            <a:pPr algn="just"/>
            <a:endParaRPr lang="en-US" dirty="0" smtClean="0"/>
          </a:p>
        </p:txBody>
      </p:sp>
    </p:spTree>
    <p:extLst>
      <p:ext uri="{BB962C8B-B14F-4D97-AF65-F5344CB8AC3E}">
        <p14:creationId xmlns:p14="http://schemas.microsoft.com/office/powerpoint/2010/main" val="3107002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89"/>
            <a:ext cx="11377749" cy="5904411"/>
          </a:xfrm>
        </p:spPr>
        <p:txBody>
          <a:bodyPr>
            <a:normAutofit lnSpcReduction="10000"/>
          </a:bodyPr>
          <a:lstStyle/>
          <a:p>
            <a:pPr algn="just"/>
            <a:r>
              <a:rPr lang="en-US" dirty="0" smtClean="0"/>
              <a:t>2. </a:t>
            </a:r>
            <a:r>
              <a:rPr lang="en-US" b="1" dirty="0" smtClean="0"/>
              <a:t>Business </a:t>
            </a:r>
            <a:r>
              <a:rPr lang="en-US" b="1" dirty="0"/>
              <a:t>Applications</a:t>
            </a:r>
          </a:p>
          <a:p>
            <a:pPr algn="just"/>
            <a:r>
              <a:rPr lang="en-US" dirty="0"/>
              <a:t>Business applications are based on cloud service providers. Today, every organization requires </a:t>
            </a:r>
            <a:r>
              <a:rPr lang="en-US" dirty="0" smtClean="0"/>
              <a:t>a </a:t>
            </a:r>
            <a:r>
              <a:rPr lang="en-US" dirty="0"/>
              <a:t>cloud business application to grow </a:t>
            </a:r>
            <a:r>
              <a:rPr lang="en-US" dirty="0" smtClean="0"/>
              <a:t>its </a:t>
            </a:r>
            <a:r>
              <a:rPr lang="en-US" dirty="0"/>
              <a:t>business. </a:t>
            </a:r>
            <a:r>
              <a:rPr lang="en-US" b="1" dirty="0"/>
              <a:t>It also ensures that business applications are 24*7 available to users.</a:t>
            </a:r>
          </a:p>
          <a:p>
            <a:pPr algn="just"/>
            <a:r>
              <a:rPr lang="en-US" dirty="0"/>
              <a:t>There are the following business applications of cloud computing </a:t>
            </a:r>
            <a:r>
              <a:rPr lang="en-US" dirty="0" smtClean="0"/>
              <a:t>–</a:t>
            </a:r>
          </a:p>
          <a:p>
            <a:pPr marL="971550" lvl="1" indent="-514350" algn="just">
              <a:buFont typeface="+mj-lt"/>
              <a:buAutoNum type="romanLcPeriod"/>
            </a:pPr>
            <a:r>
              <a:rPr lang="en-IN" sz="2400" b="1" dirty="0" err="1" smtClean="0"/>
              <a:t>MailChimp</a:t>
            </a:r>
            <a:r>
              <a:rPr lang="en-IN" sz="2400" b="1" dirty="0" smtClean="0"/>
              <a:t>: </a:t>
            </a:r>
            <a:r>
              <a:rPr lang="en-US" sz="2400" dirty="0" err="1"/>
              <a:t>MailChimp</a:t>
            </a:r>
            <a:r>
              <a:rPr lang="en-US" sz="2400" dirty="0"/>
              <a:t> is an </a:t>
            </a:r>
            <a:r>
              <a:rPr lang="en-US" sz="2400" b="1" dirty="0"/>
              <a:t>email publishing platform</a:t>
            </a:r>
            <a:r>
              <a:rPr lang="en-US" sz="2400" dirty="0"/>
              <a:t> </a:t>
            </a:r>
            <a:r>
              <a:rPr lang="en-US" sz="2400" dirty="0" smtClean="0"/>
              <a:t>that </a:t>
            </a:r>
            <a:r>
              <a:rPr lang="en-US" sz="2400" dirty="0"/>
              <a:t>provides various options to </a:t>
            </a:r>
            <a:r>
              <a:rPr lang="en-US" sz="2400" b="1" dirty="0"/>
              <a:t>design, send,</a:t>
            </a:r>
            <a:r>
              <a:rPr lang="en-US" sz="2400" dirty="0"/>
              <a:t> and </a:t>
            </a:r>
            <a:r>
              <a:rPr lang="en-US" sz="2400" b="1" dirty="0"/>
              <a:t>save</a:t>
            </a:r>
            <a:r>
              <a:rPr lang="en-US" sz="2400" dirty="0"/>
              <a:t> templates for emails</a:t>
            </a:r>
            <a:r>
              <a:rPr lang="en-US" sz="2400" dirty="0" smtClean="0"/>
              <a:t>.</a:t>
            </a:r>
          </a:p>
          <a:p>
            <a:pPr marL="971550" lvl="1" indent="-514350" algn="just">
              <a:buFont typeface="+mj-lt"/>
              <a:buAutoNum type="romanLcPeriod"/>
            </a:pPr>
            <a:r>
              <a:rPr lang="en-US" sz="2400" b="1" dirty="0" smtClean="0"/>
              <a:t>Salesforce</a:t>
            </a:r>
            <a:r>
              <a:rPr lang="en-US" sz="2400" dirty="0" smtClean="0"/>
              <a:t>: Salesforce </a:t>
            </a:r>
            <a:r>
              <a:rPr lang="en-US" sz="2400" dirty="0"/>
              <a:t>platform provides tools for sales, service, marketing, e-commerce, and more. It also provides a cloud development platform</a:t>
            </a:r>
            <a:r>
              <a:rPr lang="en-US" sz="2400" dirty="0" smtClean="0"/>
              <a:t>.</a:t>
            </a:r>
          </a:p>
          <a:p>
            <a:pPr marL="971550" lvl="1" indent="-514350" algn="just">
              <a:buFont typeface="+mj-lt"/>
              <a:buAutoNum type="romanLcPeriod"/>
            </a:pPr>
            <a:r>
              <a:rPr lang="en-US" sz="2400" b="1" dirty="0" smtClean="0"/>
              <a:t>Chatter</a:t>
            </a:r>
            <a:r>
              <a:rPr lang="en-US" sz="2400" dirty="0" smtClean="0"/>
              <a:t>: Chatter </a:t>
            </a:r>
            <a:r>
              <a:rPr lang="en-US" sz="2400" dirty="0"/>
              <a:t>helps us to </a:t>
            </a:r>
            <a:r>
              <a:rPr lang="en-US" sz="2400" b="1" dirty="0"/>
              <a:t>share important information</a:t>
            </a:r>
            <a:r>
              <a:rPr lang="en-US" sz="2400" dirty="0"/>
              <a:t> about the organization in </a:t>
            </a:r>
            <a:r>
              <a:rPr lang="en-US" sz="2400" dirty="0" smtClean="0"/>
              <a:t>real-time.</a:t>
            </a:r>
          </a:p>
          <a:p>
            <a:pPr marL="971550" lvl="1" indent="-514350" algn="just">
              <a:buFont typeface="+mj-lt"/>
              <a:buAutoNum type="romanLcPeriod"/>
            </a:pPr>
            <a:r>
              <a:rPr lang="en-US" sz="2400" b="1" dirty="0" smtClean="0"/>
              <a:t>Bitrix24</a:t>
            </a:r>
            <a:r>
              <a:rPr lang="en-US" sz="2400" dirty="0" smtClean="0"/>
              <a:t>: Bitrix24 </a:t>
            </a:r>
            <a:r>
              <a:rPr lang="en-US" sz="2400" dirty="0"/>
              <a:t>is a </a:t>
            </a:r>
            <a:r>
              <a:rPr lang="en-US" sz="2400" b="1" dirty="0"/>
              <a:t>collaboration</a:t>
            </a:r>
            <a:r>
              <a:rPr lang="en-US" sz="2400" dirty="0"/>
              <a:t> platform </a:t>
            </a:r>
            <a:r>
              <a:rPr lang="en-US" sz="2400" dirty="0" smtClean="0"/>
              <a:t>that </a:t>
            </a:r>
            <a:r>
              <a:rPr lang="en-US" sz="2400" b="1" dirty="0"/>
              <a:t>provides communication, management, and social collaboration tools</a:t>
            </a:r>
            <a:r>
              <a:rPr lang="en-US" sz="2400" b="1" dirty="0" smtClean="0"/>
              <a:t>.</a:t>
            </a:r>
          </a:p>
          <a:p>
            <a:pPr marL="971550" lvl="1" indent="-514350" algn="just">
              <a:buFont typeface="+mj-lt"/>
              <a:buAutoNum type="romanLcPeriod"/>
            </a:pPr>
            <a:r>
              <a:rPr lang="en-US" sz="2400" b="1" dirty="0" err="1" smtClean="0"/>
              <a:t>Paypal</a:t>
            </a:r>
            <a:r>
              <a:rPr lang="en-US" sz="2400" b="1" dirty="0"/>
              <a:t>:</a:t>
            </a:r>
            <a:r>
              <a:rPr lang="en-US" sz="2400" dirty="0"/>
              <a:t> </a:t>
            </a:r>
            <a:r>
              <a:rPr lang="en-US" sz="2400" dirty="0" err="1" smtClean="0"/>
              <a:t>Paypal</a:t>
            </a:r>
            <a:r>
              <a:rPr lang="en-US" sz="2400" dirty="0" smtClean="0"/>
              <a:t> </a:t>
            </a:r>
            <a:r>
              <a:rPr lang="en-US" sz="2400" dirty="0"/>
              <a:t>offers the simplest and easiest </a:t>
            </a:r>
            <a:r>
              <a:rPr lang="en-US" sz="2400" b="1" dirty="0"/>
              <a:t>online payment</a:t>
            </a:r>
            <a:r>
              <a:rPr lang="en-US" sz="2400" dirty="0"/>
              <a:t> mode using a secure internet account. </a:t>
            </a:r>
            <a:r>
              <a:rPr lang="en-US" sz="2400" b="1" dirty="0" err="1"/>
              <a:t>Paypal</a:t>
            </a:r>
            <a:r>
              <a:rPr lang="en-US" sz="2400" b="1" dirty="0"/>
              <a:t> accepts </a:t>
            </a:r>
            <a:r>
              <a:rPr lang="en-US" sz="2400" b="1" dirty="0" smtClean="0"/>
              <a:t>payment </a:t>
            </a:r>
            <a:r>
              <a:rPr lang="en-US" sz="2400" b="1" dirty="0"/>
              <a:t>through debit cards, credit cards, and also from </a:t>
            </a:r>
            <a:r>
              <a:rPr lang="en-US" sz="2400" b="1" dirty="0" err="1"/>
              <a:t>Paypal</a:t>
            </a:r>
            <a:r>
              <a:rPr lang="en-US" sz="2400" b="1" dirty="0"/>
              <a:t> account holders.</a:t>
            </a:r>
            <a:endParaRPr lang="en-US" sz="2400" b="1" dirty="0" smtClean="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smtClean="0"/>
          </a:p>
        </p:txBody>
      </p:sp>
    </p:spTree>
    <p:extLst>
      <p:ext uri="{BB962C8B-B14F-4D97-AF65-F5344CB8AC3E}">
        <p14:creationId xmlns:p14="http://schemas.microsoft.com/office/powerpoint/2010/main" val="3520560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89"/>
            <a:ext cx="11377749" cy="5786845"/>
          </a:xfrm>
        </p:spPr>
        <p:txBody>
          <a:bodyPr>
            <a:normAutofit fontScale="92500"/>
          </a:bodyPr>
          <a:lstStyle/>
          <a:p>
            <a:pPr algn="just"/>
            <a:r>
              <a:rPr lang="en-US" b="1" dirty="0" smtClean="0"/>
              <a:t>3. Data </a:t>
            </a:r>
            <a:r>
              <a:rPr lang="en-US" b="1" dirty="0"/>
              <a:t>Storage and Backup </a:t>
            </a:r>
            <a:r>
              <a:rPr lang="en-US" b="1" dirty="0" smtClean="0"/>
              <a:t>Applications: </a:t>
            </a:r>
            <a:r>
              <a:rPr lang="en-US" dirty="0"/>
              <a:t>Cloud computing allows us to store information (data, files, images, </a:t>
            </a:r>
            <a:r>
              <a:rPr lang="en-US" dirty="0" smtClean="0"/>
              <a:t>audio, </a:t>
            </a:r>
            <a:r>
              <a:rPr lang="en-US" dirty="0"/>
              <a:t>and videos) </a:t>
            </a:r>
            <a:r>
              <a:rPr lang="en-US" dirty="0" smtClean="0"/>
              <a:t>in </a:t>
            </a:r>
            <a:r>
              <a:rPr lang="en-US" dirty="0"/>
              <a:t>the cloud and access this information using an internet connection. </a:t>
            </a:r>
            <a:r>
              <a:rPr lang="en-US" b="1" dirty="0"/>
              <a:t>As the cloud provider is responsible for providing security, so they offer various backup recovery </a:t>
            </a:r>
            <a:r>
              <a:rPr lang="en-US" b="1" dirty="0" smtClean="0"/>
              <a:t>applications </a:t>
            </a:r>
            <a:r>
              <a:rPr lang="en-US" b="1" dirty="0"/>
              <a:t>for retrieving the lost data.</a:t>
            </a:r>
          </a:p>
          <a:p>
            <a:pPr algn="just"/>
            <a:r>
              <a:rPr lang="en-US" dirty="0"/>
              <a:t>A list of data storage and backup applications in the cloud </a:t>
            </a:r>
            <a:r>
              <a:rPr lang="en-US" dirty="0" smtClean="0"/>
              <a:t>is </a:t>
            </a:r>
            <a:r>
              <a:rPr lang="en-US" dirty="0"/>
              <a:t>given below -</a:t>
            </a:r>
          </a:p>
          <a:p>
            <a:pPr marL="971550" lvl="1" indent="-514350" algn="just">
              <a:buFont typeface="+mj-lt"/>
              <a:buAutoNum type="romanLcPeriod"/>
            </a:pPr>
            <a:r>
              <a:rPr lang="en-IN" sz="2400" b="1" dirty="0" smtClean="0"/>
              <a:t>Box.com: </a:t>
            </a:r>
            <a:r>
              <a:rPr lang="en-US" sz="2400" dirty="0"/>
              <a:t>Box provides an online environment for </a:t>
            </a:r>
            <a:r>
              <a:rPr lang="en-US" sz="2400" b="1" dirty="0"/>
              <a:t>secure content management, workflow,</a:t>
            </a:r>
            <a:r>
              <a:rPr lang="en-US" sz="2400" dirty="0"/>
              <a:t> and </a:t>
            </a:r>
            <a:r>
              <a:rPr lang="en-US" sz="2400" b="1" dirty="0"/>
              <a:t>collaboration</a:t>
            </a:r>
            <a:r>
              <a:rPr lang="en-US" sz="2400" dirty="0"/>
              <a:t>. It allows us to store different files such as Excel, Word, PDF, and images on the cloud. </a:t>
            </a:r>
            <a:r>
              <a:rPr lang="en-US" sz="2400" b="1" dirty="0"/>
              <a:t>The main advantage of using box is that it provides drag &amp; drop service for files and easily integrates with Office 365, G Suite, Salesforce, and more than 1400 </a:t>
            </a:r>
            <a:r>
              <a:rPr lang="en-US" sz="2400" b="1" dirty="0" smtClean="0"/>
              <a:t>tools.</a:t>
            </a:r>
          </a:p>
          <a:p>
            <a:pPr marL="971550" lvl="1" indent="-514350" algn="just">
              <a:buFont typeface="+mj-lt"/>
              <a:buAutoNum type="romanLcPeriod"/>
            </a:pPr>
            <a:r>
              <a:rPr lang="en-US" sz="2200" b="1" dirty="0" err="1" smtClean="0"/>
              <a:t>Mozy</a:t>
            </a:r>
            <a:r>
              <a:rPr lang="en-US" sz="2200" b="1" dirty="0" smtClean="0"/>
              <a:t>: </a:t>
            </a:r>
            <a:r>
              <a:rPr lang="en-US" sz="2400" dirty="0" err="1"/>
              <a:t>Mozy</a:t>
            </a:r>
            <a:r>
              <a:rPr lang="en-US" sz="2400" dirty="0"/>
              <a:t> </a:t>
            </a:r>
            <a:r>
              <a:rPr lang="en-US" sz="2400" b="1" dirty="0"/>
              <a:t>provides powerful online backup solutions for our personal and business data.</a:t>
            </a:r>
            <a:r>
              <a:rPr lang="en-US" sz="2400" dirty="0"/>
              <a:t> It schedules automatically back up for each day at a specific time.</a:t>
            </a:r>
          </a:p>
          <a:p>
            <a:pPr marL="971550" lvl="1" indent="-514350" algn="just">
              <a:buFont typeface="+mj-lt"/>
              <a:buAutoNum type="romanLcPeriod"/>
            </a:pPr>
            <a:r>
              <a:rPr lang="en-US" sz="2400" b="1" dirty="0" err="1"/>
              <a:t>Joukuu</a:t>
            </a:r>
            <a:r>
              <a:rPr lang="en-US" sz="2400" b="1" dirty="0"/>
              <a:t> </a:t>
            </a:r>
            <a:r>
              <a:rPr lang="en-US" sz="2400" b="1" dirty="0" smtClean="0"/>
              <a:t>:</a:t>
            </a:r>
            <a:r>
              <a:rPr lang="en-US" sz="2400" dirty="0" smtClean="0"/>
              <a:t> </a:t>
            </a:r>
            <a:r>
              <a:rPr lang="en-US" sz="2400" dirty="0" err="1"/>
              <a:t>Joukuu</a:t>
            </a:r>
            <a:r>
              <a:rPr lang="en-US" sz="2400" dirty="0"/>
              <a:t> </a:t>
            </a:r>
            <a:r>
              <a:rPr lang="en-US" sz="2400" b="1" dirty="0"/>
              <a:t>provides the simplest way </a:t>
            </a:r>
            <a:r>
              <a:rPr lang="en-US" sz="2400" dirty="0"/>
              <a:t>to </a:t>
            </a:r>
            <a:r>
              <a:rPr lang="en-US" sz="2400" b="1" dirty="0"/>
              <a:t>share</a:t>
            </a:r>
            <a:r>
              <a:rPr lang="en-US" sz="2400" dirty="0"/>
              <a:t> and </a:t>
            </a:r>
            <a:r>
              <a:rPr lang="en-US" sz="2400" b="1" dirty="0"/>
              <a:t>track cloud-based backup files</a:t>
            </a:r>
            <a:r>
              <a:rPr lang="en-US" sz="2400" dirty="0"/>
              <a:t>. Many users use </a:t>
            </a:r>
            <a:r>
              <a:rPr lang="en-US" sz="2400" dirty="0" err="1"/>
              <a:t>joukuu</a:t>
            </a:r>
            <a:r>
              <a:rPr lang="en-US" sz="2400" dirty="0"/>
              <a:t> to search files, </a:t>
            </a:r>
            <a:r>
              <a:rPr lang="en-US" sz="2400" dirty="0" smtClean="0"/>
              <a:t>and folders</a:t>
            </a:r>
            <a:r>
              <a:rPr lang="en-US" sz="2400" dirty="0"/>
              <a:t>, and collaborate on documents.</a:t>
            </a:r>
            <a:endParaRPr lang="en-US" sz="2400" dirty="0" smtClean="0"/>
          </a:p>
          <a:p>
            <a:pPr marL="971550" lvl="1" indent="-514350" algn="just">
              <a:buFont typeface="+mj-lt"/>
              <a:buAutoNum type="romanLcPeriod"/>
            </a:pPr>
            <a:r>
              <a:rPr lang="en-US" sz="2400" b="1" dirty="0"/>
              <a:t>Google G </a:t>
            </a:r>
            <a:r>
              <a:rPr lang="en-US" sz="2400" b="1" dirty="0" smtClean="0"/>
              <a:t>Suite:</a:t>
            </a:r>
            <a:r>
              <a:rPr lang="en-US" sz="2400" dirty="0" smtClean="0"/>
              <a:t> </a:t>
            </a:r>
            <a:r>
              <a:rPr lang="en-US" sz="2400" dirty="0"/>
              <a:t>Google G Suite is one of the best </a:t>
            </a:r>
            <a:r>
              <a:rPr lang="en-US" sz="2400" b="1" dirty="0"/>
              <a:t>cloud storage</a:t>
            </a:r>
            <a:r>
              <a:rPr lang="en-US" sz="2400" dirty="0"/>
              <a:t> and </a:t>
            </a:r>
            <a:r>
              <a:rPr lang="en-US" sz="2400" b="1" dirty="0"/>
              <a:t>backup</a:t>
            </a:r>
            <a:r>
              <a:rPr lang="en-US" sz="2400" dirty="0"/>
              <a:t> application. </a:t>
            </a:r>
            <a:r>
              <a:rPr lang="en-US" sz="2400" b="1" dirty="0"/>
              <a:t>It includes Google Calendar, Docs, Forms, Google+, </a:t>
            </a:r>
            <a:r>
              <a:rPr lang="en-US" sz="2400" b="1" dirty="0" smtClean="0"/>
              <a:t>and Hangouts</a:t>
            </a:r>
            <a:r>
              <a:rPr lang="en-US" sz="2400" b="1" dirty="0"/>
              <a:t>, as well as cloud storage and tools for managing cloud apps.</a:t>
            </a:r>
            <a:r>
              <a:rPr lang="en-US" sz="2400" dirty="0"/>
              <a:t> The most popular app in the Google G Suite is </a:t>
            </a:r>
            <a:r>
              <a:rPr lang="en-US" sz="2400" dirty="0" smtClean="0"/>
              <a:t>Gmail.</a:t>
            </a:r>
            <a:endParaRPr lang="en-US" dirty="0"/>
          </a:p>
        </p:txBody>
      </p:sp>
    </p:spTree>
    <p:extLst>
      <p:ext uri="{BB962C8B-B14F-4D97-AF65-F5344CB8AC3E}">
        <p14:creationId xmlns:p14="http://schemas.microsoft.com/office/powerpoint/2010/main" val="157894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89"/>
            <a:ext cx="11377749" cy="5904411"/>
          </a:xfrm>
        </p:spPr>
        <p:txBody>
          <a:bodyPr>
            <a:normAutofit/>
          </a:bodyPr>
          <a:lstStyle/>
          <a:p>
            <a:pPr algn="just"/>
            <a:r>
              <a:rPr lang="en-US" b="1" dirty="0"/>
              <a:t>4</a:t>
            </a:r>
            <a:r>
              <a:rPr lang="en-US" b="1" dirty="0" smtClean="0"/>
              <a:t>. </a:t>
            </a:r>
            <a:r>
              <a:rPr lang="en-IN" b="1" dirty="0" smtClean="0"/>
              <a:t>Education </a:t>
            </a:r>
            <a:r>
              <a:rPr lang="en-IN" b="1" dirty="0"/>
              <a:t>Applications</a:t>
            </a:r>
          </a:p>
          <a:p>
            <a:pPr marL="342900" indent="-342900" algn="just">
              <a:buFont typeface="Arial" panose="020B0604020202020204" pitchFamily="34" charset="0"/>
              <a:buChar char="•"/>
            </a:pPr>
            <a:r>
              <a:rPr lang="en-US" dirty="0"/>
              <a:t>Cloud computing in the education sector becomes very popular. </a:t>
            </a:r>
            <a:endParaRPr lang="en-US" dirty="0" smtClean="0"/>
          </a:p>
          <a:p>
            <a:pPr marL="342900" indent="-342900" algn="just">
              <a:buFont typeface="Arial" panose="020B0604020202020204" pitchFamily="34" charset="0"/>
              <a:buChar char="•"/>
            </a:pPr>
            <a:r>
              <a:rPr lang="en-US" dirty="0" smtClean="0"/>
              <a:t>It </a:t>
            </a:r>
            <a:r>
              <a:rPr lang="en-US" dirty="0"/>
              <a:t>offers various </a:t>
            </a:r>
            <a:r>
              <a:rPr lang="en-US" b="1" dirty="0"/>
              <a:t>online distance learning platforms</a:t>
            </a:r>
            <a:r>
              <a:rPr lang="en-US" dirty="0"/>
              <a:t> and </a:t>
            </a:r>
            <a:r>
              <a:rPr lang="en-US" b="1" dirty="0"/>
              <a:t>student information portals</a:t>
            </a:r>
            <a:r>
              <a:rPr lang="en-US" dirty="0"/>
              <a:t> to the students. </a:t>
            </a:r>
            <a:endParaRPr lang="en-US" dirty="0" smtClean="0"/>
          </a:p>
          <a:p>
            <a:pPr marL="342900" indent="-342900" algn="just">
              <a:buFont typeface="Arial" panose="020B0604020202020204" pitchFamily="34" charset="0"/>
              <a:buChar char="•"/>
            </a:pPr>
            <a:r>
              <a:rPr lang="en-US" dirty="0" smtClean="0"/>
              <a:t>The </a:t>
            </a:r>
            <a:r>
              <a:rPr lang="en-US" dirty="0"/>
              <a:t>advantage of using cloud in the field of education is that </a:t>
            </a:r>
            <a:r>
              <a:rPr lang="en-US" dirty="0" smtClean="0"/>
              <a:t>it offers</a:t>
            </a:r>
          </a:p>
          <a:p>
            <a:pPr marL="800100" lvl="1" indent="-342900" algn="just">
              <a:buFont typeface="Arial" panose="020B0604020202020204" pitchFamily="34" charset="0"/>
              <a:buChar char="•"/>
            </a:pPr>
            <a:r>
              <a:rPr lang="en-US" b="1" dirty="0" smtClean="0"/>
              <a:t>strong </a:t>
            </a:r>
            <a:r>
              <a:rPr lang="en-US" b="1" dirty="0"/>
              <a:t>virtual classroom environments, </a:t>
            </a:r>
            <a:endParaRPr lang="en-US" b="1" dirty="0" smtClean="0"/>
          </a:p>
          <a:p>
            <a:pPr marL="800100" lvl="1" indent="-342900" algn="just">
              <a:buFont typeface="Arial" panose="020B0604020202020204" pitchFamily="34" charset="0"/>
              <a:buChar char="•"/>
            </a:pPr>
            <a:r>
              <a:rPr lang="en-US" b="1" dirty="0" smtClean="0"/>
              <a:t>Ease </a:t>
            </a:r>
            <a:r>
              <a:rPr lang="en-US" b="1" dirty="0"/>
              <a:t>of accessibility, </a:t>
            </a:r>
            <a:endParaRPr lang="en-US" b="1" dirty="0" smtClean="0"/>
          </a:p>
          <a:p>
            <a:pPr marL="800100" lvl="1" indent="-342900" algn="just">
              <a:buFont typeface="Arial" panose="020B0604020202020204" pitchFamily="34" charset="0"/>
              <a:buChar char="•"/>
            </a:pPr>
            <a:r>
              <a:rPr lang="en-US" b="1" dirty="0" smtClean="0"/>
              <a:t>secure </a:t>
            </a:r>
            <a:r>
              <a:rPr lang="en-US" b="1" dirty="0"/>
              <a:t>data storage, </a:t>
            </a:r>
            <a:endParaRPr lang="en-US" b="1" dirty="0" smtClean="0"/>
          </a:p>
          <a:p>
            <a:pPr marL="800100" lvl="1" indent="-342900" algn="just">
              <a:buFont typeface="Arial" panose="020B0604020202020204" pitchFamily="34" charset="0"/>
              <a:buChar char="•"/>
            </a:pPr>
            <a:r>
              <a:rPr lang="en-US" b="1" dirty="0" smtClean="0"/>
              <a:t>scalability</a:t>
            </a:r>
            <a:r>
              <a:rPr lang="en-US" b="1" dirty="0"/>
              <a:t>, </a:t>
            </a:r>
            <a:endParaRPr lang="en-US" b="1" dirty="0" smtClean="0"/>
          </a:p>
          <a:p>
            <a:pPr marL="800100" lvl="1" indent="-342900" algn="just">
              <a:buFont typeface="Arial" panose="020B0604020202020204" pitchFamily="34" charset="0"/>
              <a:buChar char="•"/>
            </a:pPr>
            <a:r>
              <a:rPr lang="en-US" b="1" dirty="0" smtClean="0"/>
              <a:t>greater </a:t>
            </a:r>
            <a:r>
              <a:rPr lang="en-US" b="1" dirty="0"/>
              <a:t>reach for the students, and </a:t>
            </a:r>
            <a:endParaRPr lang="en-US" b="1" dirty="0" smtClean="0"/>
          </a:p>
          <a:p>
            <a:pPr marL="800100" lvl="1" indent="-342900" algn="just">
              <a:buFont typeface="Arial" panose="020B0604020202020204" pitchFamily="34" charset="0"/>
              <a:buChar char="•"/>
            </a:pPr>
            <a:r>
              <a:rPr lang="en-US" b="1" dirty="0" smtClean="0"/>
              <a:t>minimal </a:t>
            </a:r>
            <a:r>
              <a:rPr lang="en-US" b="1" dirty="0"/>
              <a:t>hardware requirements for the applications. </a:t>
            </a:r>
            <a:endParaRPr lang="en-US" b="1" dirty="0" smtClean="0"/>
          </a:p>
        </p:txBody>
      </p:sp>
    </p:spTree>
    <p:extLst>
      <p:ext uri="{BB962C8B-B14F-4D97-AF65-F5344CB8AC3E}">
        <p14:creationId xmlns:p14="http://schemas.microsoft.com/office/powerpoint/2010/main" val="1387250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89"/>
            <a:ext cx="11377749" cy="5904411"/>
          </a:xfrm>
        </p:spPr>
        <p:txBody>
          <a:bodyPr>
            <a:normAutofit/>
          </a:bodyPr>
          <a:lstStyle/>
          <a:p>
            <a:pPr algn="just"/>
            <a:r>
              <a:rPr lang="en-US" b="1" dirty="0"/>
              <a:t>4</a:t>
            </a:r>
            <a:r>
              <a:rPr lang="en-US" b="1" dirty="0" smtClean="0"/>
              <a:t>. </a:t>
            </a:r>
            <a:r>
              <a:rPr lang="en-IN" b="1" dirty="0" smtClean="0"/>
              <a:t>Education Applications</a:t>
            </a:r>
          </a:p>
          <a:p>
            <a:pPr algn="just"/>
            <a:r>
              <a:rPr lang="en-US" dirty="0" smtClean="0"/>
              <a:t>There </a:t>
            </a:r>
            <a:r>
              <a:rPr lang="en-US" dirty="0"/>
              <a:t>are the following education applications offered by the </a:t>
            </a:r>
            <a:r>
              <a:rPr lang="en-US" dirty="0" smtClean="0"/>
              <a:t>cloud: </a:t>
            </a:r>
          </a:p>
          <a:p>
            <a:pPr lvl="1" algn="just"/>
            <a:r>
              <a:rPr lang="en-US" sz="2400" b="1" dirty="0" err="1"/>
              <a:t>i</a:t>
            </a:r>
            <a:r>
              <a:rPr lang="en-US" sz="2400" b="1" dirty="0"/>
              <a:t>. Google Apps for </a:t>
            </a:r>
            <a:r>
              <a:rPr lang="en-US" sz="2400" b="1" dirty="0" smtClean="0"/>
              <a:t>Education: </a:t>
            </a:r>
            <a:r>
              <a:rPr lang="en-US" sz="2400" dirty="0" smtClean="0"/>
              <a:t> Google </a:t>
            </a:r>
            <a:r>
              <a:rPr lang="en-US" sz="2400" dirty="0"/>
              <a:t>Apps for Education is the most widely used platform for </a:t>
            </a:r>
            <a:r>
              <a:rPr lang="en-US" sz="2400" b="1" dirty="0"/>
              <a:t>free web-based email, calendar, documents, and collaborative study.</a:t>
            </a:r>
          </a:p>
          <a:p>
            <a:pPr lvl="1" algn="just"/>
            <a:r>
              <a:rPr lang="en-US" sz="2400" b="1" dirty="0"/>
              <a:t>ii. Chromebooks for </a:t>
            </a:r>
            <a:r>
              <a:rPr lang="en-US" sz="2400" b="1" dirty="0" smtClean="0"/>
              <a:t>Education: </a:t>
            </a:r>
            <a:r>
              <a:rPr lang="en-US" sz="2400" dirty="0" smtClean="0"/>
              <a:t> Chromebook </a:t>
            </a:r>
            <a:r>
              <a:rPr lang="en-US" sz="2400" dirty="0"/>
              <a:t>for Education is one of the most important </a:t>
            </a:r>
            <a:r>
              <a:rPr lang="en-US" sz="2400" dirty="0" smtClean="0"/>
              <a:t>Google </a:t>
            </a:r>
            <a:r>
              <a:rPr lang="en-US" sz="2400" dirty="0"/>
              <a:t>projects. It is designed for the purpose that it enhances education innovation.</a:t>
            </a:r>
          </a:p>
          <a:p>
            <a:pPr lvl="1" algn="just"/>
            <a:r>
              <a:rPr lang="en-US" sz="2400" b="1" dirty="0"/>
              <a:t>iii. Tablets with Google Play for </a:t>
            </a:r>
            <a:r>
              <a:rPr lang="en-US" sz="2400" b="1" dirty="0" smtClean="0"/>
              <a:t>Education: </a:t>
            </a:r>
            <a:r>
              <a:rPr lang="en-US" sz="2400" dirty="0" smtClean="0"/>
              <a:t>It </a:t>
            </a:r>
            <a:r>
              <a:rPr lang="en-US" sz="2400" dirty="0"/>
              <a:t>allows educators to quickly implement the latest technology solutions into the classroom and make it available to their students.</a:t>
            </a:r>
          </a:p>
          <a:p>
            <a:pPr lvl="1" algn="just"/>
            <a:r>
              <a:rPr lang="en-US" sz="2400" b="1" dirty="0"/>
              <a:t>iv. AWS in </a:t>
            </a:r>
            <a:r>
              <a:rPr lang="en-US" sz="2400" b="1" dirty="0" smtClean="0"/>
              <a:t>Education</a:t>
            </a:r>
            <a:r>
              <a:rPr lang="en-US" sz="2400" dirty="0" smtClean="0"/>
              <a:t>: </a:t>
            </a:r>
            <a:r>
              <a:rPr lang="en-US" sz="2400" b="1" dirty="0" smtClean="0"/>
              <a:t>AWS </a:t>
            </a:r>
            <a:r>
              <a:rPr lang="en-US" sz="2400" b="1" dirty="0"/>
              <a:t>cloud provides an education-friendly environment to universities, community colleges, and schools.</a:t>
            </a:r>
          </a:p>
          <a:p>
            <a:pPr algn="just"/>
            <a:endParaRPr lang="en-US" b="1" dirty="0" smtClean="0"/>
          </a:p>
        </p:txBody>
      </p:sp>
    </p:spTree>
    <p:extLst>
      <p:ext uri="{BB962C8B-B14F-4D97-AF65-F5344CB8AC3E}">
        <p14:creationId xmlns:p14="http://schemas.microsoft.com/office/powerpoint/2010/main" val="1233820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89"/>
            <a:ext cx="11377749" cy="5904411"/>
          </a:xfrm>
        </p:spPr>
        <p:txBody>
          <a:bodyPr>
            <a:normAutofit/>
          </a:bodyPr>
          <a:lstStyle/>
          <a:p>
            <a:pPr algn="just"/>
            <a:r>
              <a:rPr lang="en-US" b="1" dirty="0"/>
              <a:t>5. Entertainment Applications</a:t>
            </a:r>
          </a:p>
          <a:p>
            <a:pPr algn="just"/>
            <a:r>
              <a:rPr lang="en-US" dirty="0"/>
              <a:t>Entertainment industries use a </a:t>
            </a:r>
            <a:r>
              <a:rPr lang="en-US" b="1" dirty="0"/>
              <a:t>multi-cloud strategy</a:t>
            </a:r>
            <a:r>
              <a:rPr lang="en-US" dirty="0"/>
              <a:t> to interact with the target audience. Cloud computing offers various entertainment </a:t>
            </a:r>
            <a:r>
              <a:rPr lang="en-US" b="1" dirty="0"/>
              <a:t>applications such as online games and video conferencing.</a:t>
            </a:r>
          </a:p>
          <a:p>
            <a:pPr lvl="1" algn="just"/>
            <a:r>
              <a:rPr lang="en-US" sz="2400" b="1" dirty="0" err="1"/>
              <a:t>i</a:t>
            </a:r>
            <a:r>
              <a:rPr lang="en-US" sz="2400" b="1" dirty="0"/>
              <a:t>. Online </a:t>
            </a:r>
            <a:r>
              <a:rPr lang="en-US" sz="2400" b="1" dirty="0" smtClean="0"/>
              <a:t>games</a:t>
            </a:r>
            <a:r>
              <a:rPr lang="en-US" sz="2400" dirty="0" smtClean="0"/>
              <a:t>: Today</a:t>
            </a:r>
            <a:r>
              <a:rPr lang="en-US" sz="2400" dirty="0"/>
              <a:t>, cloud gaming becomes one of the most important entertainment media. </a:t>
            </a:r>
            <a:r>
              <a:rPr lang="en-US" sz="2400" b="1" dirty="0"/>
              <a:t>It offers various online games that run remotely from the cloud. The best cloud gaming services are </a:t>
            </a:r>
            <a:r>
              <a:rPr lang="en-US" sz="2400" b="1" dirty="0" err="1"/>
              <a:t>Shaow</a:t>
            </a:r>
            <a:r>
              <a:rPr lang="en-US" sz="2400" b="1" dirty="0"/>
              <a:t>, GeForce Now, Vortex, Project </a:t>
            </a:r>
            <a:r>
              <a:rPr lang="en-US" sz="2400" b="1" dirty="0" err="1"/>
              <a:t>xCloud</a:t>
            </a:r>
            <a:r>
              <a:rPr lang="en-US" sz="2400" b="1" dirty="0"/>
              <a:t>, and PlayStation Now.</a:t>
            </a:r>
          </a:p>
          <a:p>
            <a:pPr lvl="1" algn="just"/>
            <a:r>
              <a:rPr lang="en-US" sz="2400" b="1" dirty="0"/>
              <a:t>ii. Video Conferencing </a:t>
            </a:r>
            <a:r>
              <a:rPr lang="en-US" sz="2400" b="1" dirty="0" smtClean="0"/>
              <a:t>Apps</a:t>
            </a:r>
            <a:r>
              <a:rPr lang="en-US" sz="2400" dirty="0" smtClean="0"/>
              <a:t>: Video </a:t>
            </a:r>
            <a:r>
              <a:rPr lang="en-US" sz="2400" dirty="0"/>
              <a:t>conferencing apps </a:t>
            </a:r>
            <a:r>
              <a:rPr lang="en-US" sz="2400" dirty="0" smtClean="0"/>
              <a:t>provide </a:t>
            </a:r>
            <a:r>
              <a:rPr lang="en-US" sz="2400" dirty="0"/>
              <a:t>a simple and instant connected experience. </a:t>
            </a:r>
            <a:r>
              <a:rPr lang="en-US" sz="2400" b="1" dirty="0"/>
              <a:t>It allows us to communicate with our business partners, friends, and relatives using a cloud-based video conferencing. </a:t>
            </a:r>
            <a:r>
              <a:rPr lang="en-US" sz="2400" dirty="0"/>
              <a:t>The benefits of using video conferencing are that </a:t>
            </a:r>
            <a:r>
              <a:rPr lang="en-US" sz="2400" b="1" dirty="0"/>
              <a:t>it reduces cost, increases efficiency, and removes </a:t>
            </a:r>
            <a:r>
              <a:rPr lang="en-US" sz="2400" b="1" dirty="0" smtClean="0"/>
              <a:t>interoperability</a:t>
            </a:r>
            <a:r>
              <a:rPr lang="en-US" sz="2400" b="1" dirty="0"/>
              <a:t>.</a:t>
            </a:r>
          </a:p>
        </p:txBody>
      </p:sp>
    </p:spTree>
    <p:extLst>
      <p:ext uri="{BB962C8B-B14F-4D97-AF65-F5344CB8AC3E}">
        <p14:creationId xmlns:p14="http://schemas.microsoft.com/office/powerpoint/2010/main" val="216783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Characteristics of Cloud Computing</a:t>
            </a:r>
            <a:endParaRPr lang="en-IN" sz="4400" b="1" dirty="0"/>
          </a:p>
        </p:txBody>
      </p:sp>
      <p:sp>
        <p:nvSpPr>
          <p:cNvPr id="3" name="Subtitle 2"/>
          <p:cNvSpPr>
            <a:spLocks noGrp="1"/>
          </p:cNvSpPr>
          <p:nvPr>
            <p:ph type="subTitle" idx="1"/>
          </p:nvPr>
        </p:nvSpPr>
        <p:spPr>
          <a:xfrm>
            <a:off x="457199" y="1384663"/>
            <a:ext cx="11377749" cy="5133703"/>
          </a:xfrm>
        </p:spPr>
        <p:txBody>
          <a:bodyPr/>
          <a:lstStyle/>
          <a:p>
            <a:pPr algn="just"/>
            <a:r>
              <a:rPr lang="en-US" b="1" dirty="0" smtClean="0"/>
              <a:t>1) Agility</a:t>
            </a:r>
            <a:endParaRPr lang="en-US" dirty="0" smtClean="0"/>
          </a:p>
          <a:p>
            <a:pPr algn="just"/>
            <a:r>
              <a:rPr lang="en-US" dirty="0" smtClean="0"/>
              <a:t>The cloud </a:t>
            </a:r>
            <a:r>
              <a:rPr lang="en-US" b="1" dirty="0" smtClean="0"/>
              <a:t>works in a distributed computing environment</a:t>
            </a:r>
            <a:r>
              <a:rPr lang="en-US" dirty="0" smtClean="0"/>
              <a:t>. It shares resources among users and works very fast.</a:t>
            </a:r>
          </a:p>
          <a:p>
            <a:pPr algn="just"/>
            <a:r>
              <a:rPr lang="en-US" b="1" dirty="0" smtClean="0"/>
              <a:t>2) High availability and reliability</a:t>
            </a:r>
            <a:endParaRPr lang="en-US" dirty="0" smtClean="0"/>
          </a:p>
          <a:p>
            <a:pPr algn="just"/>
            <a:r>
              <a:rPr lang="en-US" dirty="0" smtClean="0"/>
              <a:t>The availability of servers is high and more reliable because the </a:t>
            </a:r>
            <a:r>
              <a:rPr lang="en-US" b="1" dirty="0" smtClean="0"/>
              <a:t>chances of infrastructure failure are minimum</a:t>
            </a:r>
            <a:r>
              <a:rPr lang="en-US" dirty="0" smtClean="0"/>
              <a:t>.</a:t>
            </a:r>
          </a:p>
          <a:p>
            <a:pPr algn="just"/>
            <a:r>
              <a:rPr lang="en-US" b="1" dirty="0" smtClean="0"/>
              <a:t>3) High Scalability</a:t>
            </a:r>
            <a:endParaRPr lang="en-US" dirty="0" smtClean="0"/>
          </a:p>
          <a:p>
            <a:pPr algn="just"/>
            <a:r>
              <a:rPr lang="en-US" dirty="0" smtClean="0"/>
              <a:t>Cloud offers </a:t>
            </a:r>
            <a:r>
              <a:rPr lang="en-US" b="1" dirty="0" smtClean="0"/>
              <a:t>"on-demand" provisioning of resources on a large scale</a:t>
            </a:r>
            <a:r>
              <a:rPr lang="en-US" dirty="0" smtClean="0"/>
              <a:t>, without having engineers for peak loads.</a:t>
            </a:r>
          </a:p>
          <a:p>
            <a:pPr algn="just"/>
            <a:r>
              <a:rPr lang="en-US" b="1" dirty="0" smtClean="0"/>
              <a:t>4) Multi-Sharing</a:t>
            </a:r>
            <a:endParaRPr lang="en-US" dirty="0" smtClean="0"/>
          </a:p>
          <a:p>
            <a:pPr algn="just"/>
            <a:r>
              <a:rPr lang="en-US" dirty="0" smtClean="0"/>
              <a:t>With the help of cloud computing, </a:t>
            </a:r>
            <a:r>
              <a:rPr lang="en-US" b="1" dirty="0" smtClean="0"/>
              <a:t>multiple users and applications can work more efficiently</a:t>
            </a:r>
            <a:r>
              <a:rPr lang="en-US" dirty="0" smtClean="0"/>
              <a:t> with cost reductions by sharing common infrastructure.</a:t>
            </a:r>
          </a:p>
          <a:p>
            <a:pPr algn="just"/>
            <a:endParaRPr lang="en-US" dirty="0"/>
          </a:p>
        </p:txBody>
      </p:sp>
    </p:spTree>
    <p:extLst>
      <p:ext uri="{BB962C8B-B14F-4D97-AF65-F5344CB8AC3E}">
        <p14:creationId xmlns:p14="http://schemas.microsoft.com/office/powerpoint/2010/main" val="3064923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90"/>
            <a:ext cx="11377749" cy="5617028"/>
          </a:xfrm>
        </p:spPr>
        <p:txBody>
          <a:bodyPr>
            <a:normAutofit fontScale="92500" lnSpcReduction="10000"/>
          </a:bodyPr>
          <a:lstStyle/>
          <a:p>
            <a:pPr algn="just"/>
            <a:r>
              <a:rPr lang="en-US" b="1" dirty="0"/>
              <a:t>6. Management Applications</a:t>
            </a:r>
          </a:p>
          <a:p>
            <a:pPr algn="just"/>
            <a:r>
              <a:rPr lang="en-US" dirty="0"/>
              <a:t>Cloud computing offers various cloud management tools which </a:t>
            </a:r>
            <a:r>
              <a:rPr lang="en-US" b="1" dirty="0"/>
              <a:t>help admins to manage all types of cloud activities, such as resource deployment, data integration, and disaster recovery. These management tools also provide administrative control over the platforms, applications, and infrastructure.</a:t>
            </a:r>
          </a:p>
          <a:p>
            <a:pPr algn="just"/>
            <a:r>
              <a:rPr lang="en-US" dirty="0"/>
              <a:t>Some important management applications are -</a:t>
            </a:r>
          </a:p>
          <a:p>
            <a:pPr algn="just"/>
            <a:r>
              <a:rPr lang="en-US" b="1" dirty="0" err="1"/>
              <a:t>i</a:t>
            </a:r>
            <a:r>
              <a:rPr lang="en-US" b="1" dirty="0"/>
              <a:t>. </a:t>
            </a:r>
            <a:r>
              <a:rPr lang="en-US" b="1" dirty="0" smtClean="0"/>
              <a:t>Toggl: </a:t>
            </a:r>
            <a:r>
              <a:rPr lang="en-US" dirty="0" smtClean="0"/>
              <a:t>Toggl </a:t>
            </a:r>
            <a:r>
              <a:rPr lang="en-US" dirty="0"/>
              <a:t>helps users to </a:t>
            </a:r>
            <a:r>
              <a:rPr lang="en-US" dirty="0" err="1" smtClean="0"/>
              <a:t>tracthe</a:t>
            </a:r>
            <a:r>
              <a:rPr lang="en-US" dirty="0" smtClean="0"/>
              <a:t> k </a:t>
            </a:r>
            <a:r>
              <a:rPr lang="en-US" dirty="0"/>
              <a:t>allocated time period for a particular project.</a:t>
            </a:r>
          </a:p>
          <a:p>
            <a:pPr algn="just"/>
            <a:r>
              <a:rPr lang="en-US" b="1" dirty="0"/>
              <a:t>ii. </a:t>
            </a:r>
            <a:r>
              <a:rPr lang="en-US" b="1" dirty="0" smtClean="0"/>
              <a:t>Evernote: </a:t>
            </a:r>
            <a:r>
              <a:rPr lang="en-US" dirty="0" smtClean="0"/>
              <a:t>Evernote </a:t>
            </a:r>
            <a:r>
              <a:rPr lang="en-US" dirty="0"/>
              <a:t>allows you </a:t>
            </a:r>
            <a:r>
              <a:rPr lang="en-US" b="1" dirty="0"/>
              <a:t>to sync and save your recorded notes, typed notes, and other notes in one convenient place.</a:t>
            </a:r>
            <a:r>
              <a:rPr lang="en-US" dirty="0"/>
              <a:t> It is available for both free as well as a paid version.</a:t>
            </a:r>
          </a:p>
          <a:p>
            <a:pPr algn="just"/>
            <a:r>
              <a:rPr lang="en-US" dirty="0"/>
              <a:t>It uses platforms like Windows, </a:t>
            </a:r>
            <a:r>
              <a:rPr lang="en-US" dirty="0" err="1"/>
              <a:t>macOS</a:t>
            </a:r>
            <a:r>
              <a:rPr lang="en-US" dirty="0"/>
              <a:t>, Android, iOS, Browser, and Unix</a:t>
            </a:r>
            <a:r>
              <a:rPr lang="en-US" dirty="0" smtClean="0"/>
              <a:t>.</a:t>
            </a:r>
          </a:p>
          <a:p>
            <a:pPr algn="just"/>
            <a:r>
              <a:rPr lang="en-US" b="1" dirty="0"/>
              <a:t>iii. </a:t>
            </a:r>
            <a:r>
              <a:rPr lang="en-US" b="1" dirty="0" smtClean="0"/>
              <a:t>Outright: </a:t>
            </a:r>
            <a:r>
              <a:rPr lang="en-US" dirty="0" smtClean="0"/>
              <a:t>Outright </a:t>
            </a:r>
            <a:r>
              <a:rPr lang="en-US" dirty="0"/>
              <a:t>is used by management users for the </a:t>
            </a:r>
            <a:r>
              <a:rPr lang="en-US" b="1" dirty="0"/>
              <a:t>purpose of accounts. </a:t>
            </a:r>
            <a:r>
              <a:rPr lang="en-US" dirty="0"/>
              <a:t>It helps to track income, expenses, profits, and losses in real-time environment.</a:t>
            </a:r>
          </a:p>
          <a:p>
            <a:pPr algn="just"/>
            <a:r>
              <a:rPr lang="en-US" b="1" dirty="0"/>
              <a:t>iv. </a:t>
            </a:r>
            <a:r>
              <a:rPr lang="en-US" b="1" dirty="0" smtClean="0"/>
              <a:t>GoToMeeting: </a:t>
            </a:r>
            <a:r>
              <a:rPr lang="en-US" dirty="0" smtClean="0"/>
              <a:t>GoToMeeting </a:t>
            </a:r>
            <a:r>
              <a:rPr lang="en-US" dirty="0"/>
              <a:t>provides </a:t>
            </a:r>
            <a:r>
              <a:rPr lang="en-US" b="1" dirty="0"/>
              <a:t>Video Conferencing</a:t>
            </a:r>
            <a:r>
              <a:rPr lang="en-US" dirty="0"/>
              <a:t> and </a:t>
            </a:r>
            <a:r>
              <a:rPr lang="en-US" b="1" dirty="0"/>
              <a:t>online meeting apps</a:t>
            </a:r>
            <a:r>
              <a:rPr lang="en-US" dirty="0"/>
              <a:t>, which allows you to start a meeting with your business partners from anytime, anywhere using mobile phones or tablets. Using </a:t>
            </a:r>
            <a:r>
              <a:rPr lang="en-US" dirty="0" smtClean="0"/>
              <a:t>the GoToMeeting </a:t>
            </a:r>
            <a:r>
              <a:rPr lang="en-US" dirty="0"/>
              <a:t>app, you can perform the tasks related to the management such as join meetings in seconds, view presentations on the shared screen, get alerts for upcoming meetings, etc</a:t>
            </a:r>
            <a:r>
              <a:rPr lang="en-US" dirty="0" smtClean="0"/>
              <a:t>.</a:t>
            </a:r>
            <a:endParaRPr lang="en-US" dirty="0"/>
          </a:p>
        </p:txBody>
      </p:sp>
    </p:spTree>
    <p:extLst>
      <p:ext uri="{BB962C8B-B14F-4D97-AF65-F5344CB8AC3E}">
        <p14:creationId xmlns:p14="http://schemas.microsoft.com/office/powerpoint/2010/main" val="1153265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smtClean="0"/>
              <a:t>Cloud Computing Applications (</a:t>
            </a:r>
            <a:r>
              <a:rPr lang="en-US" sz="4400" b="1" dirty="0" err="1" smtClean="0"/>
              <a:t>Cont</a:t>
            </a:r>
            <a:r>
              <a:rPr lang="en-US" sz="4400" b="1" dirty="0" smtClean="0"/>
              <a:t>…)</a:t>
            </a:r>
            <a:endParaRPr lang="en-IN" sz="4400" b="1" dirty="0"/>
          </a:p>
        </p:txBody>
      </p:sp>
      <p:sp>
        <p:nvSpPr>
          <p:cNvPr id="3" name="Subtitle 2"/>
          <p:cNvSpPr>
            <a:spLocks noGrp="1"/>
          </p:cNvSpPr>
          <p:nvPr>
            <p:ph type="subTitle" idx="1"/>
          </p:nvPr>
        </p:nvSpPr>
        <p:spPr>
          <a:xfrm>
            <a:off x="457199" y="953590"/>
            <a:ext cx="11377749" cy="5643154"/>
          </a:xfrm>
        </p:spPr>
        <p:txBody>
          <a:bodyPr>
            <a:normAutofit/>
          </a:bodyPr>
          <a:lstStyle/>
          <a:p>
            <a:pPr algn="just"/>
            <a:r>
              <a:rPr lang="en-US" b="1" dirty="0"/>
              <a:t>7. Social Applications</a:t>
            </a:r>
          </a:p>
          <a:p>
            <a:pPr algn="just"/>
            <a:r>
              <a:rPr lang="en-US" dirty="0"/>
              <a:t>Social cloud applications </a:t>
            </a:r>
            <a:r>
              <a:rPr lang="en-US" b="1" dirty="0"/>
              <a:t>allow a large number of users to connect with each other using social networking applications</a:t>
            </a:r>
            <a:r>
              <a:rPr lang="en-US" dirty="0"/>
              <a:t> such as </a:t>
            </a:r>
            <a:r>
              <a:rPr lang="en-US" b="1" dirty="0"/>
              <a:t>Facebook, Twitter, </a:t>
            </a:r>
            <a:r>
              <a:rPr lang="en-US" b="1" dirty="0" err="1"/>
              <a:t>Linkedln</a:t>
            </a:r>
            <a:r>
              <a:rPr lang="en-US" b="1" dirty="0"/>
              <a:t>,</a:t>
            </a:r>
            <a:r>
              <a:rPr lang="en-US" dirty="0"/>
              <a:t> etc.</a:t>
            </a:r>
          </a:p>
          <a:p>
            <a:pPr algn="just"/>
            <a:r>
              <a:rPr lang="en-US" dirty="0"/>
              <a:t>There are the following </a:t>
            </a:r>
            <a:r>
              <a:rPr lang="en-US" dirty="0" smtClean="0"/>
              <a:t>cloud-based </a:t>
            </a:r>
            <a:r>
              <a:rPr lang="en-US" dirty="0"/>
              <a:t>social applications -</a:t>
            </a:r>
          </a:p>
          <a:p>
            <a:pPr lvl="1" algn="just"/>
            <a:r>
              <a:rPr lang="en-US" sz="2400" b="1" dirty="0" err="1"/>
              <a:t>i</a:t>
            </a:r>
            <a:r>
              <a:rPr lang="en-US" sz="2400" b="1" dirty="0"/>
              <a:t>. </a:t>
            </a:r>
            <a:r>
              <a:rPr lang="en-US" sz="2400" b="1" dirty="0" smtClean="0"/>
              <a:t>Facebook</a:t>
            </a:r>
            <a:r>
              <a:rPr lang="en-US" sz="2400" dirty="0" smtClean="0"/>
              <a:t>: Facebook </a:t>
            </a:r>
            <a:r>
              <a:rPr lang="en-US" sz="2400" dirty="0"/>
              <a:t>is a </a:t>
            </a:r>
            <a:r>
              <a:rPr lang="en-US" sz="2400" b="1" dirty="0"/>
              <a:t>social networking website</a:t>
            </a:r>
            <a:r>
              <a:rPr lang="en-US" sz="2400" dirty="0"/>
              <a:t> </a:t>
            </a:r>
            <a:r>
              <a:rPr lang="en-US" sz="2400" dirty="0" smtClean="0"/>
              <a:t>that </a:t>
            </a:r>
            <a:r>
              <a:rPr lang="en-US" sz="2400" dirty="0"/>
              <a:t>allows active users to share files, photos, videos, </a:t>
            </a:r>
            <a:r>
              <a:rPr lang="en-US" sz="2400" dirty="0" smtClean="0"/>
              <a:t>statuses, and more </a:t>
            </a:r>
            <a:r>
              <a:rPr lang="en-US" sz="2400" dirty="0"/>
              <a:t>to their friends, relatives, and business partners using the cloud storage system. On Facebook, we will always get notifications when our friends like and comment on the posts.</a:t>
            </a:r>
          </a:p>
          <a:p>
            <a:pPr lvl="1" algn="just"/>
            <a:r>
              <a:rPr lang="en-US" sz="2400" b="1" dirty="0"/>
              <a:t>ii. </a:t>
            </a:r>
            <a:r>
              <a:rPr lang="en-US" sz="2400" b="1" dirty="0" smtClean="0"/>
              <a:t>Twitter</a:t>
            </a:r>
            <a:r>
              <a:rPr lang="en-US" sz="2400" dirty="0" smtClean="0"/>
              <a:t>: Twitter </a:t>
            </a:r>
            <a:r>
              <a:rPr lang="en-US" sz="2400" dirty="0"/>
              <a:t>is a </a:t>
            </a:r>
            <a:r>
              <a:rPr lang="en-US" sz="2400" b="1" dirty="0"/>
              <a:t>social networking</a:t>
            </a:r>
            <a:r>
              <a:rPr lang="en-US" sz="2400" dirty="0"/>
              <a:t> site. It is a </a:t>
            </a:r>
            <a:r>
              <a:rPr lang="en-US" sz="2400" b="1" dirty="0"/>
              <a:t>microblogging</a:t>
            </a:r>
            <a:r>
              <a:rPr lang="en-US" sz="2400" dirty="0"/>
              <a:t> system. It allows users to follow </a:t>
            </a:r>
            <a:r>
              <a:rPr lang="en-US" sz="2400" dirty="0" smtClean="0"/>
              <a:t>high-profile </a:t>
            </a:r>
            <a:r>
              <a:rPr lang="en-US" sz="2400" dirty="0"/>
              <a:t>celebrities, friends, </a:t>
            </a:r>
            <a:r>
              <a:rPr lang="en-US" sz="2400" dirty="0" smtClean="0"/>
              <a:t>and relatives</a:t>
            </a:r>
            <a:r>
              <a:rPr lang="en-US" sz="2400" dirty="0"/>
              <a:t>, and receive news. It sends and receives short posts called tweets.</a:t>
            </a:r>
          </a:p>
          <a:p>
            <a:pPr lvl="1" algn="just"/>
            <a:r>
              <a:rPr lang="en-US" sz="2400" b="1" dirty="0"/>
              <a:t>iii. </a:t>
            </a:r>
            <a:r>
              <a:rPr lang="en-US" sz="2400" b="1" dirty="0" smtClean="0"/>
              <a:t>Yammer</a:t>
            </a:r>
            <a:r>
              <a:rPr lang="en-US" sz="2400" dirty="0" smtClean="0"/>
              <a:t>: Yammer </a:t>
            </a:r>
            <a:r>
              <a:rPr lang="en-US" sz="2400" dirty="0"/>
              <a:t>is the </a:t>
            </a:r>
            <a:r>
              <a:rPr lang="en-US" sz="2400" b="1" dirty="0"/>
              <a:t>best team collaboration</a:t>
            </a:r>
            <a:r>
              <a:rPr lang="en-US" sz="2400" dirty="0"/>
              <a:t> tool that allows a team of employees to chat, </a:t>
            </a:r>
            <a:r>
              <a:rPr lang="en-US" sz="2400" dirty="0" smtClean="0"/>
              <a:t>and share </a:t>
            </a:r>
            <a:r>
              <a:rPr lang="en-US" sz="2400" dirty="0"/>
              <a:t>images, documents, and videos</a:t>
            </a:r>
            <a:r>
              <a:rPr lang="en-US" sz="2400" dirty="0" smtClean="0"/>
              <a:t>.</a:t>
            </a:r>
          </a:p>
          <a:p>
            <a:pPr lvl="1" algn="just"/>
            <a:r>
              <a:rPr lang="en-US" sz="2400" b="1" dirty="0"/>
              <a:t>iv. </a:t>
            </a:r>
            <a:r>
              <a:rPr lang="en-US" sz="2400" b="1" dirty="0" smtClean="0"/>
              <a:t>LinkedIn</a:t>
            </a:r>
            <a:r>
              <a:rPr lang="en-US" sz="2400" dirty="0" smtClean="0"/>
              <a:t>: LinkedIn </a:t>
            </a:r>
            <a:r>
              <a:rPr lang="en-US" sz="2400" dirty="0"/>
              <a:t>is a </a:t>
            </a:r>
            <a:r>
              <a:rPr lang="en-US" sz="2400" b="1" dirty="0"/>
              <a:t>social network</a:t>
            </a:r>
            <a:r>
              <a:rPr lang="en-US" sz="2400" dirty="0"/>
              <a:t> for students, </a:t>
            </a:r>
            <a:r>
              <a:rPr lang="en-US" sz="2400" dirty="0" err="1"/>
              <a:t>freshers</a:t>
            </a:r>
            <a:r>
              <a:rPr lang="en-US" sz="2400" dirty="0"/>
              <a:t>, and </a:t>
            </a:r>
            <a:r>
              <a:rPr lang="en-US" sz="2400" dirty="0" smtClean="0"/>
              <a:t>professionals. </a:t>
            </a:r>
            <a:endParaRPr lang="en-US" sz="2400" dirty="0"/>
          </a:p>
        </p:txBody>
      </p:sp>
    </p:spTree>
    <p:extLst>
      <p:ext uri="{BB962C8B-B14F-4D97-AF65-F5344CB8AC3E}">
        <p14:creationId xmlns:p14="http://schemas.microsoft.com/office/powerpoint/2010/main" val="417370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Characteristics of Cloud Computing (</a:t>
            </a:r>
            <a:r>
              <a:rPr lang="en-IN" sz="4400" b="1" dirty="0" err="1" smtClean="0"/>
              <a:t>cont</a:t>
            </a:r>
            <a:r>
              <a:rPr lang="en-IN" sz="4400" b="1" dirty="0" smtClean="0"/>
              <a:t>…)</a:t>
            </a:r>
            <a:endParaRPr lang="en-IN" sz="4400" b="1" dirty="0"/>
          </a:p>
        </p:txBody>
      </p:sp>
      <p:sp>
        <p:nvSpPr>
          <p:cNvPr id="3" name="Subtitle 2"/>
          <p:cNvSpPr>
            <a:spLocks noGrp="1"/>
          </p:cNvSpPr>
          <p:nvPr>
            <p:ph type="subTitle" idx="1"/>
          </p:nvPr>
        </p:nvSpPr>
        <p:spPr>
          <a:xfrm>
            <a:off x="457199" y="1384663"/>
            <a:ext cx="11377749" cy="5133703"/>
          </a:xfrm>
        </p:spPr>
        <p:txBody>
          <a:bodyPr/>
          <a:lstStyle/>
          <a:p>
            <a:pPr algn="just"/>
            <a:r>
              <a:rPr lang="en-US" b="1" dirty="0" smtClean="0"/>
              <a:t>5) Device and Location Independence</a:t>
            </a:r>
          </a:p>
          <a:p>
            <a:pPr algn="just"/>
            <a:r>
              <a:rPr lang="en-US" dirty="0" smtClean="0"/>
              <a:t>Cloud computing </a:t>
            </a:r>
            <a:r>
              <a:rPr lang="en-US" b="1" dirty="0" smtClean="0"/>
              <a:t>enables the users to access systems using a web browser regardless of their location or what device they use</a:t>
            </a:r>
            <a:r>
              <a:rPr lang="en-US" dirty="0" smtClean="0"/>
              <a:t> e.g. PC, mobile phone, etc. </a:t>
            </a:r>
            <a:r>
              <a:rPr lang="en-US" b="1" dirty="0" smtClean="0"/>
              <a:t>As infrastructure is off-site</a:t>
            </a:r>
            <a:r>
              <a:rPr lang="en-US" dirty="0" smtClean="0"/>
              <a:t> (typically provided by a third-party) </a:t>
            </a:r>
            <a:r>
              <a:rPr lang="en-US" b="1" dirty="0" smtClean="0"/>
              <a:t>and accessed via the Internet, users can connect from anywhere</a:t>
            </a:r>
            <a:r>
              <a:rPr lang="en-US" dirty="0" smtClean="0"/>
              <a:t>.</a:t>
            </a:r>
          </a:p>
          <a:p>
            <a:pPr algn="just"/>
            <a:r>
              <a:rPr lang="en-US" b="1" dirty="0" smtClean="0"/>
              <a:t>6) Maintenance</a:t>
            </a:r>
            <a:endParaRPr lang="en-US" dirty="0" smtClean="0"/>
          </a:p>
          <a:p>
            <a:pPr algn="just"/>
            <a:r>
              <a:rPr lang="en-US" dirty="0" smtClean="0"/>
              <a:t>Maintenance of cloud computing applications is easier, since they </a:t>
            </a:r>
            <a:r>
              <a:rPr lang="en-US" b="1" dirty="0" smtClean="0"/>
              <a:t>do not need to be installed on each user's computer and can be accessed from different places</a:t>
            </a:r>
            <a:r>
              <a:rPr lang="en-US" dirty="0" smtClean="0"/>
              <a:t>. So, it reduces the cost also.</a:t>
            </a:r>
          </a:p>
          <a:p>
            <a:pPr algn="just"/>
            <a:endParaRPr lang="en-US" dirty="0" smtClean="0"/>
          </a:p>
          <a:p>
            <a:pPr algn="just"/>
            <a:endParaRPr lang="en-US" dirty="0" smtClean="0"/>
          </a:p>
        </p:txBody>
      </p:sp>
    </p:spTree>
    <p:extLst>
      <p:ext uri="{BB962C8B-B14F-4D97-AF65-F5344CB8AC3E}">
        <p14:creationId xmlns:p14="http://schemas.microsoft.com/office/powerpoint/2010/main" val="369427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Characteristics of Cloud Computing (</a:t>
            </a:r>
            <a:r>
              <a:rPr lang="en-IN" sz="4400" b="1" dirty="0" err="1"/>
              <a:t>cont</a:t>
            </a:r>
            <a:r>
              <a:rPr lang="en-IN" sz="4400" b="1" dirty="0"/>
              <a:t>…)</a:t>
            </a:r>
          </a:p>
        </p:txBody>
      </p:sp>
      <p:sp>
        <p:nvSpPr>
          <p:cNvPr id="3" name="Subtitle 2"/>
          <p:cNvSpPr>
            <a:spLocks noGrp="1"/>
          </p:cNvSpPr>
          <p:nvPr>
            <p:ph type="subTitle" idx="1"/>
          </p:nvPr>
        </p:nvSpPr>
        <p:spPr>
          <a:xfrm>
            <a:off x="457199" y="1384663"/>
            <a:ext cx="11377749" cy="5133703"/>
          </a:xfrm>
        </p:spPr>
        <p:txBody>
          <a:bodyPr/>
          <a:lstStyle/>
          <a:p>
            <a:pPr algn="just"/>
            <a:r>
              <a:rPr lang="en-US" b="1" dirty="0" smtClean="0"/>
              <a:t>7) Low Cost</a:t>
            </a:r>
            <a:endParaRPr lang="en-US" dirty="0" smtClean="0"/>
          </a:p>
          <a:p>
            <a:pPr algn="just"/>
            <a:r>
              <a:rPr lang="en-US" dirty="0" smtClean="0"/>
              <a:t>By using cloud computing, the cost will be reduced because to take the services of cloud computing, </a:t>
            </a:r>
            <a:r>
              <a:rPr lang="en-US" b="1" dirty="0" smtClean="0"/>
              <a:t>IT company need not to set its own infrastructure</a:t>
            </a:r>
            <a:r>
              <a:rPr lang="en-US" dirty="0" smtClean="0"/>
              <a:t> and pay-as-per usage of resources.</a:t>
            </a:r>
          </a:p>
          <a:p>
            <a:pPr algn="just"/>
            <a:r>
              <a:rPr lang="en-US" b="1" dirty="0" smtClean="0"/>
              <a:t>8) Services in the pay-per-use mode</a:t>
            </a:r>
            <a:endParaRPr lang="en-US" dirty="0" smtClean="0"/>
          </a:p>
          <a:p>
            <a:pPr algn="just"/>
            <a:r>
              <a:rPr lang="en-US" dirty="0" smtClean="0"/>
              <a:t>Application Programming Interfaces</a:t>
            </a:r>
            <a:r>
              <a:rPr lang="en-US" b="1" dirty="0" smtClean="0"/>
              <a:t> (APIs) are provided to the users so that they can access services on the cloud</a:t>
            </a:r>
            <a:r>
              <a:rPr lang="en-US" dirty="0" smtClean="0"/>
              <a:t> by using these APIs </a:t>
            </a:r>
            <a:r>
              <a:rPr lang="en-US" b="1" dirty="0" smtClean="0"/>
              <a:t>and pay the charges as per the usage of services</a:t>
            </a:r>
            <a:r>
              <a:rPr lang="en-US" dirty="0" smtClean="0"/>
              <a:t>.</a:t>
            </a:r>
          </a:p>
          <a:p>
            <a:pPr algn="just"/>
            <a:endParaRPr lang="en-US" dirty="0" smtClean="0"/>
          </a:p>
          <a:p>
            <a:pPr algn="just"/>
            <a:endParaRPr lang="en-US" dirty="0" smtClean="0"/>
          </a:p>
        </p:txBody>
      </p:sp>
    </p:spTree>
    <p:extLst>
      <p:ext uri="{BB962C8B-B14F-4D97-AF65-F5344CB8AC3E}">
        <p14:creationId xmlns:p14="http://schemas.microsoft.com/office/powerpoint/2010/main" val="23870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Cloud Computing</a:t>
            </a:r>
            <a:endParaRPr lang="en-IN" sz="4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3" y="1331041"/>
            <a:ext cx="8882743" cy="4416616"/>
          </a:xfrm>
          <a:prstGeom prst="rect">
            <a:avLst/>
          </a:prstGeom>
        </p:spPr>
      </p:pic>
    </p:spTree>
    <p:extLst>
      <p:ext uri="{BB962C8B-B14F-4D97-AF65-F5344CB8AC3E}">
        <p14:creationId xmlns:p14="http://schemas.microsoft.com/office/powerpoint/2010/main" val="421701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Cloud Computing</a:t>
            </a:r>
            <a:endParaRPr lang="en-IN" sz="4400" b="1" dirty="0"/>
          </a:p>
        </p:txBody>
      </p:sp>
      <p:sp>
        <p:nvSpPr>
          <p:cNvPr id="3" name="Subtitle 2"/>
          <p:cNvSpPr>
            <a:spLocks noGrp="1"/>
          </p:cNvSpPr>
          <p:nvPr>
            <p:ph type="subTitle" idx="1"/>
          </p:nvPr>
        </p:nvSpPr>
        <p:spPr>
          <a:xfrm>
            <a:off x="457199" y="1240971"/>
            <a:ext cx="11377749" cy="5277395"/>
          </a:xfrm>
        </p:spPr>
        <p:txBody>
          <a:bodyPr/>
          <a:lstStyle/>
          <a:p>
            <a:pPr algn="just"/>
            <a:r>
              <a:rPr lang="en-US" b="1" dirty="0" smtClean="0"/>
              <a:t>1) Back-up and restore data</a:t>
            </a:r>
          </a:p>
          <a:p>
            <a:pPr algn="just"/>
            <a:r>
              <a:rPr lang="en-US" dirty="0" smtClean="0"/>
              <a:t>Once the data is stored in the cloud, </a:t>
            </a:r>
            <a:r>
              <a:rPr lang="en-US" b="1" dirty="0" smtClean="0"/>
              <a:t>it is easier to get back-up and restore that data using the cloud.</a:t>
            </a:r>
          </a:p>
          <a:p>
            <a:pPr algn="just"/>
            <a:r>
              <a:rPr lang="en-US" b="1" dirty="0" smtClean="0"/>
              <a:t>2) Improved collaboration</a:t>
            </a:r>
          </a:p>
          <a:p>
            <a:pPr algn="just"/>
            <a:r>
              <a:rPr lang="en-US" dirty="0" smtClean="0"/>
              <a:t>Cloud applications </a:t>
            </a:r>
            <a:r>
              <a:rPr lang="en-US" b="1" dirty="0" smtClean="0"/>
              <a:t>improve collaboration by allowing groups of people to quickly and easily share information </a:t>
            </a:r>
            <a:r>
              <a:rPr lang="en-US" dirty="0" smtClean="0"/>
              <a:t>in the cloud via shared storage.</a:t>
            </a:r>
          </a:p>
          <a:p>
            <a:pPr algn="just"/>
            <a:r>
              <a:rPr lang="en-US" b="1" dirty="0" smtClean="0"/>
              <a:t>3) Excellent accessibility</a:t>
            </a:r>
          </a:p>
          <a:p>
            <a:pPr algn="just"/>
            <a:r>
              <a:rPr lang="en-US" dirty="0" smtClean="0"/>
              <a:t>Cloud allows us to </a:t>
            </a:r>
            <a:r>
              <a:rPr lang="en-US" b="1" dirty="0" smtClean="0"/>
              <a:t>quickly and easily access stored information anywhere, anytime in the whole world, using an internet connection. </a:t>
            </a:r>
            <a:r>
              <a:rPr lang="en-US" dirty="0" smtClean="0"/>
              <a:t>An internet cloud infrastructure increases organization productivity and efficiency by ensuring that our data is always accessible.</a:t>
            </a:r>
          </a:p>
          <a:p>
            <a:pPr algn="just"/>
            <a:r>
              <a:rPr lang="en-US" b="1" dirty="0" smtClean="0"/>
              <a:t>4) Low maintenance cost</a:t>
            </a:r>
          </a:p>
          <a:p>
            <a:pPr algn="just"/>
            <a:r>
              <a:rPr lang="en-US" dirty="0" smtClean="0"/>
              <a:t>Cloud computing </a:t>
            </a:r>
            <a:r>
              <a:rPr lang="en-US" b="1" dirty="0" smtClean="0"/>
              <a:t>reduces both hardware and software maintenance costs</a:t>
            </a:r>
            <a:r>
              <a:rPr lang="en-US" dirty="0" smtClean="0"/>
              <a:t> for organizations.</a:t>
            </a:r>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12962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Cloud Computing (</a:t>
            </a:r>
            <a:r>
              <a:rPr lang="en-IN" sz="4400" b="1" dirty="0" err="1" smtClean="0"/>
              <a:t>cont</a:t>
            </a:r>
            <a:r>
              <a:rPr lang="en-IN" sz="4400" b="1" dirty="0" smtClean="0"/>
              <a:t>…)</a:t>
            </a:r>
            <a:endParaRPr lang="en-IN" sz="4400" b="1" dirty="0"/>
          </a:p>
        </p:txBody>
      </p:sp>
      <p:sp>
        <p:nvSpPr>
          <p:cNvPr id="3" name="Subtitle 2"/>
          <p:cNvSpPr>
            <a:spLocks noGrp="1"/>
          </p:cNvSpPr>
          <p:nvPr>
            <p:ph type="subTitle" idx="1"/>
          </p:nvPr>
        </p:nvSpPr>
        <p:spPr>
          <a:xfrm>
            <a:off x="457199" y="1240971"/>
            <a:ext cx="11377749" cy="5277395"/>
          </a:xfrm>
        </p:spPr>
        <p:txBody>
          <a:bodyPr/>
          <a:lstStyle/>
          <a:p>
            <a:pPr algn="just"/>
            <a:r>
              <a:rPr lang="en-US" b="1" dirty="0" smtClean="0"/>
              <a:t>5) Mobility</a:t>
            </a:r>
          </a:p>
          <a:p>
            <a:pPr algn="just"/>
            <a:r>
              <a:rPr lang="en-US" dirty="0" smtClean="0"/>
              <a:t>Cloud computing allows us to </a:t>
            </a:r>
            <a:r>
              <a:rPr lang="en-US" b="1" dirty="0" smtClean="0"/>
              <a:t>easily access all cloud data via mobile.</a:t>
            </a:r>
          </a:p>
          <a:p>
            <a:pPr algn="just"/>
            <a:r>
              <a:rPr lang="en-US" b="1" dirty="0" smtClean="0"/>
              <a:t>6) services in the pay-per-use model</a:t>
            </a:r>
          </a:p>
          <a:p>
            <a:pPr algn="just"/>
            <a:r>
              <a:rPr lang="en-US" dirty="0" smtClean="0"/>
              <a:t>Cloud computing offers Application Programming Interfaces (APIs) to the </a:t>
            </a:r>
            <a:r>
              <a:rPr lang="en-US" b="1" dirty="0" smtClean="0"/>
              <a:t>users for access services on the cloud and pays the charges as per the usage of service.</a:t>
            </a:r>
          </a:p>
          <a:p>
            <a:pPr algn="just"/>
            <a:r>
              <a:rPr lang="en-US" b="1" dirty="0" smtClean="0"/>
              <a:t>7) Unlimited storage capacity</a:t>
            </a:r>
          </a:p>
          <a:p>
            <a:pPr algn="just"/>
            <a:r>
              <a:rPr lang="en-US" dirty="0" smtClean="0"/>
              <a:t>Cloud offers us a </a:t>
            </a:r>
            <a:r>
              <a:rPr lang="en-US" b="1" dirty="0" smtClean="0"/>
              <a:t>huge amount of storage capacity for storing our important data</a:t>
            </a:r>
            <a:r>
              <a:rPr lang="en-US" dirty="0" smtClean="0"/>
              <a:t> such as documents, images, audio, video, etc. in one place.</a:t>
            </a:r>
          </a:p>
          <a:p>
            <a:pPr algn="just"/>
            <a:r>
              <a:rPr lang="en-US" b="1" dirty="0" smtClean="0"/>
              <a:t>8) Data security</a:t>
            </a:r>
          </a:p>
          <a:p>
            <a:pPr algn="just"/>
            <a:r>
              <a:rPr lang="en-US" dirty="0" smtClean="0"/>
              <a:t>Data security is one of the biggest advantages of cloud computing. Cloud </a:t>
            </a:r>
            <a:r>
              <a:rPr lang="en-US" b="1" dirty="0" smtClean="0"/>
              <a:t>offers many advanced features related to security and ensures that data is securely stored and handled.</a:t>
            </a:r>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237747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4115</Words>
  <Application>Microsoft Office PowerPoint</Application>
  <PresentationFormat>Widescreen</PresentationFormat>
  <Paragraphs>268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Cloud Computing</vt:lpstr>
      <vt:lpstr>Why Cloud Computing?</vt:lpstr>
      <vt:lpstr>Why Cloud Computing?</vt:lpstr>
      <vt:lpstr>Characteristics of Cloud Computing</vt:lpstr>
      <vt:lpstr>Characteristics of Cloud Computing (cont…)</vt:lpstr>
      <vt:lpstr>Characteristics of Cloud Computing (cont…)</vt:lpstr>
      <vt:lpstr>Advantages of Cloud Computing</vt:lpstr>
      <vt:lpstr>Advantages of Cloud Computing</vt:lpstr>
      <vt:lpstr>Advantages of Cloud Computing (cont…)</vt:lpstr>
      <vt:lpstr>Disadvantages of Cloud Computing</vt:lpstr>
      <vt:lpstr>Disadvantages of Cloud Computing (Cont…)</vt:lpstr>
      <vt:lpstr>History of Cloud Computing</vt:lpstr>
      <vt:lpstr>History of Cloud Computing (Cont…)</vt:lpstr>
      <vt:lpstr>Cloud Computing Architecture </vt:lpstr>
      <vt:lpstr>Cloud Computing Architecture </vt:lpstr>
      <vt:lpstr>Components of Cloud Computing Architecture</vt:lpstr>
      <vt:lpstr>Components of Cloud Computing Architecture (Cont…)</vt:lpstr>
      <vt:lpstr>Components of Cloud Computing Architecture (Cont…)</vt:lpstr>
      <vt:lpstr>Components of Cloud Computing Architecture (Cont…)</vt:lpstr>
      <vt:lpstr>Components of Cloud Computing Architecture (Cont…)</vt:lpstr>
      <vt:lpstr>Cloud Computing Technologies</vt:lpstr>
      <vt:lpstr>Virtualization</vt:lpstr>
      <vt:lpstr>Types of Virtualization</vt:lpstr>
      <vt:lpstr>Service Oriented Architecture</vt:lpstr>
      <vt:lpstr>Grid Computing</vt:lpstr>
      <vt:lpstr>Grid Computing (Cont…)</vt:lpstr>
      <vt:lpstr>Cloud Computing V/s Grid Computing</vt:lpstr>
      <vt:lpstr>Cloud Computing V/s Grid Computing</vt:lpstr>
      <vt:lpstr>Cloud Computing Working</vt:lpstr>
      <vt:lpstr>Cloud Computing Working (Cont…)</vt:lpstr>
      <vt:lpstr>Cloud Computing Working (Cont…)</vt:lpstr>
      <vt:lpstr>Cloud Computing Working (Cont…)</vt:lpstr>
      <vt:lpstr>Cloud Computing Applications</vt:lpstr>
      <vt:lpstr>Cloud Computing Applications (Cont…)</vt:lpstr>
      <vt:lpstr>Cloud Computing Applications (Cont…)</vt:lpstr>
      <vt:lpstr>Cloud Computing Applications (Cont…)</vt:lpstr>
      <vt:lpstr>Cloud Computing Applications (Cont…)</vt:lpstr>
      <vt:lpstr>Cloud Computing Applications (Cont…)</vt:lpstr>
      <vt:lpstr>Cloud Computing Applications (Cont…)</vt:lpstr>
      <vt:lpstr>Cloud Computing Applications (Cont…)</vt:lpstr>
      <vt:lpstr>Cloud Computing Applications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32</cp:revision>
  <dcterms:created xsi:type="dcterms:W3CDTF">2022-08-09T03:06:55Z</dcterms:created>
  <dcterms:modified xsi:type="dcterms:W3CDTF">2023-10-11T18:03:56Z</dcterms:modified>
</cp:coreProperties>
</file>