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9"/>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044" autoAdjust="0"/>
  </p:normalViewPr>
  <p:slideViewPr>
    <p:cSldViewPr snapToGrid="0">
      <p:cViewPr varScale="1">
        <p:scale>
          <a:sx n="64" d="100"/>
          <a:sy n="64" d="100"/>
        </p:scale>
        <p:origin x="9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EF8DD1-671F-412B-ADE8-DAEA11D46E66}" type="datetimeFigureOut">
              <a:rPr lang="en-IN" smtClean="0"/>
              <a:t>29-03-2019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96C10-1605-4809-A8FC-E604A057D245}" type="slidenum">
              <a:rPr lang="en-IN" smtClean="0"/>
              <a:t>‹#›</a:t>
            </a:fld>
            <a:endParaRPr lang="en-IN"/>
          </a:p>
        </p:txBody>
      </p:sp>
    </p:spTree>
    <p:extLst>
      <p:ext uri="{BB962C8B-B14F-4D97-AF65-F5344CB8AC3E}">
        <p14:creationId xmlns:p14="http://schemas.microsoft.com/office/powerpoint/2010/main" val="1523025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page1"/><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page1"/><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4D96C10-1605-4809-A8FC-E604A057D245}" type="slidenum">
              <a:rPr lang="en-IN" smtClean="0"/>
              <a:t>3</a:t>
            </a:fld>
            <a:endParaRPr lang="en-IN"/>
          </a:p>
        </p:txBody>
      </p:sp>
    </p:spTree>
    <p:extLst>
      <p:ext uri="{BB962C8B-B14F-4D97-AF65-F5344CB8AC3E}">
        <p14:creationId xmlns:p14="http://schemas.microsoft.com/office/powerpoint/2010/main" val="3039444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4D96C10-1605-4809-A8FC-E604A057D245}" type="slidenum">
              <a:rPr lang="en-IN" smtClean="0"/>
              <a:t>5</a:t>
            </a:fld>
            <a:endParaRPr lang="en-IN"/>
          </a:p>
        </p:txBody>
      </p:sp>
    </p:spTree>
    <p:extLst>
      <p:ext uri="{BB962C8B-B14F-4D97-AF65-F5344CB8AC3E}">
        <p14:creationId xmlns:p14="http://schemas.microsoft.com/office/powerpoint/2010/main" val="1478946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3.6.2.1 Full virtualization and binary translation</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VMware is well known for the capability to virtualize x86 architectures, which runs unmodified on top of their hypervisors. With the new generation of hardware architectures and the introduction of hardware-assisted virtualization (Intel VT-x and AMD V) in 2006, full virtualization is made </a:t>
            </a:r>
            <a:r>
              <a:rPr lang="en-IN" sz="1200" kern="1200" dirty="0" err="1" smtClean="0">
                <a:solidFill>
                  <a:schemeClr val="tx1"/>
                </a:solidFill>
                <a:effectLst/>
                <a:latin typeface="+mn-lt"/>
                <a:ea typeface="+mn-ea"/>
                <a:cs typeface="+mn-cs"/>
              </a:rPr>
              <a:t>pos-sible</a:t>
            </a:r>
            <a:r>
              <a:rPr lang="en-IN" sz="1200" kern="1200" dirty="0" smtClean="0">
                <a:solidFill>
                  <a:schemeClr val="tx1"/>
                </a:solidFill>
                <a:effectLst/>
                <a:latin typeface="+mn-lt"/>
                <a:ea typeface="+mn-ea"/>
                <a:cs typeface="+mn-cs"/>
              </a:rPr>
              <a:t> with hardware support, but before that date, the use of dynamic binary translation was the only solution that allowed running x86 guest operating systems unmodified in a virtualized environment.</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As discussed before, x86 architecture design does not satisfy the first theorem of virtualization, since the set of sensitive instructions is not a subset of the privileged instructions. This causes a </a:t>
            </a:r>
            <a:r>
              <a:rPr lang="en-IN" sz="1200" kern="1200" dirty="0" err="1" smtClean="0">
                <a:solidFill>
                  <a:schemeClr val="tx1"/>
                </a:solidFill>
                <a:effectLst/>
                <a:latin typeface="+mn-lt"/>
                <a:ea typeface="+mn-ea"/>
                <a:cs typeface="+mn-cs"/>
              </a:rPr>
              <a:t>dif-ferent</a:t>
            </a:r>
            <a:r>
              <a:rPr lang="en-IN" sz="1200" kern="1200" dirty="0" smtClean="0">
                <a:solidFill>
                  <a:schemeClr val="tx1"/>
                </a:solidFill>
                <a:effectLst/>
                <a:latin typeface="+mn-lt"/>
                <a:ea typeface="+mn-ea"/>
                <a:cs typeface="+mn-cs"/>
              </a:rPr>
              <a:t> </a:t>
            </a:r>
            <a:r>
              <a:rPr lang="en-IN" sz="1200" kern="1200" dirty="0" err="1" smtClean="0">
                <a:solidFill>
                  <a:schemeClr val="tx1"/>
                </a:solidFill>
                <a:effectLst/>
                <a:latin typeface="+mn-lt"/>
                <a:ea typeface="+mn-ea"/>
                <a:cs typeface="+mn-cs"/>
              </a:rPr>
              <a:t>behavior</a:t>
            </a:r>
            <a:r>
              <a:rPr lang="en-IN" sz="1200" kern="1200" dirty="0" smtClean="0">
                <a:solidFill>
                  <a:schemeClr val="tx1"/>
                </a:solidFill>
                <a:effectLst/>
                <a:latin typeface="+mn-lt"/>
                <a:ea typeface="+mn-ea"/>
                <a:cs typeface="+mn-cs"/>
              </a:rPr>
              <a:t> when such instructions are not executed in Ring 0, which is the normal case in a virtualization scenario where the guest OS is run in Ring 1. Generally, a trap is generated and the way it is managed differentiates the solutions in which virtualization is implemented for x86 hard-ware. In the case of dynamic binary translation, the trap triggers the translation of the offending instructions into an equivalent set of instructions that achieves the same goal without generating exceptions. Moreover, to improve performance, the equivalent set of instruction is cached so that translation is no longer necessary for further occurrences of the same instructions. </a:t>
            </a:r>
            <a:r>
              <a:rPr lang="en-IN" sz="1200" u="none" strike="noStrike" kern="1200" dirty="0" smtClean="0">
                <a:solidFill>
                  <a:schemeClr val="tx1"/>
                </a:solidFill>
                <a:effectLst/>
                <a:latin typeface="+mn-lt"/>
                <a:ea typeface="+mn-ea"/>
                <a:cs typeface="+mn-cs"/>
                <a:hlinkClick r:id="rId3" action="ppaction://hlinkfile"/>
              </a:rPr>
              <a:t>Figure 3.12 </a:t>
            </a:r>
            <a:r>
              <a:rPr lang="en-IN" sz="1200" kern="1200" dirty="0" smtClean="0">
                <a:solidFill>
                  <a:schemeClr val="tx1"/>
                </a:solidFill>
                <a:effectLst/>
                <a:latin typeface="+mn-lt"/>
                <a:ea typeface="+mn-ea"/>
                <a:cs typeface="+mn-cs"/>
              </a:rPr>
              <a:t>gives an idea of the process.</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This approach has both advantages and disadvantages. The major advantage is that guests can run unmodified in a virtualized environment, which is a crucial feature for operating systems for which source code is not available. This is the case, for example, of operating systems in the Windows family. Binary translation is a more portable solution for full virtualization. On the other hand, translating instructions at runtime introduces an additional overhead that is not present in other approaches (</a:t>
            </a:r>
            <a:r>
              <a:rPr lang="en-IN" sz="1200" kern="1200" dirty="0" err="1" smtClean="0">
                <a:solidFill>
                  <a:schemeClr val="tx1"/>
                </a:solidFill>
                <a:effectLst/>
                <a:latin typeface="+mn-lt"/>
                <a:ea typeface="+mn-ea"/>
                <a:cs typeface="+mn-cs"/>
              </a:rPr>
              <a:t>paravirtualization</a:t>
            </a:r>
            <a:r>
              <a:rPr lang="en-IN" sz="1200" kern="1200" dirty="0" smtClean="0">
                <a:solidFill>
                  <a:schemeClr val="tx1"/>
                </a:solidFill>
                <a:effectLst/>
                <a:latin typeface="+mn-lt"/>
                <a:ea typeface="+mn-ea"/>
                <a:cs typeface="+mn-cs"/>
              </a:rPr>
              <a:t> or hardware-assisted virtualization). Even though such </a:t>
            </a:r>
            <a:r>
              <a:rPr lang="en-IN" sz="1200" kern="1200" dirty="0" err="1" smtClean="0">
                <a:solidFill>
                  <a:schemeClr val="tx1"/>
                </a:solidFill>
                <a:effectLst/>
                <a:latin typeface="+mn-lt"/>
                <a:ea typeface="+mn-ea"/>
                <a:cs typeface="+mn-cs"/>
              </a:rPr>
              <a:t>disad</a:t>
            </a:r>
            <a:r>
              <a:rPr lang="en-IN" sz="1200" kern="1200" dirty="0" smtClean="0">
                <a:solidFill>
                  <a:schemeClr val="tx1"/>
                </a:solidFill>
                <a:effectLst/>
                <a:latin typeface="+mn-lt"/>
                <a:ea typeface="+mn-ea"/>
                <a:cs typeface="+mn-cs"/>
              </a:rPr>
              <a:t>-vantage exists, binary translation is applied to only a subset of the instruction set, whereas the others are managed through direct execution on the underlying hardware. This somehow reduces the impact on performance of binary translation.</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CPU virtualization is only a component of a fully virtualized hardware environment. VMware achieves full virtualization by providing virtual representation of memory and I/O devices. Memory virtualization constitutes another challenge of virtualized environments and can deeply impact per-</a:t>
            </a:r>
            <a:r>
              <a:rPr lang="en-IN" sz="1200" kern="1200" dirty="0" err="1" smtClean="0">
                <a:solidFill>
                  <a:schemeClr val="tx1"/>
                </a:solidFill>
                <a:effectLst/>
                <a:latin typeface="+mn-lt"/>
                <a:ea typeface="+mn-ea"/>
                <a:cs typeface="+mn-cs"/>
              </a:rPr>
              <a:t>formance</a:t>
            </a:r>
            <a:r>
              <a:rPr lang="en-IN" sz="1200" kern="1200" dirty="0" smtClean="0">
                <a:solidFill>
                  <a:schemeClr val="tx1"/>
                </a:solidFill>
                <a:effectLst/>
                <a:latin typeface="+mn-lt"/>
                <a:ea typeface="+mn-ea"/>
                <a:cs typeface="+mn-cs"/>
              </a:rPr>
              <a:t> without the appropriate hardware support. The main reason is the presence of a memory management unit (MMU), which needs to be emulated as part of the virtual hardware. Especially in the case of hosted hypervisors (Type II), where the virtual MMU and the host-OS MMU are </a:t>
            </a:r>
            <a:r>
              <a:rPr lang="en-IN" sz="1200" kern="1200" dirty="0" err="1" smtClean="0">
                <a:solidFill>
                  <a:schemeClr val="tx1"/>
                </a:solidFill>
                <a:effectLst/>
                <a:latin typeface="+mn-lt"/>
                <a:ea typeface="+mn-ea"/>
                <a:cs typeface="+mn-cs"/>
              </a:rPr>
              <a:t>tra</a:t>
            </a:r>
            <a:r>
              <a:rPr lang="en-IN" sz="1200" kern="1200" dirty="0" smtClean="0">
                <a:solidFill>
                  <a:schemeClr val="tx1"/>
                </a:solidFill>
                <a:effectLst/>
                <a:latin typeface="+mn-lt"/>
                <a:ea typeface="+mn-ea"/>
                <a:cs typeface="+mn-cs"/>
              </a:rPr>
              <a:t>-versed sequentially before getting to the physical memory page, the impact on performance can be significant. To avoid nested translation, the translation look-aside buffer (TLB) in the virtual MMU directly maps physical pages, and the performance slowdown only occurs in case of a TLB miss</a:t>
            </a:r>
            <a:endParaRPr lang="en-IN" dirty="0"/>
          </a:p>
        </p:txBody>
      </p:sp>
      <p:sp>
        <p:nvSpPr>
          <p:cNvPr id="4" name="Slide Number Placeholder 3"/>
          <p:cNvSpPr>
            <a:spLocks noGrp="1"/>
          </p:cNvSpPr>
          <p:nvPr>
            <p:ph type="sldNum" sz="quarter" idx="10"/>
          </p:nvPr>
        </p:nvSpPr>
        <p:spPr/>
        <p:txBody>
          <a:bodyPr/>
          <a:lstStyle/>
          <a:p>
            <a:fld id="{C4D96C10-1605-4809-A8FC-E604A057D245}" type="slidenum">
              <a:rPr lang="en-IN" smtClean="0"/>
              <a:t>9</a:t>
            </a:fld>
            <a:endParaRPr lang="en-IN"/>
          </a:p>
        </p:txBody>
      </p:sp>
    </p:spTree>
    <p:extLst>
      <p:ext uri="{BB962C8B-B14F-4D97-AF65-F5344CB8AC3E}">
        <p14:creationId xmlns:p14="http://schemas.microsoft.com/office/powerpoint/2010/main" val="534781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4D96C10-1605-4809-A8FC-E604A057D245}" type="slidenum">
              <a:rPr lang="en-IN" smtClean="0"/>
              <a:t>10</a:t>
            </a:fld>
            <a:endParaRPr lang="en-IN"/>
          </a:p>
        </p:txBody>
      </p:sp>
    </p:spTree>
    <p:extLst>
      <p:ext uri="{BB962C8B-B14F-4D97-AF65-F5344CB8AC3E}">
        <p14:creationId xmlns:p14="http://schemas.microsoft.com/office/powerpoint/2010/main" val="2228193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4D96C10-1605-4809-A8FC-E604A057D245}" type="slidenum">
              <a:rPr lang="en-IN" smtClean="0"/>
              <a:t>14</a:t>
            </a:fld>
            <a:endParaRPr lang="en-IN"/>
          </a:p>
        </p:txBody>
      </p:sp>
    </p:spTree>
    <p:extLst>
      <p:ext uri="{BB962C8B-B14F-4D97-AF65-F5344CB8AC3E}">
        <p14:creationId xmlns:p14="http://schemas.microsoft.com/office/powerpoint/2010/main" val="4261874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Hypervisor</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Enlightened I/O and synthetic devices</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Enlightened I/O provides an optimized way to perform I/O operations, allowing guest operating systems to leverage an </a:t>
            </a:r>
            <a:r>
              <a:rPr lang="en-IN" sz="1200" kern="1200" dirty="0" err="1" smtClean="0">
                <a:solidFill>
                  <a:schemeClr val="tx1"/>
                </a:solidFill>
                <a:effectLst/>
                <a:latin typeface="+mn-lt"/>
                <a:ea typeface="+mn-ea"/>
                <a:cs typeface="+mn-cs"/>
              </a:rPr>
              <a:t>interpartition</a:t>
            </a:r>
            <a:r>
              <a:rPr lang="en-IN" sz="1200" kern="1200" dirty="0" smtClean="0">
                <a:solidFill>
                  <a:schemeClr val="tx1"/>
                </a:solidFill>
                <a:effectLst/>
                <a:latin typeface="+mn-lt"/>
                <a:ea typeface="+mn-ea"/>
                <a:cs typeface="+mn-cs"/>
              </a:rPr>
              <a:t> communication channel rather than traversing the hardware emulation stack provided by the hypervisor. This option is only available to guest operating sys-</a:t>
            </a:r>
            <a:r>
              <a:rPr lang="en-IN" sz="1200" kern="1200" dirty="0" err="1" smtClean="0">
                <a:solidFill>
                  <a:schemeClr val="tx1"/>
                </a:solidFill>
                <a:effectLst/>
                <a:latin typeface="+mn-lt"/>
                <a:ea typeface="+mn-ea"/>
                <a:cs typeface="+mn-cs"/>
              </a:rPr>
              <a:t>tems</a:t>
            </a:r>
            <a:r>
              <a:rPr lang="en-IN" sz="1200" kern="1200" dirty="0" smtClean="0">
                <a:solidFill>
                  <a:schemeClr val="tx1"/>
                </a:solidFill>
                <a:effectLst/>
                <a:latin typeface="+mn-lt"/>
                <a:ea typeface="+mn-ea"/>
                <a:cs typeface="+mn-cs"/>
              </a:rPr>
              <a:t> that are hypervisor aware. Enlightened I/O leverages </a:t>
            </a:r>
            <a:r>
              <a:rPr lang="en-IN" sz="1200" kern="1200" dirty="0" err="1" smtClean="0">
                <a:solidFill>
                  <a:schemeClr val="tx1"/>
                </a:solidFill>
                <a:effectLst/>
                <a:latin typeface="+mn-lt"/>
                <a:ea typeface="+mn-ea"/>
                <a:cs typeface="+mn-cs"/>
              </a:rPr>
              <a:t>VMBus</a:t>
            </a:r>
            <a:r>
              <a:rPr lang="en-IN" sz="1200" kern="1200" dirty="0" smtClean="0">
                <a:solidFill>
                  <a:schemeClr val="tx1"/>
                </a:solidFill>
                <a:effectLst/>
                <a:latin typeface="+mn-lt"/>
                <a:ea typeface="+mn-ea"/>
                <a:cs typeface="+mn-cs"/>
              </a:rPr>
              <a:t>, an </a:t>
            </a:r>
            <a:r>
              <a:rPr lang="en-IN" sz="1200" kern="1200" dirty="0" err="1" smtClean="0">
                <a:solidFill>
                  <a:schemeClr val="tx1"/>
                </a:solidFill>
                <a:effectLst/>
                <a:latin typeface="+mn-lt"/>
                <a:ea typeface="+mn-ea"/>
                <a:cs typeface="+mn-cs"/>
              </a:rPr>
              <a:t>interpartition</a:t>
            </a:r>
            <a:r>
              <a:rPr lang="en-IN" sz="1200" kern="1200" dirty="0" smtClean="0">
                <a:solidFill>
                  <a:schemeClr val="tx1"/>
                </a:solidFill>
                <a:effectLst/>
                <a:latin typeface="+mn-lt"/>
                <a:ea typeface="+mn-ea"/>
                <a:cs typeface="+mn-cs"/>
              </a:rPr>
              <a:t> communication</a:t>
            </a:r>
          </a:p>
          <a:p>
            <a:r>
              <a:rPr lang="en-IN" sz="1200" kern="1200" dirty="0" smtClean="0">
                <a:solidFill>
                  <a:schemeClr val="tx1"/>
                </a:solidFill>
                <a:effectLst/>
                <a:latin typeface="+mn-lt"/>
                <a:ea typeface="+mn-ea"/>
                <a:cs typeface="+mn-cs"/>
              </a:rPr>
              <a:t/>
            </a:r>
            <a:br>
              <a:rPr lang="en-IN" sz="1200" kern="1200" dirty="0" smtClean="0">
                <a:solidFill>
                  <a:schemeClr val="tx1"/>
                </a:solidFill>
                <a:effectLst/>
                <a:latin typeface="+mn-lt"/>
                <a:ea typeface="+mn-ea"/>
                <a:cs typeface="+mn-cs"/>
              </a:rPr>
            </a:br>
            <a:r>
              <a:rPr lang="en-IN" sz="1200" kern="1200" dirty="0" smtClean="0">
                <a:solidFill>
                  <a:schemeClr val="tx1"/>
                </a:solidFill>
                <a:effectLst/>
                <a:latin typeface="+mn-lt"/>
                <a:ea typeface="+mn-ea"/>
                <a:cs typeface="+mn-cs"/>
              </a:rPr>
              <a:t>3.6 Technology examples	107</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channel that is used to exchange data between partitions (child and parent) and is utilized mostly for the implementation of virtual device drivers for guest operating systems.</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The architecture of Enlightened I/O is described in </a:t>
            </a:r>
            <a:r>
              <a:rPr lang="en-IN" sz="1200" u="none" strike="noStrike" kern="1200" dirty="0" smtClean="0">
                <a:solidFill>
                  <a:schemeClr val="tx1"/>
                </a:solidFill>
                <a:effectLst/>
                <a:latin typeface="+mn-lt"/>
                <a:ea typeface="+mn-ea"/>
                <a:cs typeface="+mn-cs"/>
                <a:hlinkClick r:id="rId3" action="ppaction://hlinkfile"/>
              </a:rPr>
              <a:t>Figure 3.17</a:t>
            </a:r>
            <a:r>
              <a:rPr lang="en-IN" sz="1200" kern="1200" dirty="0" smtClean="0">
                <a:solidFill>
                  <a:schemeClr val="tx1"/>
                </a:solidFill>
                <a:effectLst/>
                <a:latin typeface="+mn-lt"/>
                <a:ea typeface="+mn-ea"/>
                <a:cs typeface="+mn-cs"/>
              </a:rPr>
              <a:t>. There are three fundamental components: </a:t>
            </a:r>
            <a:r>
              <a:rPr lang="en-IN" sz="1200" kern="1200" dirty="0" err="1" smtClean="0">
                <a:solidFill>
                  <a:schemeClr val="tx1"/>
                </a:solidFill>
                <a:effectLst/>
                <a:latin typeface="+mn-lt"/>
                <a:ea typeface="+mn-ea"/>
                <a:cs typeface="+mn-cs"/>
              </a:rPr>
              <a:t>VMBus</a:t>
            </a:r>
            <a:r>
              <a:rPr lang="en-IN" sz="1200" kern="1200" dirty="0" smtClean="0">
                <a:solidFill>
                  <a:schemeClr val="tx1"/>
                </a:solidFill>
                <a:effectLst/>
                <a:latin typeface="+mn-lt"/>
                <a:ea typeface="+mn-ea"/>
                <a:cs typeface="+mn-cs"/>
              </a:rPr>
              <a:t>, Virtual Service Providers (VSPs), and Virtual Service Clients (VSCs). </a:t>
            </a:r>
            <a:r>
              <a:rPr lang="en-IN" sz="1200" kern="1200" dirty="0" err="1" smtClean="0">
                <a:solidFill>
                  <a:schemeClr val="tx1"/>
                </a:solidFill>
                <a:effectLst/>
                <a:latin typeface="+mn-lt"/>
                <a:ea typeface="+mn-ea"/>
                <a:cs typeface="+mn-cs"/>
              </a:rPr>
              <a:t>VMBus</a:t>
            </a:r>
            <a:r>
              <a:rPr lang="en-IN" sz="1200" kern="1200" dirty="0" smtClean="0">
                <a:solidFill>
                  <a:schemeClr val="tx1"/>
                </a:solidFill>
                <a:effectLst/>
                <a:latin typeface="+mn-lt"/>
                <a:ea typeface="+mn-ea"/>
                <a:cs typeface="+mn-cs"/>
              </a:rPr>
              <a:t> implements the channel and defines the protocol for communication between partitions. VSPs are kernel-level drivers that are deployed in the parent partition and provide access to the corresponding hardware devices. These interact with VSCs, which represent the virtual device drivers (also called synthetic drivers) seen by the guest operating systems in the child partitions. Operating systems supported by Hyper-V utilize this preferred communication channel to perform I/O for storage, networking, graphics, and input subsystems. This also results in enhanced </a:t>
            </a:r>
            <a:r>
              <a:rPr lang="en-IN" sz="1200" kern="1200" dirty="0" err="1" smtClean="0">
                <a:solidFill>
                  <a:schemeClr val="tx1"/>
                </a:solidFill>
                <a:effectLst/>
                <a:latin typeface="+mn-lt"/>
                <a:ea typeface="+mn-ea"/>
                <a:cs typeface="+mn-cs"/>
              </a:rPr>
              <a:t>perfor-mance</a:t>
            </a:r>
            <a:r>
              <a:rPr lang="en-IN" sz="1200" kern="1200" dirty="0" smtClean="0">
                <a:solidFill>
                  <a:schemeClr val="tx1"/>
                </a:solidFill>
                <a:effectLst/>
                <a:latin typeface="+mn-lt"/>
                <a:ea typeface="+mn-ea"/>
                <a:cs typeface="+mn-cs"/>
              </a:rPr>
              <a:t> in child-to-child I/O as a result of virtual networks between guest operating systems. Legacy operating systems, which are not hypervisor aware, can still be run by Hyper-V but rely on device driver emulation, which is managed by the hypervisor and is less efficient.</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Parent partition</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The parent partition executes the host operating system and implements the virtualization stack that complements the activity of the hypervisor in running guest operating systems. This partition always hosts an instance of the Windows Server 2008 R2, which manages the virtualization stack made available to the child partitions. This partition is the only one that directly accesses device drivers and mediates the access to them by child partitions by hosting the VSPs.</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The parent partition is also the one that manages the creation, execution, and destruction of child partitions. It does so by means of the Virtualization Infrastructure Driver (VID), which con-</a:t>
            </a:r>
            <a:r>
              <a:rPr lang="en-IN" sz="1200" kern="1200" dirty="0" err="1" smtClean="0">
                <a:solidFill>
                  <a:schemeClr val="tx1"/>
                </a:solidFill>
                <a:effectLst/>
                <a:latin typeface="+mn-lt"/>
                <a:ea typeface="+mn-ea"/>
                <a:cs typeface="+mn-cs"/>
              </a:rPr>
              <a:t>trols</a:t>
            </a:r>
            <a:r>
              <a:rPr lang="en-IN" sz="1200" kern="1200" dirty="0" smtClean="0">
                <a:solidFill>
                  <a:schemeClr val="tx1"/>
                </a:solidFill>
                <a:effectLst/>
                <a:latin typeface="+mn-lt"/>
                <a:ea typeface="+mn-ea"/>
                <a:cs typeface="+mn-cs"/>
              </a:rPr>
              <a:t> access to the hypervisor and allows the management of virtual processors and memory. For each child partition created, a Virtual Machine Worker Process (VMWP) is instantiated in the par-</a:t>
            </a:r>
            <a:r>
              <a:rPr lang="en-IN" sz="1200" kern="1200" dirty="0" err="1" smtClean="0">
                <a:solidFill>
                  <a:schemeClr val="tx1"/>
                </a:solidFill>
                <a:effectLst/>
                <a:latin typeface="+mn-lt"/>
                <a:ea typeface="+mn-ea"/>
                <a:cs typeface="+mn-cs"/>
              </a:rPr>
              <a:t>ent</a:t>
            </a:r>
            <a:r>
              <a:rPr lang="en-IN" sz="1200" kern="1200" dirty="0" smtClean="0">
                <a:solidFill>
                  <a:schemeClr val="tx1"/>
                </a:solidFill>
                <a:effectLst/>
                <a:latin typeface="+mn-lt"/>
                <a:ea typeface="+mn-ea"/>
                <a:cs typeface="+mn-cs"/>
              </a:rPr>
              <a:t> partition, which manages the child partitions by interacting with the hypervisor through the VID. Virtual Machine Management services are also accessible remotely through a WMI</a:t>
            </a:r>
            <a:r>
              <a:rPr lang="en-IN" sz="1200" kern="1200" baseline="30000" dirty="0" smtClean="0">
                <a:solidFill>
                  <a:schemeClr val="tx1"/>
                </a:solidFill>
                <a:effectLst/>
                <a:latin typeface="+mn-lt"/>
                <a:ea typeface="+mn-ea"/>
                <a:cs typeface="+mn-cs"/>
              </a:rPr>
              <a:t>9</a:t>
            </a:r>
            <a:r>
              <a:rPr lang="en-IN" sz="1200" kern="1200" dirty="0" smtClean="0">
                <a:solidFill>
                  <a:schemeClr val="tx1"/>
                </a:solidFill>
                <a:effectLst/>
                <a:latin typeface="+mn-lt"/>
                <a:ea typeface="+mn-ea"/>
                <a:cs typeface="+mn-cs"/>
              </a:rPr>
              <a:t> provider that allows remote hosts to access the VID.</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Child partitions</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Child partitions are used to execute guest operating systems. These are isolated environments that allow secure and controlled execution of guests. Two types of child partition exist, they differ on whether the guest operating system is supported by Hyper-V or not. These are called Enlightened and Unenlightened partitions, respectively. The first ones can benefit from Enlightened I/O; the other ones are executed by leveraging hardware emulation from the hypervisor.</a:t>
            </a:r>
          </a:p>
          <a:p>
            <a:endParaRPr lang="en-IN" dirty="0"/>
          </a:p>
        </p:txBody>
      </p:sp>
      <p:sp>
        <p:nvSpPr>
          <p:cNvPr id="4" name="Slide Number Placeholder 3"/>
          <p:cNvSpPr>
            <a:spLocks noGrp="1"/>
          </p:cNvSpPr>
          <p:nvPr>
            <p:ph type="sldNum" sz="quarter" idx="10"/>
          </p:nvPr>
        </p:nvSpPr>
        <p:spPr/>
        <p:txBody>
          <a:bodyPr/>
          <a:lstStyle/>
          <a:p>
            <a:fld id="{C4D96C10-1605-4809-A8FC-E604A057D245}" type="slidenum">
              <a:rPr lang="en-IN" smtClean="0"/>
              <a:t>15</a:t>
            </a:fld>
            <a:endParaRPr lang="en-IN"/>
          </a:p>
        </p:txBody>
      </p:sp>
    </p:spTree>
    <p:extLst>
      <p:ext uri="{BB962C8B-B14F-4D97-AF65-F5344CB8AC3E}">
        <p14:creationId xmlns:p14="http://schemas.microsoft.com/office/powerpoint/2010/main" val="888570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4D96C10-1605-4809-A8FC-E604A057D245}" type="slidenum">
              <a:rPr lang="en-IN" smtClean="0"/>
              <a:t>17</a:t>
            </a:fld>
            <a:endParaRPr lang="en-IN"/>
          </a:p>
        </p:txBody>
      </p:sp>
    </p:spTree>
    <p:extLst>
      <p:ext uri="{BB962C8B-B14F-4D97-AF65-F5344CB8AC3E}">
        <p14:creationId xmlns:p14="http://schemas.microsoft.com/office/powerpoint/2010/main" val="336936686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66B96E-7FCF-4C0A-A6FF-B861B7D0FF20}" type="datetimeFigureOut">
              <a:rPr lang="en-IN" smtClean="0"/>
              <a:t>29-03-2019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FCB79B0-0597-4CC2-BDAF-492C52617471}" type="slidenum">
              <a:rPr lang="en-IN" smtClean="0"/>
              <a:t>‹#›</a:t>
            </a:fld>
            <a:endParaRPr lang="en-IN"/>
          </a:p>
        </p:txBody>
      </p:sp>
    </p:spTree>
    <p:extLst>
      <p:ext uri="{BB962C8B-B14F-4D97-AF65-F5344CB8AC3E}">
        <p14:creationId xmlns:p14="http://schemas.microsoft.com/office/powerpoint/2010/main" val="1915601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66B96E-7FCF-4C0A-A6FF-B861B7D0FF20}" type="datetimeFigureOut">
              <a:rPr lang="en-IN" smtClean="0"/>
              <a:t>29-03-2019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CB79B0-0597-4CC2-BDAF-492C52617471}" type="slidenum">
              <a:rPr lang="en-IN" smtClean="0"/>
              <a:t>‹#›</a:t>
            </a:fld>
            <a:endParaRPr lang="en-IN"/>
          </a:p>
        </p:txBody>
      </p:sp>
    </p:spTree>
    <p:extLst>
      <p:ext uri="{BB962C8B-B14F-4D97-AF65-F5344CB8AC3E}">
        <p14:creationId xmlns:p14="http://schemas.microsoft.com/office/powerpoint/2010/main" val="1076652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66B96E-7FCF-4C0A-A6FF-B861B7D0FF20}" type="datetimeFigureOut">
              <a:rPr lang="en-IN" smtClean="0"/>
              <a:t>29-03-2019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CB79B0-0597-4CC2-BDAF-492C52617471}" type="slidenum">
              <a:rPr lang="en-IN" smtClean="0"/>
              <a:t>‹#›</a:t>
            </a:fld>
            <a:endParaRPr lang="en-IN"/>
          </a:p>
        </p:txBody>
      </p:sp>
    </p:spTree>
    <p:extLst>
      <p:ext uri="{BB962C8B-B14F-4D97-AF65-F5344CB8AC3E}">
        <p14:creationId xmlns:p14="http://schemas.microsoft.com/office/powerpoint/2010/main" val="301592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66B96E-7FCF-4C0A-A6FF-B861B7D0FF20}" type="datetimeFigureOut">
              <a:rPr lang="en-IN" smtClean="0"/>
              <a:t>29-03-2019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CB79B0-0597-4CC2-BDAF-492C52617471}" type="slidenum">
              <a:rPr lang="en-IN" smtClean="0"/>
              <a:t>‹#›</a:t>
            </a:fld>
            <a:endParaRPr lang="en-IN"/>
          </a:p>
        </p:txBody>
      </p:sp>
    </p:spTree>
    <p:extLst>
      <p:ext uri="{BB962C8B-B14F-4D97-AF65-F5344CB8AC3E}">
        <p14:creationId xmlns:p14="http://schemas.microsoft.com/office/powerpoint/2010/main" val="245232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3266B96E-7FCF-4C0A-A6FF-B861B7D0FF20}" type="datetimeFigureOut">
              <a:rPr lang="en-IN" smtClean="0"/>
              <a:t>29-03-2019</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FCB79B0-0597-4CC2-BDAF-492C52617471}" type="slidenum">
              <a:rPr lang="en-IN" smtClean="0"/>
              <a:t>‹#›</a:t>
            </a:fld>
            <a:endParaRPr lang="en-IN"/>
          </a:p>
        </p:txBody>
      </p:sp>
    </p:spTree>
    <p:extLst>
      <p:ext uri="{BB962C8B-B14F-4D97-AF65-F5344CB8AC3E}">
        <p14:creationId xmlns:p14="http://schemas.microsoft.com/office/powerpoint/2010/main" val="247829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66B96E-7FCF-4C0A-A6FF-B861B7D0FF20}" type="datetimeFigureOut">
              <a:rPr lang="en-IN" smtClean="0"/>
              <a:t>29-03-2019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CB79B0-0597-4CC2-BDAF-492C52617471}" type="slidenum">
              <a:rPr lang="en-IN" smtClean="0"/>
              <a:t>‹#›</a:t>
            </a:fld>
            <a:endParaRPr lang="en-IN"/>
          </a:p>
        </p:txBody>
      </p:sp>
    </p:spTree>
    <p:extLst>
      <p:ext uri="{BB962C8B-B14F-4D97-AF65-F5344CB8AC3E}">
        <p14:creationId xmlns:p14="http://schemas.microsoft.com/office/powerpoint/2010/main" val="73281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66B96E-7FCF-4C0A-A6FF-B861B7D0FF20}" type="datetimeFigureOut">
              <a:rPr lang="en-IN" smtClean="0"/>
              <a:t>29-03-2019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CB79B0-0597-4CC2-BDAF-492C52617471}" type="slidenum">
              <a:rPr lang="en-IN" smtClean="0"/>
              <a:t>‹#›</a:t>
            </a:fld>
            <a:endParaRPr lang="en-IN"/>
          </a:p>
        </p:txBody>
      </p:sp>
    </p:spTree>
    <p:extLst>
      <p:ext uri="{BB962C8B-B14F-4D97-AF65-F5344CB8AC3E}">
        <p14:creationId xmlns:p14="http://schemas.microsoft.com/office/powerpoint/2010/main" val="2703068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66B96E-7FCF-4C0A-A6FF-B861B7D0FF20}" type="datetimeFigureOut">
              <a:rPr lang="en-IN" smtClean="0"/>
              <a:t>29-03-2019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CB79B0-0597-4CC2-BDAF-492C52617471}" type="slidenum">
              <a:rPr lang="en-IN" smtClean="0"/>
              <a:t>‹#›</a:t>
            </a:fld>
            <a:endParaRPr lang="en-IN"/>
          </a:p>
        </p:txBody>
      </p:sp>
    </p:spTree>
    <p:extLst>
      <p:ext uri="{BB962C8B-B14F-4D97-AF65-F5344CB8AC3E}">
        <p14:creationId xmlns:p14="http://schemas.microsoft.com/office/powerpoint/2010/main" val="2649882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6B96E-7FCF-4C0A-A6FF-B861B7D0FF20}" type="datetimeFigureOut">
              <a:rPr lang="en-IN" smtClean="0"/>
              <a:t>29-03-2019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CB79B0-0597-4CC2-BDAF-492C52617471}" type="slidenum">
              <a:rPr lang="en-IN" smtClean="0"/>
              <a:t>‹#›</a:t>
            </a:fld>
            <a:endParaRPr lang="en-IN"/>
          </a:p>
        </p:txBody>
      </p:sp>
    </p:spTree>
    <p:extLst>
      <p:ext uri="{BB962C8B-B14F-4D97-AF65-F5344CB8AC3E}">
        <p14:creationId xmlns:p14="http://schemas.microsoft.com/office/powerpoint/2010/main" val="892623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266B96E-7FCF-4C0A-A6FF-B861B7D0FF20}" type="datetimeFigureOut">
              <a:rPr lang="en-IN" smtClean="0"/>
              <a:t>29-03-2019</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FCB79B0-0597-4CC2-BDAF-492C52617471}" type="slidenum">
              <a:rPr lang="en-IN" smtClean="0"/>
              <a:t>‹#›</a:t>
            </a:fld>
            <a:endParaRPr lang="en-IN"/>
          </a:p>
        </p:txBody>
      </p:sp>
    </p:spTree>
    <p:extLst>
      <p:ext uri="{BB962C8B-B14F-4D97-AF65-F5344CB8AC3E}">
        <p14:creationId xmlns:p14="http://schemas.microsoft.com/office/powerpoint/2010/main" val="1305366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266B96E-7FCF-4C0A-A6FF-B861B7D0FF20}" type="datetimeFigureOut">
              <a:rPr lang="en-IN" smtClean="0"/>
              <a:t>29-03-2019</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FCB79B0-0597-4CC2-BDAF-492C52617471}" type="slidenum">
              <a:rPr lang="en-IN" smtClean="0"/>
              <a:t>‹#›</a:t>
            </a:fld>
            <a:endParaRPr lang="en-IN"/>
          </a:p>
        </p:txBody>
      </p:sp>
    </p:spTree>
    <p:extLst>
      <p:ext uri="{BB962C8B-B14F-4D97-AF65-F5344CB8AC3E}">
        <p14:creationId xmlns:p14="http://schemas.microsoft.com/office/powerpoint/2010/main" val="232843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266B96E-7FCF-4C0A-A6FF-B861B7D0FF20}" type="datetimeFigureOut">
              <a:rPr lang="en-IN" smtClean="0"/>
              <a:t>29-03-2019</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FCB79B0-0597-4CC2-BDAF-492C52617471}" type="slidenum">
              <a:rPr lang="en-IN" smtClean="0"/>
              <a:t>‹#›</a:t>
            </a:fld>
            <a:endParaRPr lang="en-IN"/>
          </a:p>
        </p:txBody>
      </p:sp>
    </p:spTree>
    <p:extLst>
      <p:ext uri="{BB962C8B-B14F-4D97-AF65-F5344CB8AC3E}">
        <p14:creationId xmlns:p14="http://schemas.microsoft.com/office/powerpoint/2010/main" val="4274942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8000" dirty="0" smtClean="0"/>
              <a:t>Technological Examples Virtualization</a:t>
            </a:r>
            <a:endParaRPr lang="en-IN" sz="8000" dirty="0"/>
          </a:p>
        </p:txBody>
      </p:sp>
      <p:sp>
        <p:nvSpPr>
          <p:cNvPr id="3" name="Subtitle 2"/>
          <p:cNvSpPr>
            <a:spLocks noGrp="1"/>
          </p:cNvSpPr>
          <p:nvPr>
            <p:ph type="subTitle" idx="1"/>
          </p:nvPr>
        </p:nvSpPr>
        <p:spPr>
          <a:xfrm>
            <a:off x="1069848" y="4946073"/>
            <a:ext cx="7891272" cy="1690254"/>
          </a:xfrm>
        </p:spPr>
        <p:txBody>
          <a:bodyPr>
            <a:normAutofit fontScale="77500" lnSpcReduction="20000"/>
          </a:bodyPr>
          <a:lstStyle/>
          <a:p>
            <a:r>
              <a:rPr lang="en-IN" dirty="0" smtClean="0"/>
              <a:t>Prepared by</a:t>
            </a:r>
          </a:p>
          <a:p>
            <a:r>
              <a:rPr lang="en-IN" dirty="0" smtClean="0"/>
              <a:t>AVITA KATAL</a:t>
            </a:r>
          </a:p>
          <a:p>
            <a:r>
              <a:rPr lang="en-IN" dirty="0" smtClean="0"/>
              <a:t>Assistant professor</a:t>
            </a:r>
          </a:p>
          <a:p>
            <a:r>
              <a:rPr lang="en-IN" dirty="0" smtClean="0"/>
              <a:t>Department of Virtualization</a:t>
            </a:r>
          </a:p>
          <a:p>
            <a:r>
              <a:rPr lang="en-IN" dirty="0" smtClean="0"/>
              <a:t>SCS,UPES</a:t>
            </a:r>
          </a:p>
          <a:p>
            <a:endParaRPr lang="en-IN" dirty="0"/>
          </a:p>
        </p:txBody>
      </p:sp>
    </p:spTree>
    <p:extLst>
      <p:ext uri="{BB962C8B-B14F-4D97-AF65-F5344CB8AC3E}">
        <p14:creationId xmlns:p14="http://schemas.microsoft.com/office/powerpoint/2010/main" val="3878179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32012"/>
            <a:ext cx="10058400" cy="1132764"/>
          </a:xfrm>
        </p:spPr>
        <p:txBody>
          <a:bodyPr/>
          <a:lstStyle/>
          <a:p>
            <a:r>
              <a:rPr lang="en-IN" dirty="0"/>
              <a:t>2. </a:t>
            </a:r>
            <a:r>
              <a:rPr lang="en-IN" dirty="0" err="1"/>
              <a:t>Vmware</a:t>
            </a:r>
            <a:r>
              <a:rPr lang="en-IN" dirty="0"/>
              <a:t>: Full </a:t>
            </a:r>
            <a:r>
              <a:rPr lang="en-IN" dirty="0" smtClean="0"/>
              <a:t>Virtualization </a:t>
            </a:r>
            <a:r>
              <a:rPr lang="en-IN" sz="2000" dirty="0" err="1" smtClean="0"/>
              <a:t>contd</a:t>
            </a:r>
            <a:r>
              <a:rPr lang="en-IN" sz="2000" dirty="0" smtClean="0"/>
              <a:t>…</a:t>
            </a:r>
            <a:endParaRPr lang="en-IN" sz="2000" dirty="0"/>
          </a:p>
        </p:txBody>
      </p:sp>
      <p:sp>
        <p:nvSpPr>
          <p:cNvPr id="3" name="Content Placeholder 2"/>
          <p:cNvSpPr>
            <a:spLocks noGrp="1"/>
          </p:cNvSpPr>
          <p:nvPr>
            <p:ph idx="1"/>
          </p:nvPr>
        </p:nvSpPr>
        <p:spPr>
          <a:xfrm>
            <a:off x="859809" y="1364775"/>
            <a:ext cx="10426889" cy="4844955"/>
          </a:xfrm>
        </p:spPr>
        <p:txBody>
          <a:bodyPr>
            <a:noAutofit/>
          </a:bodyPr>
          <a:lstStyle/>
          <a:p>
            <a:pPr algn="just"/>
            <a:r>
              <a:rPr lang="en-IN" sz="2300" dirty="0" smtClean="0">
                <a:latin typeface="Times New Roman" panose="02020603050405020304" pitchFamily="18" charset="0"/>
                <a:cs typeface="Times New Roman" panose="02020603050405020304" pitchFamily="18" charset="0"/>
              </a:rPr>
              <a:t>VMware’s technology is based on the concept of </a:t>
            </a:r>
            <a:r>
              <a:rPr lang="en-IN" sz="2300" b="1" dirty="0" smtClean="0">
                <a:latin typeface="Times New Roman" panose="02020603050405020304" pitchFamily="18" charset="0"/>
                <a:cs typeface="Times New Roman" panose="02020603050405020304" pitchFamily="18" charset="0"/>
              </a:rPr>
              <a:t>full virtualization,</a:t>
            </a:r>
            <a:r>
              <a:rPr lang="en-IN" sz="2300" dirty="0" smtClean="0">
                <a:latin typeface="Times New Roman" panose="02020603050405020304" pitchFamily="18" charset="0"/>
                <a:cs typeface="Times New Roman" panose="02020603050405020304" pitchFamily="18" charset="0"/>
              </a:rPr>
              <a:t> where the underlying </a:t>
            </a:r>
            <a:r>
              <a:rPr lang="en-IN" sz="2300" b="1" dirty="0" smtClean="0">
                <a:solidFill>
                  <a:srgbClr val="FF0000"/>
                </a:solidFill>
                <a:latin typeface="Times New Roman" panose="02020603050405020304" pitchFamily="18" charset="0"/>
                <a:cs typeface="Times New Roman" panose="02020603050405020304" pitchFamily="18" charset="0"/>
              </a:rPr>
              <a:t>hardware is replicated and made available to the guest operating system, </a:t>
            </a:r>
            <a:r>
              <a:rPr lang="en-IN" sz="2300" dirty="0" smtClean="0">
                <a:latin typeface="Times New Roman" panose="02020603050405020304" pitchFamily="18" charset="0"/>
                <a:cs typeface="Times New Roman" panose="02020603050405020304" pitchFamily="18" charset="0"/>
              </a:rPr>
              <a:t>which runs unaware of such abstraction layers and </a:t>
            </a:r>
            <a:r>
              <a:rPr lang="en-IN" sz="2300" b="1" dirty="0" smtClean="0">
                <a:solidFill>
                  <a:srgbClr val="FF0000"/>
                </a:solidFill>
                <a:latin typeface="Times New Roman" panose="02020603050405020304" pitchFamily="18" charset="0"/>
                <a:cs typeface="Times New Roman" panose="02020603050405020304" pitchFamily="18" charset="0"/>
              </a:rPr>
              <a:t>does not need to be modified.</a:t>
            </a:r>
          </a:p>
          <a:p>
            <a:pPr algn="just"/>
            <a:r>
              <a:rPr lang="en-IN" sz="2300" dirty="0" smtClean="0">
                <a:latin typeface="Times New Roman" panose="02020603050405020304" pitchFamily="18" charset="0"/>
                <a:cs typeface="Times New Roman" panose="02020603050405020304" pitchFamily="18" charset="0"/>
              </a:rPr>
              <a:t>VMware implements full virtualization either in the </a:t>
            </a:r>
            <a:r>
              <a:rPr lang="en-IN" sz="2300" b="1" dirty="0" smtClean="0">
                <a:solidFill>
                  <a:srgbClr val="FF0000"/>
                </a:solidFill>
                <a:latin typeface="Times New Roman" panose="02020603050405020304" pitchFamily="18" charset="0"/>
                <a:cs typeface="Times New Roman" panose="02020603050405020304" pitchFamily="18" charset="0"/>
              </a:rPr>
              <a:t>desktop environment, by means of Type II hypervisors</a:t>
            </a:r>
            <a:r>
              <a:rPr lang="en-IN" sz="2300" dirty="0" smtClean="0">
                <a:latin typeface="Times New Roman" panose="02020603050405020304" pitchFamily="18" charset="0"/>
                <a:cs typeface="Times New Roman" panose="02020603050405020304" pitchFamily="18" charset="0"/>
              </a:rPr>
              <a:t>, or in the </a:t>
            </a:r>
            <a:r>
              <a:rPr lang="en-IN" sz="2300" b="1" dirty="0" smtClean="0">
                <a:solidFill>
                  <a:srgbClr val="FF0000"/>
                </a:solidFill>
                <a:latin typeface="Times New Roman" panose="02020603050405020304" pitchFamily="18" charset="0"/>
                <a:cs typeface="Times New Roman" panose="02020603050405020304" pitchFamily="18" charset="0"/>
              </a:rPr>
              <a:t>server environment, by means of Type I hypervisors. </a:t>
            </a:r>
          </a:p>
          <a:p>
            <a:pPr algn="just"/>
            <a:r>
              <a:rPr lang="en-IN" sz="2300" dirty="0" smtClean="0">
                <a:latin typeface="Times New Roman" panose="02020603050405020304" pitchFamily="18" charset="0"/>
                <a:cs typeface="Times New Roman" panose="02020603050405020304" pitchFamily="18" charset="0"/>
              </a:rPr>
              <a:t>In both cases, full virtualization is made possible by means of </a:t>
            </a:r>
            <a:r>
              <a:rPr lang="en-IN" sz="2300" b="1" dirty="0" smtClean="0">
                <a:solidFill>
                  <a:srgbClr val="FF0000"/>
                </a:solidFill>
                <a:latin typeface="Times New Roman" panose="02020603050405020304" pitchFamily="18" charset="0"/>
                <a:cs typeface="Times New Roman" panose="02020603050405020304" pitchFamily="18" charset="0"/>
              </a:rPr>
              <a:t>direct execution for non sensitive instructions and binary translation for sensitive instructions</a:t>
            </a:r>
            <a:r>
              <a:rPr lang="en-IN" sz="2300" dirty="0" smtClean="0">
                <a:latin typeface="Times New Roman" panose="02020603050405020304" pitchFamily="18" charset="0"/>
                <a:cs typeface="Times New Roman" panose="02020603050405020304" pitchFamily="18" charset="0"/>
              </a:rPr>
              <a:t>, thus allowing the virtualization of architecture such as x86.</a:t>
            </a:r>
          </a:p>
          <a:p>
            <a:pPr marL="0" indent="0" algn="just">
              <a:buNone/>
            </a:pPr>
            <a:endParaRPr lang="en-IN" sz="2300" dirty="0" smtClean="0">
              <a:latin typeface="Times New Roman" panose="02020603050405020304" pitchFamily="18" charset="0"/>
              <a:cs typeface="Times New Roman" panose="02020603050405020304" pitchFamily="18" charset="0"/>
            </a:endParaRPr>
          </a:p>
          <a:p>
            <a:pPr marL="0" indent="0" algn="just">
              <a:buNone/>
            </a:pPr>
            <a:endParaRPr lang="en-IN" sz="23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4475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30019"/>
          </a:xfrm>
        </p:spPr>
        <p:txBody>
          <a:bodyPr>
            <a:normAutofit fontScale="90000"/>
          </a:bodyPr>
          <a:lstStyle/>
          <a:p>
            <a:r>
              <a:rPr lang="en-IN" dirty="0"/>
              <a:t>2. </a:t>
            </a:r>
            <a:r>
              <a:rPr lang="en-IN" dirty="0" err="1"/>
              <a:t>Vmware</a:t>
            </a:r>
            <a:r>
              <a:rPr lang="en-IN" dirty="0"/>
              <a:t>: Full Virtualization </a:t>
            </a:r>
            <a:r>
              <a:rPr lang="en-IN" sz="2000" dirty="0" err="1"/>
              <a:t>contd</a:t>
            </a:r>
            <a:r>
              <a:rPr lang="en-IN" sz="2000" dirty="0"/>
              <a:t>…</a:t>
            </a:r>
            <a:endParaRPr lang="en-IN" dirty="0"/>
          </a:p>
        </p:txBody>
      </p:sp>
      <p:sp>
        <p:nvSpPr>
          <p:cNvPr id="3" name="Content Placeholder 2"/>
          <p:cNvSpPr>
            <a:spLocks noGrp="1"/>
          </p:cNvSpPr>
          <p:nvPr>
            <p:ph idx="1"/>
          </p:nvPr>
        </p:nvSpPr>
        <p:spPr>
          <a:xfrm>
            <a:off x="573206" y="1596788"/>
            <a:ext cx="10555042" cy="4913194"/>
          </a:xfrm>
        </p:spPr>
        <p:txBody>
          <a:bodyPr>
            <a:noAutofit/>
          </a:bodyPr>
          <a:lstStyle/>
          <a:p>
            <a:pPr algn="just"/>
            <a:r>
              <a:rPr lang="en-IN" sz="2300" dirty="0">
                <a:latin typeface="Times New Roman" panose="02020603050405020304" pitchFamily="18" charset="0"/>
                <a:cs typeface="Times New Roman" panose="02020603050405020304" pitchFamily="18" charset="0"/>
              </a:rPr>
              <a:t>VMware is well known for the capability to </a:t>
            </a:r>
            <a:r>
              <a:rPr lang="en-IN" sz="2300" b="1" dirty="0">
                <a:solidFill>
                  <a:srgbClr val="FF0000"/>
                </a:solidFill>
                <a:latin typeface="Times New Roman" panose="02020603050405020304" pitchFamily="18" charset="0"/>
                <a:cs typeface="Times New Roman" panose="02020603050405020304" pitchFamily="18" charset="0"/>
              </a:rPr>
              <a:t>virtualize x86 architectures, which runs unmodified on top of their hypervisors. </a:t>
            </a:r>
          </a:p>
          <a:p>
            <a:pPr algn="just"/>
            <a:r>
              <a:rPr lang="en-IN" sz="2300" dirty="0">
                <a:latin typeface="Times New Roman" panose="02020603050405020304" pitchFamily="18" charset="0"/>
                <a:cs typeface="Times New Roman" panose="02020603050405020304" pitchFamily="18" charset="0"/>
              </a:rPr>
              <a:t>With the new generation of hardware architectures and the introduction of hardware-assisted virtualization (Intel VT-x and AMD V) in 2006, </a:t>
            </a:r>
            <a:r>
              <a:rPr lang="en-IN" sz="2300" b="1" dirty="0">
                <a:solidFill>
                  <a:srgbClr val="FF0000"/>
                </a:solidFill>
                <a:latin typeface="Times New Roman" panose="02020603050405020304" pitchFamily="18" charset="0"/>
                <a:cs typeface="Times New Roman" panose="02020603050405020304" pitchFamily="18" charset="0"/>
              </a:rPr>
              <a:t>full virtualization is made possible with hardware support, but before that date, the use of dynamic binary translation was the only solution that allowed running x86 guest operating systems unmodified in a virtualized environment.</a:t>
            </a:r>
          </a:p>
          <a:p>
            <a:pPr algn="just"/>
            <a:r>
              <a:rPr lang="en-IN" sz="2300" dirty="0">
                <a:latin typeface="Times New Roman" panose="02020603050405020304" pitchFamily="18" charset="0"/>
                <a:cs typeface="Times New Roman" panose="02020603050405020304" pitchFamily="18" charset="0"/>
              </a:rPr>
              <a:t>x86 architecture design </a:t>
            </a:r>
            <a:r>
              <a:rPr lang="en-IN" sz="2300" b="1" dirty="0">
                <a:solidFill>
                  <a:srgbClr val="FF0000"/>
                </a:solidFill>
                <a:latin typeface="Times New Roman" panose="02020603050405020304" pitchFamily="18" charset="0"/>
                <a:cs typeface="Times New Roman" panose="02020603050405020304" pitchFamily="18" charset="0"/>
              </a:rPr>
              <a:t>does not satisfy the first theorem of virtualization</a:t>
            </a:r>
            <a:r>
              <a:rPr lang="en-IN" sz="2300" dirty="0">
                <a:latin typeface="Times New Roman" panose="02020603050405020304" pitchFamily="18" charset="0"/>
                <a:cs typeface="Times New Roman" panose="02020603050405020304" pitchFamily="18" charset="0"/>
              </a:rPr>
              <a:t>, since the set of sensitive instructions is not a subset of the privileged instructions. This causes a different behaviour </a:t>
            </a:r>
            <a:r>
              <a:rPr lang="en-IN" sz="2300" b="1" dirty="0">
                <a:solidFill>
                  <a:srgbClr val="FF0000"/>
                </a:solidFill>
                <a:latin typeface="Times New Roman" panose="02020603050405020304" pitchFamily="18" charset="0"/>
                <a:cs typeface="Times New Roman" panose="02020603050405020304" pitchFamily="18" charset="0"/>
              </a:rPr>
              <a:t>when such instructions are not executed in Ring 0, which is the normal case in a virtualization scenario where the guest OS is run in Ring 1. </a:t>
            </a:r>
          </a:p>
          <a:p>
            <a:pPr algn="just"/>
            <a:r>
              <a:rPr lang="en-IN" sz="2300" dirty="0">
                <a:latin typeface="Times New Roman" panose="02020603050405020304" pitchFamily="18" charset="0"/>
                <a:cs typeface="Times New Roman" panose="02020603050405020304" pitchFamily="18" charset="0"/>
              </a:rPr>
              <a:t>Generally, </a:t>
            </a:r>
            <a:r>
              <a:rPr lang="en-IN" sz="2300" b="1" dirty="0">
                <a:solidFill>
                  <a:srgbClr val="FF0000"/>
                </a:solidFill>
                <a:latin typeface="Times New Roman" panose="02020603050405020304" pitchFamily="18" charset="0"/>
                <a:cs typeface="Times New Roman" panose="02020603050405020304" pitchFamily="18" charset="0"/>
              </a:rPr>
              <a:t>a trap is generated and the way it is managed differentiates the solutions in which virtualization is implemented for x86 </a:t>
            </a:r>
            <a:r>
              <a:rPr lang="en-IN" sz="2300" b="1" dirty="0" smtClean="0">
                <a:solidFill>
                  <a:srgbClr val="FF0000"/>
                </a:solidFill>
                <a:latin typeface="Times New Roman" panose="02020603050405020304" pitchFamily="18" charset="0"/>
                <a:cs typeface="Times New Roman" panose="02020603050405020304" pitchFamily="18" charset="0"/>
              </a:rPr>
              <a:t>hardware</a:t>
            </a:r>
            <a:r>
              <a:rPr lang="en-IN" sz="2300" dirty="0">
                <a:latin typeface="Times New Roman" panose="02020603050405020304" pitchFamily="18" charset="0"/>
                <a:cs typeface="Times New Roman" panose="02020603050405020304" pitchFamily="18" charset="0"/>
              </a:rPr>
              <a:t>. </a:t>
            </a:r>
          </a:p>
          <a:p>
            <a:pPr marL="0" indent="0" algn="just">
              <a:buNone/>
            </a:pPr>
            <a:endParaRPr lang="en-IN" sz="2300" dirty="0">
              <a:latin typeface="Times New Roman" panose="02020603050405020304" pitchFamily="18" charset="0"/>
              <a:cs typeface="Times New Roman" panose="02020603050405020304" pitchFamily="18" charset="0"/>
            </a:endParaRPr>
          </a:p>
          <a:p>
            <a:endParaRPr lang="en-IN" sz="2300" dirty="0"/>
          </a:p>
        </p:txBody>
      </p:sp>
    </p:spTree>
    <p:extLst>
      <p:ext uri="{BB962C8B-B14F-4D97-AF65-F5344CB8AC3E}">
        <p14:creationId xmlns:p14="http://schemas.microsoft.com/office/powerpoint/2010/main" val="42102422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77421"/>
            <a:ext cx="10058400" cy="1187355"/>
          </a:xfrm>
        </p:spPr>
        <p:txBody>
          <a:bodyPr/>
          <a:lstStyle/>
          <a:p>
            <a:r>
              <a:rPr lang="en-IN" dirty="0"/>
              <a:t>2. </a:t>
            </a:r>
            <a:r>
              <a:rPr lang="en-IN" dirty="0" err="1"/>
              <a:t>Vmware</a:t>
            </a:r>
            <a:r>
              <a:rPr lang="en-IN" dirty="0"/>
              <a:t>: Full Virtualization </a:t>
            </a:r>
            <a:r>
              <a:rPr lang="en-IN" sz="2000" dirty="0" err="1"/>
              <a:t>contd</a:t>
            </a:r>
            <a:r>
              <a:rPr lang="en-IN" sz="2000" dirty="0"/>
              <a:t>…</a:t>
            </a:r>
            <a:endParaRPr lang="en-IN" dirty="0"/>
          </a:p>
        </p:txBody>
      </p:sp>
      <p:sp>
        <p:nvSpPr>
          <p:cNvPr id="3" name="Content Placeholder 2"/>
          <p:cNvSpPr>
            <a:spLocks noGrp="1"/>
          </p:cNvSpPr>
          <p:nvPr>
            <p:ph idx="1"/>
          </p:nvPr>
        </p:nvSpPr>
        <p:spPr>
          <a:xfrm>
            <a:off x="218365" y="1146412"/>
            <a:ext cx="11546006" cy="5390866"/>
          </a:xfrm>
        </p:spPr>
        <p:txBody>
          <a:bodyPr>
            <a:noAutofit/>
          </a:bodyPr>
          <a:lstStyle/>
          <a:p>
            <a:pPr marL="0" indent="0" algn="just">
              <a:buNone/>
            </a:pPr>
            <a:r>
              <a:rPr lang="en-IN" dirty="0" smtClean="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the case of dynamic binary translation, the </a:t>
            </a:r>
            <a:r>
              <a:rPr lang="en-IN" b="1" dirty="0">
                <a:solidFill>
                  <a:srgbClr val="FF0000"/>
                </a:solidFill>
                <a:latin typeface="Times New Roman" panose="02020603050405020304" pitchFamily="18" charset="0"/>
                <a:cs typeface="Times New Roman" panose="02020603050405020304" pitchFamily="18" charset="0"/>
              </a:rPr>
              <a:t>trap triggers the translation of the offending instructions into an equivalent set of instructions that achieves the same goal without generating exceptions</a:t>
            </a: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marL="0" indent="0" algn="just">
              <a:buNone/>
            </a:pPr>
            <a:r>
              <a:rPr lang="en-IN" dirty="0" smtClean="0">
                <a:latin typeface="Times New Roman" panose="02020603050405020304" pitchFamily="18" charset="0"/>
                <a:cs typeface="Times New Roman" panose="02020603050405020304" pitchFamily="18" charset="0"/>
              </a:rPr>
              <a:t>Moreover</a:t>
            </a:r>
            <a:r>
              <a:rPr lang="en-IN" dirty="0">
                <a:latin typeface="Times New Roman" panose="02020603050405020304" pitchFamily="18" charset="0"/>
                <a:cs typeface="Times New Roman" panose="02020603050405020304" pitchFamily="18" charset="0"/>
              </a:rPr>
              <a:t>, to improve performance, the </a:t>
            </a:r>
            <a:r>
              <a:rPr lang="en-IN" b="1" dirty="0">
                <a:solidFill>
                  <a:srgbClr val="FF0000"/>
                </a:solidFill>
                <a:latin typeface="Times New Roman" panose="02020603050405020304" pitchFamily="18" charset="0"/>
                <a:cs typeface="Times New Roman" panose="02020603050405020304" pitchFamily="18" charset="0"/>
              </a:rPr>
              <a:t>equivalent set of instruction is cached so that translation is no longer necessary for further occurrences of the same instructions. </a:t>
            </a:r>
            <a:endParaRPr lang="en-IN" b="1" dirty="0" smtClean="0">
              <a:solidFill>
                <a:srgbClr val="FF0000"/>
              </a:solidFill>
              <a:latin typeface="Times New Roman" panose="02020603050405020304" pitchFamily="18" charset="0"/>
              <a:cs typeface="Times New Roman" panose="02020603050405020304" pitchFamily="18" charset="0"/>
            </a:endParaRPr>
          </a:p>
          <a:p>
            <a:pPr marL="0" indent="0" algn="just">
              <a:buNone/>
            </a:pPr>
            <a:r>
              <a:rPr lang="en-IN" dirty="0" smtClean="0">
                <a:latin typeface="Times New Roman" panose="02020603050405020304" pitchFamily="18" charset="0"/>
                <a:cs typeface="Times New Roman" panose="02020603050405020304" pitchFamily="18" charset="0"/>
              </a:rPr>
              <a:t>This </a:t>
            </a:r>
            <a:r>
              <a:rPr lang="en-IN" dirty="0">
                <a:latin typeface="Times New Roman" panose="02020603050405020304" pitchFamily="18" charset="0"/>
                <a:cs typeface="Times New Roman" panose="02020603050405020304" pitchFamily="18" charset="0"/>
              </a:rPr>
              <a:t>approach has both advantages and </a:t>
            </a:r>
            <a:r>
              <a:rPr lang="en-IN" dirty="0" smtClean="0">
                <a:latin typeface="Times New Roman" panose="02020603050405020304" pitchFamily="18" charset="0"/>
                <a:cs typeface="Times New Roman" panose="02020603050405020304" pitchFamily="18" charset="0"/>
              </a:rPr>
              <a:t>disadvantages: </a:t>
            </a:r>
          </a:p>
          <a:p>
            <a:pPr lvl="1" algn="just"/>
            <a:r>
              <a:rPr lang="en-IN" sz="2000" dirty="0">
                <a:latin typeface="Times New Roman" panose="02020603050405020304" pitchFamily="18" charset="0"/>
                <a:cs typeface="Times New Roman" panose="02020603050405020304" pitchFamily="18" charset="0"/>
              </a:rPr>
              <a:t>The major advantage is that </a:t>
            </a:r>
            <a:r>
              <a:rPr lang="en-IN" sz="2000" b="1" dirty="0">
                <a:solidFill>
                  <a:srgbClr val="FF0000"/>
                </a:solidFill>
                <a:latin typeface="Times New Roman" panose="02020603050405020304" pitchFamily="18" charset="0"/>
                <a:cs typeface="Times New Roman" panose="02020603050405020304" pitchFamily="18" charset="0"/>
              </a:rPr>
              <a:t>guests can run unmodified in a virtualized environment, which is a crucial feature for operating systems for which source code is not available</a:t>
            </a:r>
            <a:r>
              <a:rPr lang="en-IN" sz="2000" dirty="0">
                <a:latin typeface="Times New Roman" panose="02020603050405020304" pitchFamily="18" charset="0"/>
                <a:cs typeface="Times New Roman" panose="02020603050405020304" pitchFamily="18" charset="0"/>
              </a:rPr>
              <a:t>. This is the case, for example, of operating systems in the Windows family. Binary translation is a more portable solution for full virtualization. </a:t>
            </a:r>
          </a:p>
          <a:p>
            <a:pPr lvl="1" algn="just"/>
            <a:r>
              <a:rPr lang="en-IN" sz="2000" dirty="0">
                <a:latin typeface="Times New Roman" panose="02020603050405020304" pitchFamily="18" charset="0"/>
                <a:cs typeface="Times New Roman" panose="02020603050405020304" pitchFamily="18" charset="0"/>
              </a:rPr>
              <a:t>On the other hand, </a:t>
            </a:r>
            <a:r>
              <a:rPr lang="en-IN" sz="2000" b="1" dirty="0">
                <a:solidFill>
                  <a:srgbClr val="FF0000"/>
                </a:solidFill>
                <a:latin typeface="Times New Roman" panose="02020603050405020304" pitchFamily="18" charset="0"/>
                <a:cs typeface="Times New Roman" panose="02020603050405020304" pitchFamily="18" charset="0"/>
              </a:rPr>
              <a:t>translating instructions at runtime introduces an additional overhead that is not present in other approaches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paravirtualization</a:t>
            </a:r>
            <a:r>
              <a:rPr lang="en-IN" sz="2000" dirty="0">
                <a:latin typeface="Times New Roman" panose="02020603050405020304" pitchFamily="18" charset="0"/>
                <a:cs typeface="Times New Roman" panose="02020603050405020304" pitchFamily="18" charset="0"/>
              </a:rPr>
              <a:t> or hardware-assisted virtualization). </a:t>
            </a:r>
          </a:p>
          <a:p>
            <a:pPr lvl="1" algn="just"/>
            <a:r>
              <a:rPr lang="en-IN" sz="2000" dirty="0">
                <a:latin typeface="Times New Roman" panose="02020603050405020304" pitchFamily="18" charset="0"/>
                <a:cs typeface="Times New Roman" panose="02020603050405020304" pitchFamily="18" charset="0"/>
              </a:rPr>
              <a:t>Even though such disadvantage exists, </a:t>
            </a:r>
            <a:r>
              <a:rPr lang="en-IN" sz="2000" b="1" dirty="0">
                <a:solidFill>
                  <a:srgbClr val="FF0000"/>
                </a:solidFill>
                <a:latin typeface="Times New Roman" panose="02020603050405020304" pitchFamily="18" charset="0"/>
                <a:cs typeface="Times New Roman" panose="02020603050405020304" pitchFamily="18" charset="0"/>
              </a:rPr>
              <a:t>binary translation is applied to only a subset of the instruction set, whereas the others are managed through direct execution on the underlying hardware</a:t>
            </a:r>
            <a:r>
              <a:rPr lang="en-IN" sz="2000" dirty="0">
                <a:latin typeface="Times New Roman" panose="02020603050405020304" pitchFamily="18" charset="0"/>
                <a:cs typeface="Times New Roman" panose="02020603050405020304" pitchFamily="18" charset="0"/>
              </a:rPr>
              <a:t>. This somehow reduces the impact on performance of binary translation. </a:t>
            </a:r>
          </a:p>
        </p:txBody>
      </p:sp>
    </p:spTree>
    <p:extLst>
      <p:ext uri="{BB962C8B-B14F-4D97-AF65-F5344CB8AC3E}">
        <p14:creationId xmlns:p14="http://schemas.microsoft.com/office/powerpoint/2010/main" val="6247520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5534"/>
            <a:ext cx="10058400" cy="1146412"/>
          </a:xfrm>
        </p:spPr>
        <p:txBody>
          <a:bodyPr>
            <a:normAutofit/>
          </a:bodyPr>
          <a:lstStyle/>
          <a:p>
            <a:r>
              <a:rPr lang="en-IN" dirty="0"/>
              <a:t>2. </a:t>
            </a:r>
            <a:r>
              <a:rPr lang="en-IN" dirty="0" err="1" smtClean="0"/>
              <a:t>Vmware</a:t>
            </a:r>
            <a:r>
              <a:rPr lang="en-IN" dirty="0" smtClean="0"/>
              <a:t>: </a:t>
            </a:r>
            <a:r>
              <a:rPr lang="en-IN" dirty="0"/>
              <a:t>Full Virtualization </a:t>
            </a:r>
            <a:r>
              <a:rPr lang="en-IN" sz="2000" dirty="0" err="1"/>
              <a:t>contd</a:t>
            </a:r>
            <a:r>
              <a:rPr lang="en-IN" sz="2000" dirty="0"/>
              <a:t>…</a:t>
            </a:r>
            <a:endParaRPr lang="en-IN" dirty="0"/>
          </a:p>
        </p:txBody>
      </p:sp>
      <p:sp>
        <p:nvSpPr>
          <p:cNvPr id="3" name="Content Placeholder 2"/>
          <p:cNvSpPr>
            <a:spLocks noGrp="1"/>
          </p:cNvSpPr>
          <p:nvPr>
            <p:ph idx="1"/>
          </p:nvPr>
        </p:nvSpPr>
        <p:spPr>
          <a:xfrm>
            <a:off x="777922" y="1241946"/>
            <a:ext cx="10350326" cy="4930254"/>
          </a:xfrm>
        </p:spPr>
        <p:txBody>
          <a:bodyPr>
            <a:normAutofit fontScale="92500"/>
          </a:bodyPr>
          <a:lstStyle/>
          <a:p>
            <a:pPr algn="just"/>
            <a:r>
              <a:rPr lang="en-IN" sz="2200" dirty="0">
                <a:latin typeface="Times New Roman" panose="02020603050405020304" pitchFamily="18" charset="0"/>
                <a:cs typeface="Times New Roman" panose="02020603050405020304" pitchFamily="18" charset="0"/>
              </a:rPr>
              <a:t>CPU virtualization is only a component of a fully virtualized hardware </a:t>
            </a:r>
            <a:r>
              <a:rPr lang="en-IN" sz="2200" dirty="0" smtClean="0">
                <a:latin typeface="Times New Roman" panose="02020603050405020304" pitchFamily="18" charset="0"/>
                <a:cs typeface="Times New Roman" panose="02020603050405020304" pitchFamily="18" charset="0"/>
              </a:rPr>
              <a:t>environment.</a:t>
            </a:r>
          </a:p>
          <a:p>
            <a:pPr algn="just"/>
            <a:r>
              <a:rPr lang="en-IN" sz="2200" dirty="0" smtClean="0">
                <a:latin typeface="Times New Roman" panose="02020603050405020304" pitchFamily="18" charset="0"/>
                <a:cs typeface="Times New Roman" panose="02020603050405020304" pitchFamily="18" charset="0"/>
              </a:rPr>
              <a:t>VMware </a:t>
            </a:r>
            <a:r>
              <a:rPr lang="en-IN" sz="2200" dirty="0">
                <a:latin typeface="Times New Roman" panose="02020603050405020304" pitchFamily="18" charset="0"/>
                <a:cs typeface="Times New Roman" panose="02020603050405020304" pitchFamily="18" charset="0"/>
              </a:rPr>
              <a:t>achieves full virtualization by providing </a:t>
            </a:r>
            <a:r>
              <a:rPr lang="en-IN" sz="2200" b="1" dirty="0">
                <a:solidFill>
                  <a:srgbClr val="FF0000"/>
                </a:solidFill>
                <a:latin typeface="Times New Roman" panose="02020603050405020304" pitchFamily="18" charset="0"/>
                <a:cs typeface="Times New Roman" panose="02020603050405020304" pitchFamily="18" charset="0"/>
              </a:rPr>
              <a:t>virtual representation of memory and I/O devices. </a:t>
            </a:r>
            <a:endParaRPr lang="en-IN" sz="2200" b="1" dirty="0" smtClean="0">
              <a:solidFill>
                <a:srgbClr val="FF0000"/>
              </a:solidFill>
              <a:latin typeface="Times New Roman" panose="02020603050405020304" pitchFamily="18" charset="0"/>
              <a:cs typeface="Times New Roman" panose="02020603050405020304" pitchFamily="18" charset="0"/>
            </a:endParaRPr>
          </a:p>
          <a:p>
            <a:pPr algn="just"/>
            <a:r>
              <a:rPr lang="en-IN" sz="2200" b="1" dirty="0" smtClean="0">
                <a:solidFill>
                  <a:srgbClr val="FF0000"/>
                </a:solidFill>
                <a:latin typeface="Times New Roman" panose="02020603050405020304" pitchFamily="18" charset="0"/>
                <a:cs typeface="Times New Roman" panose="02020603050405020304" pitchFamily="18" charset="0"/>
              </a:rPr>
              <a:t>Memory </a:t>
            </a:r>
            <a:r>
              <a:rPr lang="en-IN" sz="2200" b="1" dirty="0">
                <a:solidFill>
                  <a:srgbClr val="FF0000"/>
                </a:solidFill>
                <a:latin typeface="Times New Roman" panose="02020603050405020304" pitchFamily="18" charset="0"/>
                <a:cs typeface="Times New Roman" panose="02020603050405020304" pitchFamily="18" charset="0"/>
              </a:rPr>
              <a:t>virtualization constitutes another challenge of virtualized environments</a:t>
            </a:r>
            <a:r>
              <a:rPr lang="en-IN" sz="2200" dirty="0">
                <a:latin typeface="Times New Roman" panose="02020603050405020304" pitchFamily="18" charset="0"/>
                <a:cs typeface="Times New Roman" panose="02020603050405020304" pitchFamily="18" charset="0"/>
              </a:rPr>
              <a:t> and can deeply impact </a:t>
            </a:r>
            <a:r>
              <a:rPr lang="en-IN" sz="2200" dirty="0" smtClean="0">
                <a:latin typeface="Times New Roman" panose="02020603050405020304" pitchFamily="18" charset="0"/>
                <a:cs typeface="Times New Roman" panose="02020603050405020304" pitchFamily="18" charset="0"/>
              </a:rPr>
              <a:t>performance </a:t>
            </a:r>
            <a:r>
              <a:rPr lang="en-IN" sz="2200" dirty="0">
                <a:latin typeface="Times New Roman" panose="02020603050405020304" pitchFamily="18" charset="0"/>
                <a:cs typeface="Times New Roman" panose="02020603050405020304" pitchFamily="18" charset="0"/>
              </a:rPr>
              <a:t>without the appropriate hardware support. </a:t>
            </a:r>
            <a:endParaRPr lang="en-IN" sz="2200" dirty="0" smtClean="0">
              <a:latin typeface="Times New Roman" panose="02020603050405020304" pitchFamily="18" charset="0"/>
              <a:cs typeface="Times New Roman" panose="02020603050405020304" pitchFamily="18" charset="0"/>
            </a:endParaRPr>
          </a:p>
          <a:p>
            <a:pPr algn="just"/>
            <a:r>
              <a:rPr lang="en-IN" sz="2200" dirty="0" smtClean="0">
                <a:latin typeface="Times New Roman" panose="02020603050405020304" pitchFamily="18" charset="0"/>
                <a:cs typeface="Times New Roman" panose="02020603050405020304" pitchFamily="18" charset="0"/>
              </a:rPr>
              <a:t>The </a:t>
            </a:r>
            <a:r>
              <a:rPr lang="en-IN" sz="2200" dirty="0">
                <a:latin typeface="Times New Roman" panose="02020603050405020304" pitchFamily="18" charset="0"/>
                <a:cs typeface="Times New Roman" panose="02020603050405020304" pitchFamily="18" charset="0"/>
              </a:rPr>
              <a:t>main reason is the presence of a memory management unit (MMU), which needs to be emulated as part of the virtual hardware</a:t>
            </a:r>
            <a:r>
              <a:rPr lang="en-IN" sz="2200" dirty="0" smtClean="0">
                <a:latin typeface="Times New Roman" panose="02020603050405020304" pitchFamily="18" charset="0"/>
                <a:cs typeface="Times New Roman" panose="02020603050405020304" pitchFamily="18" charset="0"/>
              </a:rPr>
              <a:t>.</a:t>
            </a:r>
          </a:p>
          <a:p>
            <a:pPr algn="just"/>
            <a:r>
              <a:rPr lang="en-IN" sz="2200" dirty="0" smtClean="0">
                <a:latin typeface="Times New Roman" panose="02020603050405020304" pitchFamily="18" charset="0"/>
                <a:cs typeface="Times New Roman" panose="02020603050405020304" pitchFamily="18" charset="0"/>
              </a:rPr>
              <a:t>Especially </a:t>
            </a:r>
            <a:r>
              <a:rPr lang="en-IN" sz="2200" dirty="0">
                <a:latin typeface="Times New Roman" panose="02020603050405020304" pitchFamily="18" charset="0"/>
                <a:cs typeface="Times New Roman" panose="02020603050405020304" pitchFamily="18" charset="0"/>
              </a:rPr>
              <a:t>in the case of </a:t>
            </a:r>
            <a:r>
              <a:rPr lang="en-IN" sz="2200" b="1" dirty="0">
                <a:solidFill>
                  <a:srgbClr val="FF0000"/>
                </a:solidFill>
                <a:latin typeface="Times New Roman" panose="02020603050405020304" pitchFamily="18" charset="0"/>
                <a:cs typeface="Times New Roman" panose="02020603050405020304" pitchFamily="18" charset="0"/>
              </a:rPr>
              <a:t>hosted hypervisors (Type II), where the virtual MMU and the host-OS MMU are </a:t>
            </a:r>
            <a:r>
              <a:rPr lang="en-IN" sz="2200" b="1" dirty="0" smtClean="0">
                <a:solidFill>
                  <a:srgbClr val="FF0000"/>
                </a:solidFill>
                <a:latin typeface="Times New Roman" panose="02020603050405020304" pitchFamily="18" charset="0"/>
                <a:cs typeface="Times New Roman" panose="02020603050405020304" pitchFamily="18" charset="0"/>
              </a:rPr>
              <a:t>traversed </a:t>
            </a:r>
            <a:r>
              <a:rPr lang="en-IN" sz="2200" b="1" dirty="0">
                <a:solidFill>
                  <a:srgbClr val="FF0000"/>
                </a:solidFill>
                <a:latin typeface="Times New Roman" panose="02020603050405020304" pitchFamily="18" charset="0"/>
                <a:cs typeface="Times New Roman" panose="02020603050405020304" pitchFamily="18" charset="0"/>
              </a:rPr>
              <a:t>sequentially before getting to the physical memory page</a:t>
            </a:r>
            <a:r>
              <a:rPr lang="en-IN" sz="2200" dirty="0">
                <a:latin typeface="Times New Roman" panose="02020603050405020304" pitchFamily="18" charset="0"/>
                <a:cs typeface="Times New Roman" panose="02020603050405020304" pitchFamily="18" charset="0"/>
              </a:rPr>
              <a:t>, the impact on performance can be significant. </a:t>
            </a:r>
            <a:endParaRPr lang="en-IN" sz="2200" dirty="0" smtClean="0">
              <a:latin typeface="Times New Roman" panose="02020603050405020304" pitchFamily="18" charset="0"/>
              <a:cs typeface="Times New Roman" panose="02020603050405020304" pitchFamily="18" charset="0"/>
            </a:endParaRPr>
          </a:p>
          <a:p>
            <a:pPr algn="just"/>
            <a:r>
              <a:rPr lang="en-IN" sz="2200" dirty="0" smtClean="0">
                <a:latin typeface="Times New Roman" panose="02020603050405020304" pitchFamily="18" charset="0"/>
                <a:cs typeface="Times New Roman" panose="02020603050405020304" pitchFamily="18" charset="0"/>
              </a:rPr>
              <a:t>To </a:t>
            </a:r>
            <a:r>
              <a:rPr lang="en-IN" sz="2200" dirty="0">
                <a:latin typeface="Times New Roman" panose="02020603050405020304" pitchFamily="18" charset="0"/>
                <a:cs typeface="Times New Roman" panose="02020603050405020304" pitchFamily="18" charset="0"/>
              </a:rPr>
              <a:t>avoid nested translation, the translation look-aside buffer (TLB) in the </a:t>
            </a:r>
            <a:r>
              <a:rPr lang="en-IN" sz="2200" b="1" dirty="0">
                <a:solidFill>
                  <a:srgbClr val="FF0000"/>
                </a:solidFill>
                <a:latin typeface="Times New Roman" panose="02020603050405020304" pitchFamily="18" charset="0"/>
                <a:cs typeface="Times New Roman" panose="02020603050405020304" pitchFamily="18" charset="0"/>
              </a:rPr>
              <a:t>virtual MMU directly maps physical pages, and the performance slowdown only occurs in case of a TLB miss</a:t>
            </a:r>
            <a:r>
              <a:rPr lang="en-IN" sz="2200" b="1" dirty="0" smtClean="0">
                <a:solidFill>
                  <a:srgbClr val="FF0000"/>
                </a:solidFill>
                <a:latin typeface="Times New Roman" panose="02020603050405020304" pitchFamily="18" charset="0"/>
                <a:cs typeface="Times New Roman" panose="02020603050405020304" pitchFamily="18" charset="0"/>
              </a:rPr>
              <a:t>.</a:t>
            </a:r>
          </a:p>
          <a:p>
            <a:pPr marL="0" indent="0" algn="just">
              <a:buNone/>
            </a:pPr>
            <a:r>
              <a:rPr lang="en-IN" sz="2200" dirty="0" smtClean="0">
                <a:latin typeface="Times New Roman" panose="02020603050405020304" pitchFamily="18" charset="0"/>
                <a:cs typeface="Times New Roman" panose="02020603050405020304" pitchFamily="18" charset="0"/>
              </a:rPr>
              <a:t/>
            </a:r>
            <a:br>
              <a:rPr lang="en-IN" sz="2200" dirty="0" smtClean="0">
                <a:latin typeface="Times New Roman" panose="02020603050405020304" pitchFamily="18" charset="0"/>
                <a:cs typeface="Times New Roman" panose="02020603050405020304" pitchFamily="18" charset="0"/>
              </a:rPr>
            </a:br>
            <a:endParaRPr lang="en-IN" sz="2200" dirty="0" smtClean="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p>
            <a:endParaRPr lang="en-IN" sz="2200" dirty="0"/>
          </a:p>
        </p:txBody>
      </p:sp>
    </p:spTree>
    <p:extLst>
      <p:ext uri="{BB962C8B-B14F-4D97-AF65-F5344CB8AC3E}">
        <p14:creationId xmlns:p14="http://schemas.microsoft.com/office/powerpoint/2010/main" val="3546642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656" y="0"/>
            <a:ext cx="10603592" cy="997527"/>
          </a:xfrm>
        </p:spPr>
        <p:txBody>
          <a:bodyPr>
            <a:normAutofit/>
          </a:bodyPr>
          <a:lstStyle/>
          <a:p>
            <a:r>
              <a:rPr lang="en-IN" dirty="0" smtClean="0"/>
              <a:t>3. Microsoft Hyper-V</a:t>
            </a:r>
            <a:endParaRPr lang="en-IN" dirty="0"/>
          </a:p>
        </p:txBody>
      </p:sp>
      <p:sp>
        <p:nvSpPr>
          <p:cNvPr id="3" name="Content Placeholder 2"/>
          <p:cNvSpPr>
            <a:spLocks noGrp="1"/>
          </p:cNvSpPr>
          <p:nvPr>
            <p:ph idx="1"/>
          </p:nvPr>
        </p:nvSpPr>
        <p:spPr>
          <a:xfrm>
            <a:off x="681644" y="1230284"/>
            <a:ext cx="10972800" cy="4941916"/>
          </a:xfrm>
        </p:spPr>
        <p:txBody>
          <a:bodyPr>
            <a:noAutofit/>
          </a:bodyPr>
          <a:lstStyle/>
          <a:p>
            <a:pPr algn="just"/>
            <a:r>
              <a:rPr lang="en-IN" sz="2300" dirty="0" smtClean="0">
                <a:latin typeface="Times New Roman" panose="02020603050405020304" pitchFamily="18" charset="0"/>
                <a:cs typeface="Times New Roman" panose="02020603050405020304" pitchFamily="18" charset="0"/>
              </a:rPr>
              <a:t>Hyper-V </a:t>
            </a:r>
            <a:r>
              <a:rPr lang="en-IN" sz="2300" dirty="0">
                <a:latin typeface="Times New Roman" panose="02020603050405020304" pitchFamily="18" charset="0"/>
                <a:cs typeface="Times New Roman" panose="02020603050405020304" pitchFamily="18" charset="0"/>
              </a:rPr>
              <a:t>is an </a:t>
            </a:r>
            <a:r>
              <a:rPr lang="en-IN" sz="2300" b="1" dirty="0">
                <a:solidFill>
                  <a:srgbClr val="FF0000"/>
                </a:solidFill>
                <a:latin typeface="Times New Roman" panose="02020603050405020304" pitchFamily="18" charset="0"/>
                <a:cs typeface="Times New Roman" panose="02020603050405020304" pitchFamily="18" charset="0"/>
              </a:rPr>
              <a:t>infrastructure virtualization solution</a:t>
            </a:r>
            <a:r>
              <a:rPr lang="en-IN" sz="2300" dirty="0">
                <a:latin typeface="Times New Roman" panose="02020603050405020304" pitchFamily="18" charset="0"/>
                <a:cs typeface="Times New Roman" panose="02020603050405020304" pitchFamily="18" charset="0"/>
              </a:rPr>
              <a:t> developed by </a:t>
            </a:r>
            <a:r>
              <a:rPr lang="en-IN" sz="2300" b="1" dirty="0">
                <a:solidFill>
                  <a:srgbClr val="FF0000"/>
                </a:solidFill>
                <a:latin typeface="Times New Roman" panose="02020603050405020304" pitchFamily="18" charset="0"/>
                <a:cs typeface="Times New Roman" panose="02020603050405020304" pitchFamily="18" charset="0"/>
              </a:rPr>
              <a:t>Microsoft for server virtualization.</a:t>
            </a:r>
            <a:r>
              <a:rPr lang="en-IN" sz="2300" dirty="0">
                <a:latin typeface="Times New Roman" panose="02020603050405020304" pitchFamily="18" charset="0"/>
                <a:cs typeface="Times New Roman" panose="02020603050405020304" pitchFamily="18" charset="0"/>
              </a:rPr>
              <a:t> </a:t>
            </a:r>
            <a:endParaRPr lang="en-IN" sz="2300" dirty="0" smtClean="0">
              <a:latin typeface="Times New Roman" panose="02020603050405020304" pitchFamily="18" charset="0"/>
              <a:cs typeface="Times New Roman" panose="02020603050405020304" pitchFamily="18" charset="0"/>
            </a:endParaRPr>
          </a:p>
          <a:p>
            <a:pPr algn="just"/>
            <a:r>
              <a:rPr lang="en-IN" sz="2300" dirty="0" smtClean="0">
                <a:latin typeface="Times New Roman" panose="02020603050405020304" pitchFamily="18" charset="0"/>
                <a:cs typeface="Times New Roman" panose="02020603050405020304" pitchFamily="18" charset="0"/>
              </a:rPr>
              <a:t>As </a:t>
            </a:r>
            <a:r>
              <a:rPr lang="en-IN" sz="2300" dirty="0">
                <a:latin typeface="Times New Roman" panose="02020603050405020304" pitchFamily="18" charset="0"/>
                <a:cs typeface="Times New Roman" panose="02020603050405020304" pitchFamily="18" charset="0"/>
              </a:rPr>
              <a:t>the name recalls, it uses a </a:t>
            </a:r>
            <a:r>
              <a:rPr lang="en-IN" sz="2300" b="1" dirty="0">
                <a:solidFill>
                  <a:srgbClr val="FF0000"/>
                </a:solidFill>
                <a:latin typeface="Times New Roman" panose="02020603050405020304" pitchFamily="18" charset="0"/>
                <a:cs typeface="Times New Roman" panose="02020603050405020304" pitchFamily="18" charset="0"/>
              </a:rPr>
              <a:t>hypervisor-based approach to hardware virtualization, which leverages several techniques to support a variety of guest operating systems</a:t>
            </a:r>
            <a:r>
              <a:rPr lang="en-IN" sz="2300" dirty="0">
                <a:latin typeface="Times New Roman" panose="02020603050405020304" pitchFamily="18" charset="0"/>
                <a:cs typeface="Times New Roman" panose="02020603050405020304" pitchFamily="18" charset="0"/>
              </a:rPr>
              <a:t>. </a:t>
            </a:r>
            <a:endParaRPr lang="en-IN" sz="2300" dirty="0" smtClean="0">
              <a:latin typeface="Times New Roman" panose="02020603050405020304" pitchFamily="18" charset="0"/>
              <a:cs typeface="Times New Roman" panose="02020603050405020304" pitchFamily="18" charset="0"/>
            </a:endParaRPr>
          </a:p>
          <a:p>
            <a:pPr algn="just"/>
            <a:r>
              <a:rPr lang="en-IN" sz="2300" dirty="0" smtClean="0">
                <a:latin typeface="Times New Roman" panose="02020603050405020304" pitchFamily="18" charset="0"/>
                <a:cs typeface="Times New Roman" panose="02020603050405020304" pitchFamily="18" charset="0"/>
              </a:rPr>
              <a:t>Hyper-V </a:t>
            </a:r>
            <a:r>
              <a:rPr lang="en-IN" sz="2300" dirty="0">
                <a:latin typeface="Times New Roman" panose="02020603050405020304" pitchFamily="18" charset="0"/>
                <a:cs typeface="Times New Roman" panose="02020603050405020304" pitchFamily="18" charset="0"/>
              </a:rPr>
              <a:t>is currently shipped as a component of </a:t>
            </a:r>
            <a:r>
              <a:rPr lang="en-IN" sz="2300" b="1" dirty="0">
                <a:solidFill>
                  <a:srgbClr val="FF0000"/>
                </a:solidFill>
                <a:latin typeface="Times New Roman" panose="02020603050405020304" pitchFamily="18" charset="0"/>
                <a:cs typeface="Times New Roman" panose="02020603050405020304" pitchFamily="18" charset="0"/>
              </a:rPr>
              <a:t>Windows Server 2008 R2</a:t>
            </a:r>
            <a:r>
              <a:rPr lang="en-IN" sz="2300" dirty="0">
                <a:latin typeface="Times New Roman" panose="02020603050405020304" pitchFamily="18" charset="0"/>
                <a:cs typeface="Times New Roman" panose="02020603050405020304" pitchFamily="18" charset="0"/>
              </a:rPr>
              <a:t> that installs the hypervisor as a role within the server</a:t>
            </a:r>
            <a:r>
              <a:rPr lang="en-IN" sz="2300" dirty="0" smtClean="0">
                <a:latin typeface="Times New Roman" panose="02020603050405020304" pitchFamily="18" charset="0"/>
                <a:cs typeface="Times New Roman" panose="02020603050405020304" pitchFamily="18" charset="0"/>
              </a:rPr>
              <a:t>.</a:t>
            </a:r>
            <a:r>
              <a:rPr lang="en-IN" sz="2300" dirty="0">
                <a:latin typeface="Times New Roman" panose="02020603050405020304" pitchFamily="18" charset="0"/>
                <a:cs typeface="Times New Roman" panose="02020603050405020304" pitchFamily="18" charset="0"/>
              </a:rPr>
              <a:t> </a:t>
            </a:r>
          </a:p>
          <a:p>
            <a:pPr algn="just"/>
            <a:r>
              <a:rPr lang="en-IN" sz="2300" dirty="0">
                <a:latin typeface="Times New Roman" panose="02020603050405020304" pitchFamily="18" charset="0"/>
                <a:cs typeface="Times New Roman" panose="02020603050405020304" pitchFamily="18" charset="0"/>
              </a:rPr>
              <a:t>Hyper-V supports</a:t>
            </a:r>
            <a:r>
              <a:rPr lang="en-IN" sz="2300" b="1" dirty="0">
                <a:solidFill>
                  <a:srgbClr val="FF0000"/>
                </a:solidFill>
                <a:latin typeface="Times New Roman" panose="02020603050405020304" pitchFamily="18" charset="0"/>
                <a:cs typeface="Times New Roman" panose="02020603050405020304" pitchFamily="18" charset="0"/>
              </a:rPr>
              <a:t> multiple and concurrent execution of guest operating systems by means of </a:t>
            </a:r>
            <a:r>
              <a:rPr lang="en-IN" sz="2300" b="1" dirty="0" smtClean="0">
                <a:solidFill>
                  <a:srgbClr val="FF0000"/>
                </a:solidFill>
                <a:latin typeface="Times New Roman" panose="02020603050405020304" pitchFamily="18" charset="0"/>
                <a:cs typeface="Times New Roman" panose="02020603050405020304" pitchFamily="18" charset="0"/>
              </a:rPr>
              <a:t>partitions</a:t>
            </a:r>
            <a:r>
              <a:rPr lang="en-IN" sz="2300" dirty="0">
                <a:latin typeface="Times New Roman" panose="02020603050405020304" pitchFamily="18" charset="0"/>
                <a:cs typeface="Times New Roman" panose="02020603050405020304" pitchFamily="18" charset="0"/>
              </a:rPr>
              <a:t>. </a:t>
            </a:r>
          </a:p>
          <a:p>
            <a:pPr algn="just"/>
            <a:r>
              <a:rPr lang="en-IN" sz="2300" dirty="0" smtClean="0">
                <a:latin typeface="Times New Roman" panose="02020603050405020304" pitchFamily="18" charset="0"/>
                <a:cs typeface="Times New Roman" panose="02020603050405020304" pitchFamily="18" charset="0"/>
              </a:rPr>
              <a:t>A </a:t>
            </a:r>
            <a:r>
              <a:rPr lang="en-IN" sz="2300" dirty="0">
                <a:latin typeface="Times New Roman" panose="02020603050405020304" pitchFamily="18" charset="0"/>
                <a:cs typeface="Times New Roman" panose="02020603050405020304" pitchFamily="18" charset="0"/>
              </a:rPr>
              <a:t>partition is a completely isolated environment in which an operating system is installed and </a:t>
            </a:r>
            <a:r>
              <a:rPr lang="en-IN" sz="2300" dirty="0" smtClean="0">
                <a:latin typeface="Times New Roman" panose="02020603050405020304" pitchFamily="18" charset="0"/>
                <a:cs typeface="Times New Roman" panose="02020603050405020304" pitchFamily="18" charset="0"/>
              </a:rPr>
              <a:t>run.</a:t>
            </a:r>
          </a:p>
          <a:p>
            <a:pPr algn="just"/>
            <a:r>
              <a:rPr lang="en-IN" sz="2300" dirty="0" smtClean="0">
                <a:latin typeface="Times New Roman" panose="02020603050405020304" pitchFamily="18" charset="0"/>
                <a:cs typeface="Times New Roman" panose="02020603050405020304" pitchFamily="18" charset="0"/>
              </a:rPr>
              <a:t>Despite </a:t>
            </a:r>
            <a:r>
              <a:rPr lang="en-IN" sz="2300" dirty="0">
                <a:latin typeface="Times New Roman" panose="02020603050405020304" pitchFamily="18" charset="0"/>
                <a:cs typeface="Times New Roman" panose="02020603050405020304" pitchFamily="18" charset="0"/>
              </a:rPr>
              <a:t>its straightforward installation as a component of the host operating system, </a:t>
            </a:r>
            <a:r>
              <a:rPr lang="en-IN" sz="2300" b="1" dirty="0">
                <a:solidFill>
                  <a:srgbClr val="FF0000"/>
                </a:solidFill>
                <a:latin typeface="Times New Roman" panose="02020603050405020304" pitchFamily="18" charset="0"/>
                <a:cs typeface="Times New Roman" panose="02020603050405020304" pitchFamily="18" charset="0"/>
              </a:rPr>
              <a:t>Hyper-V takes control of the hardware</a:t>
            </a:r>
            <a:r>
              <a:rPr lang="en-IN" sz="2300" dirty="0">
                <a:latin typeface="Times New Roman" panose="02020603050405020304" pitchFamily="18" charset="0"/>
                <a:cs typeface="Times New Roman" panose="02020603050405020304" pitchFamily="18" charset="0"/>
              </a:rPr>
              <a:t>, and the </a:t>
            </a:r>
            <a:r>
              <a:rPr lang="en-IN" sz="2300" b="1" dirty="0">
                <a:solidFill>
                  <a:srgbClr val="FF0000"/>
                </a:solidFill>
                <a:latin typeface="Times New Roman" panose="02020603050405020304" pitchFamily="18" charset="0"/>
                <a:cs typeface="Times New Roman" panose="02020603050405020304" pitchFamily="18" charset="0"/>
              </a:rPr>
              <a:t>host operating system becomes a virtual machine instance with special privileges, </a:t>
            </a:r>
            <a:r>
              <a:rPr lang="en-IN" sz="2300" b="1" dirty="0" smtClean="0">
                <a:solidFill>
                  <a:srgbClr val="FF0000"/>
                </a:solidFill>
                <a:latin typeface="Times New Roman" panose="02020603050405020304" pitchFamily="18" charset="0"/>
                <a:cs typeface="Times New Roman" panose="02020603050405020304" pitchFamily="18" charset="0"/>
              </a:rPr>
              <a:t>called parent partition.</a:t>
            </a:r>
            <a:endParaRPr lang="en-IN" sz="2300" b="1" dirty="0">
              <a:solidFill>
                <a:srgbClr val="FF0000"/>
              </a:solidFill>
              <a:latin typeface="Times New Roman" panose="02020603050405020304" pitchFamily="18" charset="0"/>
              <a:cs typeface="Times New Roman" panose="02020603050405020304" pitchFamily="18" charset="0"/>
            </a:endParaRPr>
          </a:p>
          <a:p>
            <a:pPr algn="just"/>
            <a:endParaRPr lang="en-IN" sz="23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1104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69611"/>
          </a:xfrm>
        </p:spPr>
        <p:txBody>
          <a:bodyPr>
            <a:normAutofit fontScale="90000"/>
          </a:bodyPr>
          <a:lstStyle/>
          <a:p>
            <a:r>
              <a:rPr lang="en-IN" dirty="0" smtClean="0"/>
              <a:t>3. Microsoft Hyper-V </a:t>
            </a:r>
            <a:r>
              <a:rPr lang="en-IN" sz="2200" dirty="0" err="1" smtClean="0"/>
              <a:t>contd</a:t>
            </a:r>
            <a:r>
              <a:rPr lang="en-IN" sz="2200" dirty="0" smtClean="0"/>
              <a:t>…</a:t>
            </a:r>
            <a:endParaRPr lang="en-IN" sz="2200" dirty="0"/>
          </a:p>
        </p:txBody>
      </p:sp>
      <p:sp>
        <p:nvSpPr>
          <p:cNvPr id="3" name="Content Placeholder 2"/>
          <p:cNvSpPr>
            <a:spLocks noGrp="1"/>
          </p:cNvSpPr>
          <p:nvPr>
            <p:ph idx="1"/>
          </p:nvPr>
        </p:nvSpPr>
        <p:spPr>
          <a:xfrm>
            <a:off x="419725" y="1259174"/>
            <a:ext cx="11527436" cy="5471410"/>
          </a:xfrm>
        </p:spPr>
        <p:txBody>
          <a:bodyPr>
            <a:noAutofit/>
          </a:bodyPr>
          <a:lstStyle/>
          <a:p>
            <a:pPr algn="just"/>
            <a:r>
              <a:rPr lang="en-IN" dirty="0" smtClean="0">
                <a:latin typeface="Times New Roman" panose="02020603050405020304" pitchFamily="18" charset="0"/>
                <a:cs typeface="Times New Roman" panose="02020603050405020304" pitchFamily="18" charset="0"/>
              </a:rPr>
              <a:t>The </a:t>
            </a:r>
            <a:r>
              <a:rPr lang="en-IN" b="1" dirty="0">
                <a:solidFill>
                  <a:srgbClr val="FF0000"/>
                </a:solidFill>
                <a:latin typeface="Times New Roman" panose="02020603050405020304" pitchFamily="18" charset="0"/>
                <a:cs typeface="Times New Roman" panose="02020603050405020304" pitchFamily="18" charset="0"/>
              </a:rPr>
              <a:t>parent partition </a:t>
            </a:r>
            <a:r>
              <a:rPr lang="en-IN" dirty="0">
                <a:latin typeface="Times New Roman" panose="02020603050405020304" pitchFamily="18" charset="0"/>
                <a:cs typeface="Times New Roman" panose="02020603050405020304" pitchFamily="18" charset="0"/>
              </a:rPr>
              <a:t>(also called the root partition) is the only one that </a:t>
            </a:r>
            <a:r>
              <a:rPr lang="en-IN" b="1" dirty="0">
                <a:solidFill>
                  <a:srgbClr val="FF0000"/>
                </a:solidFill>
                <a:latin typeface="Times New Roman" panose="02020603050405020304" pitchFamily="18" charset="0"/>
                <a:cs typeface="Times New Roman" panose="02020603050405020304" pitchFamily="18" charset="0"/>
              </a:rPr>
              <a:t>has direct access to the hardware. </a:t>
            </a:r>
          </a:p>
          <a:p>
            <a:pPr algn="just"/>
            <a:r>
              <a:rPr lang="en-IN" dirty="0" smtClean="0">
                <a:latin typeface="Times New Roman" panose="02020603050405020304" pitchFamily="18" charset="0"/>
                <a:cs typeface="Times New Roman" panose="02020603050405020304" pitchFamily="18" charset="0"/>
              </a:rPr>
              <a:t>It </a:t>
            </a:r>
            <a:r>
              <a:rPr lang="en-IN" dirty="0">
                <a:latin typeface="Times New Roman" panose="02020603050405020304" pitchFamily="18" charset="0"/>
                <a:cs typeface="Times New Roman" panose="02020603050405020304" pitchFamily="18" charset="0"/>
              </a:rPr>
              <a:t>runs the virtualization stack, hosts </a:t>
            </a:r>
            <a:r>
              <a:rPr lang="en-IN" b="1" dirty="0">
                <a:solidFill>
                  <a:srgbClr val="FF0000"/>
                </a:solidFill>
                <a:latin typeface="Times New Roman" panose="02020603050405020304" pitchFamily="18" charset="0"/>
                <a:cs typeface="Times New Roman" panose="02020603050405020304" pitchFamily="18" charset="0"/>
              </a:rPr>
              <a:t>all the drivers required to configure guest operating systems,</a:t>
            </a:r>
            <a:r>
              <a:rPr lang="en-IN" dirty="0">
                <a:latin typeface="Times New Roman" panose="02020603050405020304" pitchFamily="18" charset="0"/>
                <a:cs typeface="Times New Roman" panose="02020603050405020304" pitchFamily="18" charset="0"/>
              </a:rPr>
              <a:t> and </a:t>
            </a:r>
            <a:r>
              <a:rPr lang="en-IN" b="1" dirty="0">
                <a:solidFill>
                  <a:srgbClr val="FF0000"/>
                </a:solidFill>
                <a:latin typeface="Times New Roman" panose="02020603050405020304" pitchFamily="18" charset="0"/>
                <a:cs typeface="Times New Roman" panose="02020603050405020304" pitchFamily="18" charset="0"/>
              </a:rPr>
              <a:t>creates child partitions through the hypervisor. </a:t>
            </a:r>
            <a:endParaRPr lang="en-IN" b="1" dirty="0" smtClean="0">
              <a:solidFill>
                <a:srgbClr val="FF0000"/>
              </a:solidFill>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Child partitions </a:t>
            </a:r>
            <a:r>
              <a:rPr lang="en-IN" dirty="0">
                <a:latin typeface="Times New Roman" panose="02020603050405020304" pitchFamily="18" charset="0"/>
                <a:cs typeface="Times New Roman" panose="02020603050405020304" pitchFamily="18" charset="0"/>
              </a:rPr>
              <a:t>are used to host guest operating systems and </a:t>
            </a:r>
            <a:r>
              <a:rPr lang="en-IN" b="1" dirty="0">
                <a:solidFill>
                  <a:srgbClr val="FF0000"/>
                </a:solidFill>
                <a:latin typeface="Times New Roman" panose="02020603050405020304" pitchFamily="18" charset="0"/>
                <a:cs typeface="Times New Roman" panose="02020603050405020304" pitchFamily="18" charset="0"/>
              </a:rPr>
              <a:t>do not have access to the underlying hardware,</a:t>
            </a:r>
            <a:r>
              <a:rPr lang="en-IN" dirty="0">
                <a:latin typeface="Times New Roman" panose="02020603050405020304" pitchFamily="18" charset="0"/>
                <a:cs typeface="Times New Roman" panose="02020603050405020304" pitchFamily="18" charset="0"/>
              </a:rPr>
              <a:t> but their interaction with </a:t>
            </a:r>
            <a:r>
              <a:rPr lang="en-IN" b="1" dirty="0">
                <a:solidFill>
                  <a:srgbClr val="FF0000"/>
                </a:solidFill>
                <a:latin typeface="Times New Roman" panose="02020603050405020304" pitchFamily="18" charset="0"/>
                <a:cs typeface="Times New Roman" panose="02020603050405020304" pitchFamily="18" charset="0"/>
              </a:rPr>
              <a:t>it is controlled by either the parent partition or the hypervisor itself</a:t>
            </a:r>
            <a:r>
              <a:rPr lang="en-IN" b="1" dirty="0" smtClean="0">
                <a:solidFill>
                  <a:srgbClr val="FF0000"/>
                </a:solidFill>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The hypervisor is the component that directly manages the underlying hardware (processors and memory). It is logically defined by the following components</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lvl="1" algn="just"/>
            <a:r>
              <a:rPr lang="en-IN" sz="2000" b="1" i="1" dirty="0" err="1">
                <a:latin typeface="Times New Roman" panose="02020603050405020304" pitchFamily="18" charset="0"/>
                <a:cs typeface="Times New Roman" panose="02020603050405020304" pitchFamily="18" charset="0"/>
              </a:rPr>
              <a:t>Hypercalls</a:t>
            </a:r>
            <a:r>
              <a:rPr lang="en-IN" sz="2000" b="1" i="1" dirty="0">
                <a:latin typeface="Times New Roman" panose="02020603050405020304" pitchFamily="18" charset="0"/>
                <a:cs typeface="Times New Roman" panose="02020603050405020304" pitchFamily="18" charset="0"/>
              </a:rPr>
              <a:t> </a:t>
            </a:r>
            <a:r>
              <a:rPr lang="en-IN" sz="2000" b="1" i="1" dirty="0" smtClean="0">
                <a:latin typeface="Times New Roman" panose="02020603050405020304" pitchFamily="18" charset="0"/>
                <a:cs typeface="Times New Roman" panose="02020603050405020304" pitchFamily="18" charset="0"/>
              </a:rPr>
              <a:t>interface</a:t>
            </a:r>
            <a:r>
              <a:rPr lang="en-IN" sz="2000" dirty="0" smtClean="0">
                <a:latin typeface="Times New Roman" panose="02020603050405020304" pitchFamily="18" charset="0"/>
                <a:cs typeface="Times New Roman" panose="02020603050405020304" pitchFamily="18" charset="0"/>
              </a:rPr>
              <a:t>: This </a:t>
            </a:r>
            <a:r>
              <a:rPr lang="en-IN" sz="2000" dirty="0">
                <a:latin typeface="Times New Roman" panose="02020603050405020304" pitchFamily="18" charset="0"/>
                <a:cs typeface="Times New Roman" panose="02020603050405020304" pitchFamily="18" charset="0"/>
              </a:rPr>
              <a:t>is the </a:t>
            </a:r>
            <a:r>
              <a:rPr lang="en-IN" sz="2000" b="1" dirty="0">
                <a:solidFill>
                  <a:srgbClr val="FF0000"/>
                </a:solidFill>
                <a:latin typeface="Times New Roman" panose="02020603050405020304" pitchFamily="18" charset="0"/>
                <a:cs typeface="Times New Roman" panose="02020603050405020304" pitchFamily="18" charset="0"/>
              </a:rPr>
              <a:t>entry point for all the partitions for the execution of sensitive instructions</a:t>
            </a:r>
            <a:r>
              <a:rPr lang="en-IN" sz="2000" dirty="0">
                <a:latin typeface="Times New Roman" panose="02020603050405020304" pitchFamily="18" charset="0"/>
                <a:cs typeface="Times New Roman" panose="02020603050405020304" pitchFamily="18" charset="0"/>
              </a:rPr>
              <a:t>. This is an implementation of the </a:t>
            </a:r>
            <a:r>
              <a:rPr lang="en-IN" sz="2000" dirty="0" smtClean="0">
                <a:latin typeface="Times New Roman" panose="02020603050405020304" pitchFamily="18" charset="0"/>
                <a:cs typeface="Times New Roman" panose="02020603050405020304" pitchFamily="18" charset="0"/>
              </a:rPr>
              <a:t>para virtualization </a:t>
            </a:r>
            <a:r>
              <a:rPr lang="en-IN" sz="2000" dirty="0">
                <a:latin typeface="Times New Roman" panose="02020603050405020304" pitchFamily="18" charset="0"/>
                <a:cs typeface="Times New Roman" panose="02020603050405020304" pitchFamily="18" charset="0"/>
              </a:rPr>
              <a:t>approach already discussed with </a:t>
            </a:r>
            <a:r>
              <a:rPr lang="en-IN" sz="2000" dirty="0" err="1">
                <a:latin typeface="Times New Roman" panose="02020603050405020304" pitchFamily="18" charset="0"/>
                <a:cs typeface="Times New Roman" panose="02020603050405020304" pitchFamily="18" charset="0"/>
              </a:rPr>
              <a:t>Xen</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parent partition also uses this interface to create child </a:t>
            </a:r>
            <a:r>
              <a:rPr lang="en-IN" sz="2000" dirty="0" smtClean="0">
                <a:latin typeface="Times New Roman" panose="02020603050405020304" pitchFamily="18" charset="0"/>
                <a:cs typeface="Times New Roman" panose="02020603050405020304" pitchFamily="18" charset="0"/>
              </a:rPr>
              <a:t>partitions</a:t>
            </a:r>
            <a:r>
              <a:rPr lang="en-IN" sz="2000" dirty="0">
                <a:latin typeface="Times New Roman" panose="02020603050405020304" pitchFamily="18" charset="0"/>
                <a:cs typeface="Times New Roman" panose="02020603050405020304" pitchFamily="18" charset="0"/>
              </a:rPr>
              <a:t>.</a:t>
            </a:r>
          </a:p>
          <a:p>
            <a:pPr lvl="1" algn="just"/>
            <a:r>
              <a:rPr lang="en-IN" sz="2000" b="1" i="1" dirty="0">
                <a:latin typeface="Times New Roman" panose="02020603050405020304" pitchFamily="18" charset="0"/>
                <a:cs typeface="Times New Roman" panose="02020603050405020304" pitchFamily="18" charset="0"/>
              </a:rPr>
              <a:t>Memory service routines (</a:t>
            </a:r>
            <a:r>
              <a:rPr lang="en-IN" sz="2000" b="1" i="1" dirty="0" smtClean="0">
                <a:latin typeface="Times New Roman" panose="02020603050405020304" pitchFamily="18" charset="0"/>
                <a:cs typeface="Times New Roman" panose="02020603050405020304" pitchFamily="18" charset="0"/>
              </a:rPr>
              <a:t>MSRs): </a:t>
            </a:r>
            <a:r>
              <a:rPr lang="en-IN" sz="2000" dirty="0" smtClean="0">
                <a:latin typeface="Times New Roman" panose="02020603050405020304" pitchFamily="18" charset="0"/>
                <a:cs typeface="Times New Roman" panose="02020603050405020304" pitchFamily="18" charset="0"/>
              </a:rPr>
              <a:t>These </a:t>
            </a:r>
            <a:r>
              <a:rPr lang="en-IN" sz="2000" dirty="0">
                <a:latin typeface="Times New Roman" panose="02020603050405020304" pitchFamily="18" charset="0"/>
                <a:cs typeface="Times New Roman" panose="02020603050405020304" pitchFamily="18" charset="0"/>
              </a:rPr>
              <a:t>are the set of functionalities that </a:t>
            </a:r>
            <a:r>
              <a:rPr lang="en-IN" sz="2000" b="1" dirty="0">
                <a:solidFill>
                  <a:srgbClr val="FF0000"/>
                </a:solidFill>
                <a:latin typeface="Times New Roman" panose="02020603050405020304" pitchFamily="18" charset="0"/>
                <a:cs typeface="Times New Roman" panose="02020603050405020304" pitchFamily="18" charset="0"/>
              </a:rPr>
              <a:t>control the memory and its access from partitions.  </a:t>
            </a:r>
          </a:p>
          <a:p>
            <a:pPr lvl="1" algn="just"/>
            <a:r>
              <a:rPr lang="en-IN" sz="2000" b="1" i="1" dirty="0">
                <a:latin typeface="Times New Roman" panose="02020603050405020304" pitchFamily="18" charset="0"/>
                <a:cs typeface="Times New Roman" panose="02020603050405020304" pitchFamily="18" charset="0"/>
              </a:rPr>
              <a:t>Advanced programmable interrupt controller (</a:t>
            </a:r>
            <a:r>
              <a:rPr lang="en-IN" sz="2000" b="1" i="1" dirty="0" smtClean="0">
                <a:latin typeface="Times New Roman" panose="02020603050405020304" pitchFamily="18" charset="0"/>
                <a:cs typeface="Times New Roman" panose="02020603050405020304" pitchFamily="18" charset="0"/>
              </a:rPr>
              <a:t>APIC): </a:t>
            </a: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component represents the </a:t>
            </a:r>
            <a:r>
              <a:rPr lang="en-IN" sz="2000" b="1" dirty="0">
                <a:solidFill>
                  <a:srgbClr val="FF0000"/>
                </a:solidFill>
                <a:latin typeface="Times New Roman" panose="02020603050405020304" pitchFamily="18" charset="0"/>
                <a:cs typeface="Times New Roman" panose="02020603050405020304" pitchFamily="18" charset="0"/>
              </a:rPr>
              <a:t>interrupt controller, which manages the signals coming from the underlying hardware when some event occurs </a:t>
            </a:r>
            <a:r>
              <a:rPr lang="en-IN" sz="2000" dirty="0">
                <a:latin typeface="Times New Roman" panose="02020603050405020304" pitchFamily="18" charset="0"/>
                <a:cs typeface="Times New Roman" panose="02020603050405020304" pitchFamily="18" charset="0"/>
              </a:rPr>
              <a:t>(timer expired, I/O ready, exceptions and traps). </a:t>
            </a:r>
          </a:p>
          <a:p>
            <a:pPr lvl="1" algn="just"/>
            <a:endParaRPr lang="en-IN" sz="2000" dirty="0">
              <a:latin typeface="Times New Roman" panose="02020603050405020304" pitchFamily="18" charset="0"/>
              <a:cs typeface="Times New Roman" panose="02020603050405020304" pitchFamily="18" charset="0"/>
            </a:endParaRPr>
          </a:p>
          <a:p>
            <a:pPr algn="just"/>
            <a:endParaRPr lang="en-IN" b="1" dirty="0">
              <a:solidFill>
                <a:srgbClr val="FF0000"/>
              </a:solidFill>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5658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89532"/>
          </a:xfrm>
        </p:spPr>
        <p:txBody>
          <a:bodyPr>
            <a:normAutofit fontScale="90000"/>
          </a:bodyPr>
          <a:lstStyle/>
          <a:p>
            <a:r>
              <a:rPr lang="en-IN" dirty="0"/>
              <a:t>3. Microsoft Hyper-V </a:t>
            </a:r>
            <a:r>
              <a:rPr lang="en-IN" sz="2200" dirty="0" err="1"/>
              <a:t>contd</a:t>
            </a:r>
            <a:r>
              <a:rPr lang="en-IN" sz="2200" dirty="0"/>
              <a: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3948" y="1274163"/>
            <a:ext cx="8619344" cy="5396459"/>
          </a:xfrm>
        </p:spPr>
      </p:pic>
    </p:spTree>
    <p:extLst>
      <p:ext uri="{BB962C8B-B14F-4D97-AF65-F5344CB8AC3E}">
        <p14:creationId xmlns:p14="http://schemas.microsoft.com/office/powerpoint/2010/main" val="23085227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725" y="104932"/>
            <a:ext cx="10708523" cy="824458"/>
          </a:xfrm>
        </p:spPr>
        <p:txBody>
          <a:bodyPr>
            <a:normAutofit fontScale="90000"/>
          </a:bodyPr>
          <a:lstStyle/>
          <a:p>
            <a:r>
              <a:rPr lang="en-IN" dirty="0"/>
              <a:t>3. Microsoft Hyper-V </a:t>
            </a:r>
            <a:r>
              <a:rPr lang="en-IN" sz="2200" dirty="0" err="1"/>
              <a:t>contd</a:t>
            </a:r>
            <a:r>
              <a:rPr lang="en-IN" sz="2200" dirty="0"/>
              <a:t>…</a:t>
            </a:r>
            <a:endParaRPr lang="en-IN" dirty="0"/>
          </a:p>
        </p:txBody>
      </p:sp>
      <p:sp>
        <p:nvSpPr>
          <p:cNvPr id="3" name="Content Placeholder 2"/>
          <p:cNvSpPr>
            <a:spLocks noGrp="1"/>
          </p:cNvSpPr>
          <p:nvPr>
            <p:ph idx="1"/>
          </p:nvPr>
        </p:nvSpPr>
        <p:spPr>
          <a:xfrm>
            <a:off x="419725" y="1049311"/>
            <a:ext cx="11332564" cy="5456419"/>
          </a:xfrm>
        </p:spPr>
        <p:txBody>
          <a:bodyPr>
            <a:noAutofit/>
          </a:bodyPr>
          <a:lstStyle/>
          <a:p>
            <a:pPr algn="just"/>
            <a:r>
              <a:rPr lang="en-IN" sz="2400" b="1" i="1" dirty="0" smtClean="0">
                <a:latin typeface="Times New Roman" panose="02020603050405020304" pitchFamily="18" charset="0"/>
                <a:cs typeface="Times New Roman" panose="02020603050405020304" pitchFamily="18" charset="0"/>
              </a:rPr>
              <a:t>Scheduler: </a:t>
            </a:r>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component schedules the </a:t>
            </a:r>
            <a:r>
              <a:rPr lang="en-IN" sz="2400" b="1" dirty="0">
                <a:solidFill>
                  <a:srgbClr val="FF0000"/>
                </a:solidFill>
                <a:latin typeface="Times New Roman" panose="02020603050405020304" pitchFamily="18" charset="0"/>
                <a:cs typeface="Times New Roman" panose="02020603050405020304" pitchFamily="18" charset="0"/>
              </a:rPr>
              <a:t>virtual processors to run on available </a:t>
            </a:r>
            <a:r>
              <a:rPr lang="en-IN" sz="2400" b="1" dirty="0" smtClean="0">
                <a:solidFill>
                  <a:srgbClr val="FF0000"/>
                </a:solidFill>
                <a:latin typeface="Times New Roman" panose="02020603050405020304" pitchFamily="18" charset="0"/>
                <a:cs typeface="Times New Roman" panose="02020603050405020304" pitchFamily="18" charset="0"/>
              </a:rPr>
              <a:t>physical processors</a:t>
            </a:r>
            <a:r>
              <a:rPr lang="en-IN" sz="2400" dirty="0">
                <a:latin typeface="Times New Roman" panose="02020603050405020304" pitchFamily="18" charset="0"/>
                <a:cs typeface="Times New Roman" panose="02020603050405020304" pitchFamily="18" charset="0"/>
              </a:rPr>
              <a:t>. The scheduling is controlled by policies that are set by the parent </a:t>
            </a:r>
            <a:r>
              <a:rPr lang="en-IN" sz="2400" dirty="0" smtClean="0">
                <a:latin typeface="Times New Roman" panose="02020603050405020304" pitchFamily="18" charset="0"/>
                <a:cs typeface="Times New Roman" panose="02020603050405020304" pitchFamily="18" charset="0"/>
              </a:rPr>
              <a:t>partition.</a:t>
            </a:r>
          </a:p>
          <a:p>
            <a:pPr algn="just"/>
            <a:r>
              <a:rPr lang="en-IN" sz="2400" b="1" i="1" dirty="0" smtClean="0">
                <a:latin typeface="Times New Roman" panose="02020603050405020304" pitchFamily="18" charset="0"/>
                <a:cs typeface="Times New Roman" panose="02020603050405020304" pitchFamily="18" charset="0"/>
              </a:rPr>
              <a:t>Address manager: </a:t>
            </a:r>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component is used to </a:t>
            </a:r>
            <a:r>
              <a:rPr lang="en-IN" sz="2400" b="1" dirty="0">
                <a:solidFill>
                  <a:srgbClr val="FF0000"/>
                </a:solidFill>
                <a:latin typeface="Times New Roman" panose="02020603050405020304" pitchFamily="18" charset="0"/>
                <a:cs typeface="Times New Roman" panose="02020603050405020304" pitchFamily="18" charset="0"/>
              </a:rPr>
              <a:t>manage the virtual network addresses </a:t>
            </a:r>
            <a:r>
              <a:rPr lang="en-IN" sz="2400" dirty="0">
                <a:latin typeface="Times New Roman" panose="02020603050405020304" pitchFamily="18" charset="0"/>
                <a:cs typeface="Times New Roman" panose="02020603050405020304" pitchFamily="18" charset="0"/>
              </a:rPr>
              <a:t>that are allocated to each guest operating system</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lvl="0" algn="just"/>
            <a:r>
              <a:rPr lang="en-IN" sz="2400" b="1" i="1" dirty="0">
                <a:latin typeface="Times New Roman" panose="02020603050405020304" pitchFamily="18" charset="0"/>
                <a:cs typeface="Times New Roman" panose="02020603050405020304" pitchFamily="18" charset="0"/>
              </a:rPr>
              <a:t>Partition </a:t>
            </a:r>
            <a:r>
              <a:rPr lang="en-IN" sz="2400" b="1" i="1" dirty="0" smtClean="0">
                <a:latin typeface="Times New Roman" panose="02020603050405020304" pitchFamily="18" charset="0"/>
                <a:cs typeface="Times New Roman" panose="02020603050405020304" pitchFamily="18" charset="0"/>
              </a:rPr>
              <a:t>manager: </a:t>
            </a:r>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component is in charge of performing </a:t>
            </a:r>
            <a:r>
              <a:rPr lang="en-IN" sz="2400" b="1" dirty="0">
                <a:solidFill>
                  <a:srgbClr val="FF0000"/>
                </a:solidFill>
                <a:latin typeface="Times New Roman" panose="02020603050405020304" pitchFamily="18" charset="0"/>
                <a:cs typeface="Times New Roman" panose="02020603050405020304" pitchFamily="18" charset="0"/>
              </a:rPr>
              <a:t>partition creation, finalization, destruction, enumeration, and configurations</a:t>
            </a:r>
            <a:r>
              <a:rPr lang="en-IN" sz="2400" dirty="0">
                <a:latin typeface="Times New Roman" panose="02020603050405020304" pitchFamily="18" charset="0"/>
                <a:cs typeface="Times New Roman" panose="02020603050405020304" pitchFamily="18" charset="0"/>
              </a:rPr>
              <a:t>. Its services are available through the </a:t>
            </a:r>
            <a:r>
              <a:rPr lang="en-IN" sz="2400" dirty="0" err="1">
                <a:latin typeface="Times New Roman" panose="02020603050405020304" pitchFamily="18" charset="0"/>
                <a:cs typeface="Times New Roman" panose="02020603050405020304" pitchFamily="18" charset="0"/>
              </a:rPr>
              <a:t>hypercalls</a:t>
            </a:r>
            <a:r>
              <a:rPr lang="en-IN" sz="2400" dirty="0">
                <a:latin typeface="Times New Roman" panose="02020603050405020304" pitchFamily="18" charset="0"/>
                <a:cs typeface="Times New Roman" panose="02020603050405020304" pitchFamily="18" charset="0"/>
              </a:rPr>
              <a:t> interface API previously discussed.</a:t>
            </a:r>
          </a:p>
          <a:p>
            <a:pPr algn="just"/>
            <a:r>
              <a:rPr lang="en-IN" sz="2400" dirty="0" smtClean="0">
                <a:latin typeface="Times New Roman" panose="02020603050405020304" pitchFamily="18" charset="0"/>
                <a:cs typeface="Times New Roman" panose="02020603050405020304" pitchFamily="18" charset="0"/>
              </a:rPr>
              <a:t>The </a:t>
            </a:r>
            <a:r>
              <a:rPr lang="en-IN" sz="2400" b="1" dirty="0">
                <a:solidFill>
                  <a:srgbClr val="FF0000"/>
                </a:solidFill>
                <a:latin typeface="Times New Roman" panose="02020603050405020304" pitchFamily="18" charset="0"/>
                <a:cs typeface="Times New Roman" panose="02020603050405020304" pitchFamily="18" charset="0"/>
              </a:rPr>
              <a:t>hypervisor runs in Ring -1 </a:t>
            </a:r>
            <a:r>
              <a:rPr lang="en-IN" sz="2400" dirty="0">
                <a:latin typeface="Times New Roman" panose="02020603050405020304" pitchFamily="18" charset="0"/>
                <a:cs typeface="Times New Roman" panose="02020603050405020304" pitchFamily="18" charset="0"/>
              </a:rPr>
              <a:t>and therefore requires corresponding hardware technology that enables such a condition. By executing in this highly privileged mode, the hypervisor </a:t>
            </a:r>
            <a:r>
              <a:rPr lang="en-IN" sz="2400" b="1" dirty="0">
                <a:solidFill>
                  <a:srgbClr val="FF0000"/>
                </a:solidFill>
                <a:latin typeface="Times New Roman" panose="02020603050405020304" pitchFamily="18" charset="0"/>
                <a:cs typeface="Times New Roman" panose="02020603050405020304" pitchFamily="18" charset="0"/>
              </a:rPr>
              <a:t>can support legacy operating systems that have been designed for x86 hardware.</a:t>
            </a:r>
            <a:r>
              <a:rPr lang="en-IN" sz="2400" dirty="0">
                <a:latin typeface="Times New Roman" panose="02020603050405020304" pitchFamily="18" charset="0"/>
                <a:cs typeface="Times New Roman" panose="02020603050405020304" pitchFamily="18" charset="0"/>
              </a:rPr>
              <a:t> </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35515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a:xfrm>
            <a:off x="1069848" y="1873770"/>
            <a:ext cx="10058400" cy="4298430"/>
          </a:xfrm>
        </p:spPr>
        <p:txBody>
          <a:bodyPr>
            <a:normAutofit/>
          </a:bodyPr>
          <a:lstStyle/>
          <a:p>
            <a:pPr marL="457200" indent="-457200">
              <a:buAutoNum type="arabicPeriod"/>
            </a:pPr>
            <a:r>
              <a:rPr lang="en-IN" sz="3000" dirty="0" err="1" smtClean="0"/>
              <a:t>Xen</a:t>
            </a:r>
            <a:r>
              <a:rPr lang="en-IN" sz="3000" dirty="0" smtClean="0"/>
              <a:t>: </a:t>
            </a:r>
            <a:r>
              <a:rPr lang="en-IN" sz="3000" dirty="0" err="1" smtClean="0"/>
              <a:t>ParaVirtualization</a:t>
            </a:r>
            <a:endParaRPr lang="en-IN" sz="3000" dirty="0" smtClean="0"/>
          </a:p>
          <a:p>
            <a:pPr marL="457200" indent="-457200">
              <a:buAutoNum type="arabicPeriod"/>
            </a:pPr>
            <a:r>
              <a:rPr lang="en-IN" sz="3000" dirty="0" err="1" smtClean="0"/>
              <a:t>Vmware</a:t>
            </a:r>
            <a:r>
              <a:rPr lang="en-IN" sz="3000" dirty="0" smtClean="0"/>
              <a:t>: Full Virtualization</a:t>
            </a:r>
            <a:endParaRPr lang="en-IN" sz="3000" dirty="0"/>
          </a:p>
          <a:p>
            <a:pPr marL="457200" indent="-457200">
              <a:buAutoNum type="arabicPeriod"/>
            </a:pPr>
            <a:r>
              <a:rPr lang="en-IN" sz="3000" dirty="0" smtClean="0"/>
              <a:t>Microsoft </a:t>
            </a:r>
            <a:r>
              <a:rPr lang="en-IN" sz="3000" dirty="0" err="1" smtClean="0"/>
              <a:t>HyperV</a:t>
            </a:r>
            <a:r>
              <a:rPr lang="en-IN" sz="3000" dirty="0" smtClean="0"/>
              <a:t>: Infrastructure Virtualization</a:t>
            </a:r>
          </a:p>
        </p:txBody>
      </p:sp>
    </p:spTree>
    <p:extLst>
      <p:ext uri="{BB962C8B-B14F-4D97-AF65-F5344CB8AC3E}">
        <p14:creationId xmlns:p14="http://schemas.microsoft.com/office/powerpoint/2010/main" val="3654556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39151"/>
            <a:ext cx="10058400" cy="956603"/>
          </a:xfrm>
        </p:spPr>
        <p:txBody>
          <a:bodyPr/>
          <a:lstStyle/>
          <a:p>
            <a:r>
              <a:rPr lang="en-IN" dirty="0" smtClean="0"/>
              <a:t>1. </a:t>
            </a:r>
            <a:r>
              <a:rPr lang="en-IN" dirty="0" err="1" smtClean="0"/>
              <a:t>Xen</a:t>
            </a:r>
            <a:r>
              <a:rPr lang="en-IN" dirty="0" smtClean="0"/>
              <a:t> :</a:t>
            </a:r>
            <a:r>
              <a:rPr lang="en-IN" dirty="0" err="1" smtClean="0"/>
              <a:t>ParaVirtualization</a:t>
            </a:r>
            <a:endParaRPr lang="en-IN" dirty="0"/>
          </a:p>
        </p:txBody>
      </p:sp>
      <p:sp>
        <p:nvSpPr>
          <p:cNvPr id="3" name="Content Placeholder 2"/>
          <p:cNvSpPr>
            <a:spLocks noGrp="1"/>
          </p:cNvSpPr>
          <p:nvPr>
            <p:ph idx="1"/>
          </p:nvPr>
        </p:nvSpPr>
        <p:spPr>
          <a:xfrm>
            <a:off x="185981" y="1195754"/>
            <a:ext cx="11887200" cy="5300003"/>
          </a:xfrm>
        </p:spPr>
        <p:txBody>
          <a:bodyPr>
            <a:noAutofit/>
          </a:bodyPr>
          <a:lstStyle/>
          <a:p>
            <a:pPr algn="just"/>
            <a:r>
              <a:rPr lang="en-IN" sz="2200" dirty="0" err="1">
                <a:latin typeface="Times New Roman" panose="02020603050405020304" pitchFamily="18" charset="0"/>
                <a:cs typeface="Times New Roman" panose="02020603050405020304" pitchFamily="18" charset="0"/>
              </a:rPr>
              <a:t>Xen</a:t>
            </a:r>
            <a:r>
              <a:rPr lang="en-IN" sz="2200" dirty="0">
                <a:latin typeface="Times New Roman" panose="02020603050405020304" pitchFamily="18" charset="0"/>
                <a:cs typeface="Times New Roman" panose="02020603050405020304" pitchFamily="18" charset="0"/>
              </a:rPr>
              <a:t> is an open-source initiative implementing a virtualization platform based on </a:t>
            </a:r>
            <a:r>
              <a:rPr lang="en-IN" sz="2200" b="1" i="1" dirty="0" err="1">
                <a:solidFill>
                  <a:srgbClr val="FF0000"/>
                </a:solidFill>
                <a:latin typeface="Times New Roman" panose="02020603050405020304" pitchFamily="18" charset="0"/>
                <a:cs typeface="Times New Roman" panose="02020603050405020304" pitchFamily="18" charset="0"/>
              </a:rPr>
              <a:t>paravirtualization</a:t>
            </a:r>
            <a:r>
              <a:rPr lang="en-IN" sz="2200" b="1" i="1" dirty="0">
                <a:solidFill>
                  <a:srgbClr val="FF0000"/>
                </a:solidFill>
                <a:latin typeface="Times New Roman" panose="02020603050405020304" pitchFamily="18" charset="0"/>
                <a:cs typeface="Times New Roman" panose="02020603050405020304" pitchFamily="18" charset="0"/>
              </a:rPr>
              <a:t>. </a:t>
            </a:r>
            <a:endParaRPr lang="en-IN" sz="2200" b="1" i="1" dirty="0" smtClean="0">
              <a:solidFill>
                <a:srgbClr val="FF0000"/>
              </a:solidFill>
              <a:latin typeface="Times New Roman" panose="02020603050405020304" pitchFamily="18" charset="0"/>
              <a:cs typeface="Times New Roman" panose="02020603050405020304" pitchFamily="18" charset="0"/>
            </a:endParaRPr>
          </a:p>
          <a:p>
            <a:pPr algn="just"/>
            <a:r>
              <a:rPr lang="en-IN" sz="2200" dirty="0" smtClean="0">
                <a:latin typeface="Times New Roman" panose="02020603050405020304" pitchFamily="18" charset="0"/>
                <a:cs typeface="Times New Roman" panose="02020603050405020304" pitchFamily="18" charset="0"/>
              </a:rPr>
              <a:t>Initially </a:t>
            </a:r>
            <a:r>
              <a:rPr lang="en-IN" sz="2200" dirty="0">
                <a:latin typeface="Times New Roman" panose="02020603050405020304" pitchFamily="18" charset="0"/>
                <a:cs typeface="Times New Roman" panose="02020603050405020304" pitchFamily="18" charset="0"/>
              </a:rPr>
              <a:t>developed by a group of researchers at the </a:t>
            </a:r>
            <a:r>
              <a:rPr lang="en-IN" sz="2200" b="1" i="1" dirty="0">
                <a:solidFill>
                  <a:srgbClr val="FF0000"/>
                </a:solidFill>
                <a:latin typeface="Times New Roman" panose="02020603050405020304" pitchFamily="18" charset="0"/>
                <a:cs typeface="Times New Roman" panose="02020603050405020304" pitchFamily="18" charset="0"/>
              </a:rPr>
              <a:t>University of Cambridge in the United Kingdom,</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Xen</a:t>
            </a:r>
            <a:r>
              <a:rPr lang="en-IN" sz="2200" dirty="0">
                <a:latin typeface="Times New Roman" panose="02020603050405020304" pitchFamily="18" charset="0"/>
                <a:cs typeface="Times New Roman" panose="02020603050405020304" pitchFamily="18" charset="0"/>
              </a:rPr>
              <a:t> now has a </a:t>
            </a:r>
            <a:r>
              <a:rPr lang="en-IN" sz="2200" b="1" i="1" dirty="0">
                <a:solidFill>
                  <a:srgbClr val="FF0000"/>
                </a:solidFill>
                <a:latin typeface="Times New Roman" panose="02020603050405020304" pitchFamily="18" charset="0"/>
                <a:cs typeface="Times New Roman" panose="02020603050405020304" pitchFamily="18" charset="0"/>
              </a:rPr>
              <a:t>large open-source community </a:t>
            </a:r>
            <a:r>
              <a:rPr lang="en-IN" sz="2200" dirty="0">
                <a:latin typeface="Times New Roman" panose="02020603050405020304" pitchFamily="18" charset="0"/>
                <a:cs typeface="Times New Roman" panose="02020603050405020304" pitchFamily="18" charset="0"/>
              </a:rPr>
              <a:t>backing it. Citrix also offers it as a </a:t>
            </a:r>
            <a:r>
              <a:rPr lang="en-IN" sz="2200" dirty="0" smtClean="0">
                <a:latin typeface="Times New Roman" panose="02020603050405020304" pitchFamily="18" charset="0"/>
                <a:cs typeface="Times New Roman" panose="02020603050405020304" pitchFamily="18" charset="0"/>
              </a:rPr>
              <a:t>commercial solution, </a:t>
            </a:r>
            <a:r>
              <a:rPr lang="en-IN" sz="2200" dirty="0" err="1" smtClean="0">
                <a:latin typeface="Times New Roman" panose="02020603050405020304" pitchFamily="18" charset="0"/>
                <a:cs typeface="Times New Roman" panose="02020603050405020304" pitchFamily="18" charset="0"/>
              </a:rPr>
              <a:t>XenSource</a:t>
            </a:r>
            <a:r>
              <a:rPr lang="en-IN" sz="2200" dirty="0">
                <a:latin typeface="Times New Roman" panose="02020603050405020304" pitchFamily="18" charset="0"/>
                <a:cs typeface="Times New Roman" panose="02020603050405020304" pitchFamily="18" charset="0"/>
              </a:rPr>
              <a:t>. </a:t>
            </a:r>
            <a:endParaRPr lang="en-IN" sz="2200" dirty="0" smtClean="0">
              <a:latin typeface="Times New Roman" panose="02020603050405020304" pitchFamily="18" charset="0"/>
              <a:cs typeface="Times New Roman" panose="02020603050405020304" pitchFamily="18" charset="0"/>
            </a:endParaRPr>
          </a:p>
          <a:p>
            <a:pPr algn="just"/>
            <a:r>
              <a:rPr lang="en-IN" sz="2200" dirty="0" err="1" smtClean="0">
                <a:latin typeface="Times New Roman" panose="02020603050405020304" pitchFamily="18" charset="0"/>
                <a:cs typeface="Times New Roman" panose="02020603050405020304" pitchFamily="18" charset="0"/>
              </a:rPr>
              <a:t>Xen</a:t>
            </a:r>
            <a:r>
              <a:rPr lang="en-IN" sz="2200" dirty="0" smtClean="0">
                <a:latin typeface="Times New Roman" panose="02020603050405020304" pitchFamily="18" charset="0"/>
                <a:cs typeface="Times New Roman" panose="02020603050405020304" pitchFamily="18" charset="0"/>
              </a:rPr>
              <a:t>-based </a:t>
            </a:r>
            <a:r>
              <a:rPr lang="en-IN" sz="2200" dirty="0">
                <a:latin typeface="Times New Roman" panose="02020603050405020304" pitchFamily="18" charset="0"/>
                <a:cs typeface="Times New Roman" panose="02020603050405020304" pitchFamily="18" charset="0"/>
              </a:rPr>
              <a:t>technology is used for either </a:t>
            </a:r>
            <a:r>
              <a:rPr lang="en-IN" sz="2200" b="1" i="1" dirty="0">
                <a:solidFill>
                  <a:srgbClr val="FF0000"/>
                </a:solidFill>
                <a:latin typeface="Times New Roman" panose="02020603050405020304" pitchFamily="18" charset="0"/>
                <a:cs typeface="Times New Roman" panose="02020603050405020304" pitchFamily="18" charset="0"/>
              </a:rPr>
              <a:t>desktop virtualization or server virtualization</a:t>
            </a:r>
            <a:r>
              <a:rPr lang="en-IN" sz="2200" dirty="0">
                <a:latin typeface="Times New Roman" panose="02020603050405020304" pitchFamily="18" charset="0"/>
                <a:cs typeface="Times New Roman" panose="02020603050405020304" pitchFamily="18" charset="0"/>
              </a:rPr>
              <a:t>, and recently it has also been used to provide </a:t>
            </a:r>
            <a:r>
              <a:rPr lang="en-IN" sz="2200" b="1" i="1" dirty="0">
                <a:solidFill>
                  <a:srgbClr val="FF0000"/>
                </a:solidFill>
                <a:latin typeface="Times New Roman" panose="02020603050405020304" pitchFamily="18" charset="0"/>
                <a:cs typeface="Times New Roman" panose="02020603050405020304" pitchFamily="18" charset="0"/>
              </a:rPr>
              <a:t>cloud computing solutions by means of </a:t>
            </a:r>
            <a:r>
              <a:rPr lang="en-IN" sz="2200" b="1" i="1" dirty="0" err="1">
                <a:solidFill>
                  <a:srgbClr val="FF0000"/>
                </a:solidFill>
                <a:latin typeface="Times New Roman" panose="02020603050405020304" pitchFamily="18" charset="0"/>
                <a:cs typeface="Times New Roman" panose="02020603050405020304" pitchFamily="18" charset="0"/>
              </a:rPr>
              <a:t>Xen</a:t>
            </a:r>
            <a:r>
              <a:rPr lang="en-IN" sz="2200" b="1" i="1" dirty="0">
                <a:solidFill>
                  <a:srgbClr val="FF0000"/>
                </a:solidFill>
                <a:latin typeface="Times New Roman" panose="02020603050405020304" pitchFamily="18" charset="0"/>
                <a:cs typeface="Times New Roman" panose="02020603050405020304" pitchFamily="18" charset="0"/>
              </a:rPr>
              <a:t> Cloud Platform (XCP).</a:t>
            </a:r>
            <a:r>
              <a:rPr lang="en-IN" sz="2200" dirty="0">
                <a:latin typeface="Times New Roman" panose="02020603050405020304" pitchFamily="18" charset="0"/>
                <a:cs typeface="Times New Roman" panose="02020603050405020304" pitchFamily="18" charset="0"/>
              </a:rPr>
              <a:t> </a:t>
            </a:r>
            <a:endParaRPr lang="en-IN" sz="2200" dirty="0" smtClean="0">
              <a:latin typeface="Times New Roman" panose="02020603050405020304" pitchFamily="18" charset="0"/>
              <a:cs typeface="Times New Roman" panose="02020603050405020304" pitchFamily="18" charset="0"/>
            </a:endParaRPr>
          </a:p>
          <a:p>
            <a:pPr algn="just"/>
            <a:r>
              <a:rPr lang="en-IN" sz="2200" dirty="0" smtClean="0">
                <a:latin typeface="Times New Roman" panose="02020603050405020304" pitchFamily="18" charset="0"/>
                <a:cs typeface="Times New Roman" panose="02020603050405020304" pitchFamily="18" charset="0"/>
              </a:rPr>
              <a:t>At </a:t>
            </a:r>
            <a:r>
              <a:rPr lang="en-IN" sz="2200" dirty="0">
                <a:latin typeface="Times New Roman" panose="02020603050405020304" pitchFamily="18" charset="0"/>
                <a:cs typeface="Times New Roman" panose="02020603050405020304" pitchFamily="18" charset="0"/>
              </a:rPr>
              <a:t>the basis of all these solutions is the </a:t>
            </a:r>
            <a:r>
              <a:rPr lang="en-IN" sz="2200" b="1" i="1" dirty="0" err="1">
                <a:solidFill>
                  <a:srgbClr val="FF0000"/>
                </a:solidFill>
                <a:latin typeface="Times New Roman" panose="02020603050405020304" pitchFamily="18" charset="0"/>
                <a:cs typeface="Times New Roman" panose="02020603050405020304" pitchFamily="18" charset="0"/>
              </a:rPr>
              <a:t>Xen</a:t>
            </a:r>
            <a:r>
              <a:rPr lang="en-IN" sz="2200" b="1" i="1" dirty="0">
                <a:solidFill>
                  <a:srgbClr val="FF0000"/>
                </a:solidFill>
                <a:latin typeface="Times New Roman" panose="02020603050405020304" pitchFamily="18" charset="0"/>
                <a:cs typeface="Times New Roman" panose="02020603050405020304" pitchFamily="18" charset="0"/>
              </a:rPr>
              <a:t> Hypervisor</a:t>
            </a:r>
            <a:r>
              <a:rPr lang="en-IN" sz="2200" dirty="0">
                <a:latin typeface="Times New Roman" panose="02020603050405020304" pitchFamily="18" charset="0"/>
                <a:cs typeface="Times New Roman" panose="02020603050405020304" pitchFamily="18" charset="0"/>
              </a:rPr>
              <a:t>, which constitutes the core technology of </a:t>
            </a:r>
            <a:r>
              <a:rPr lang="en-IN" sz="2200" dirty="0" err="1">
                <a:latin typeface="Times New Roman" panose="02020603050405020304" pitchFamily="18" charset="0"/>
                <a:cs typeface="Times New Roman" panose="02020603050405020304" pitchFamily="18" charset="0"/>
              </a:rPr>
              <a:t>Xen</a:t>
            </a:r>
            <a:r>
              <a:rPr lang="en-IN" sz="2200" dirty="0">
                <a:latin typeface="Times New Roman" panose="02020603050405020304" pitchFamily="18" charset="0"/>
                <a:cs typeface="Times New Roman" panose="02020603050405020304" pitchFamily="18" charset="0"/>
              </a:rPr>
              <a:t>. </a:t>
            </a:r>
            <a:endParaRPr lang="en-IN" sz="2200" dirty="0" smtClean="0">
              <a:latin typeface="Times New Roman" panose="02020603050405020304" pitchFamily="18" charset="0"/>
              <a:cs typeface="Times New Roman" panose="02020603050405020304" pitchFamily="18" charset="0"/>
            </a:endParaRPr>
          </a:p>
          <a:p>
            <a:pPr algn="just"/>
            <a:r>
              <a:rPr lang="en-IN" sz="2200" dirty="0" smtClean="0">
                <a:latin typeface="Times New Roman" panose="02020603050405020304" pitchFamily="18" charset="0"/>
                <a:cs typeface="Times New Roman" panose="02020603050405020304" pitchFamily="18" charset="0"/>
              </a:rPr>
              <a:t>Recently, </a:t>
            </a:r>
            <a:r>
              <a:rPr lang="en-IN" sz="2200" dirty="0" err="1" smtClean="0">
                <a:latin typeface="Times New Roman" panose="02020603050405020304" pitchFamily="18" charset="0"/>
                <a:cs typeface="Times New Roman" panose="02020603050405020304" pitchFamily="18" charset="0"/>
              </a:rPr>
              <a:t>Xen</a:t>
            </a:r>
            <a:r>
              <a:rPr lang="en-IN" sz="2200" dirty="0" smtClean="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has been advanced to </a:t>
            </a:r>
            <a:r>
              <a:rPr lang="en-IN" sz="2200" b="1" i="1" dirty="0">
                <a:solidFill>
                  <a:srgbClr val="FF0000"/>
                </a:solidFill>
                <a:latin typeface="Times New Roman" panose="02020603050405020304" pitchFamily="18" charset="0"/>
                <a:cs typeface="Times New Roman" panose="02020603050405020304" pitchFamily="18" charset="0"/>
              </a:rPr>
              <a:t>support full </a:t>
            </a:r>
            <a:r>
              <a:rPr lang="en-IN" sz="2200" b="1" i="1" dirty="0" smtClean="0">
                <a:solidFill>
                  <a:srgbClr val="FF0000"/>
                </a:solidFill>
                <a:latin typeface="Times New Roman" panose="02020603050405020304" pitchFamily="18" charset="0"/>
                <a:cs typeface="Times New Roman" panose="02020603050405020304" pitchFamily="18" charset="0"/>
              </a:rPr>
              <a:t>virtualization </a:t>
            </a:r>
            <a:r>
              <a:rPr lang="en-IN" sz="2200" b="1" i="1" dirty="0">
                <a:solidFill>
                  <a:srgbClr val="FF0000"/>
                </a:solidFill>
                <a:latin typeface="Times New Roman" panose="02020603050405020304" pitchFamily="18" charset="0"/>
                <a:cs typeface="Times New Roman" panose="02020603050405020304" pitchFamily="18" charset="0"/>
              </a:rPr>
              <a:t>using hardware-assisted virtualization</a:t>
            </a:r>
            <a:r>
              <a:rPr lang="en-IN" sz="2200" b="1" i="1" dirty="0" smtClean="0">
                <a:solidFill>
                  <a:srgbClr val="FF0000"/>
                </a:solidFill>
                <a:latin typeface="Times New Roman" panose="02020603050405020304" pitchFamily="18" charset="0"/>
                <a:cs typeface="Times New Roman" panose="02020603050405020304" pitchFamily="18" charset="0"/>
              </a:rPr>
              <a:t>.</a:t>
            </a:r>
            <a:endParaRPr lang="en-IN" sz="2200" b="1" i="1" dirty="0">
              <a:solidFill>
                <a:srgbClr val="FF0000"/>
              </a:solidFill>
              <a:latin typeface="Times New Roman" panose="02020603050405020304" pitchFamily="18" charset="0"/>
              <a:cs typeface="Times New Roman" panose="02020603050405020304" pitchFamily="18" charset="0"/>
            </a:endParaRPr>
          </a:p>
          <a:p>
            <a:pPr algn="just"/>
            <a:r>
              <a:rPr lang="en-IN" sz="2200" dirty="0" err="1">
                <a:latin typeface="Times New Roman" panose="02020603050405020304" pitchFamily="18" charset="0"/>
                <a:cs typeface="Times New Roman" panose="02020603050405020304" pitchFamily="18" charset="0"/>
              </a:rPr>
              <a:t>Xen</a:t>
            </a:r>
            <a:r>
              <a:rPr lang="en-IN" sz="2200" dirty="0">
                <a:latin typeface="Times New Roman" panose="02020603050405020304" pitchFamily="18" charset="0"/>
                <a:cs typeface="Times New Roman" panose="02020603050405020304" pitchFamily="18" charset="0"/>
              </a:rPr>
              <a:t> is the most popular implementation of </a:t>
            </a:r>
            <a:r>
              <a:rPr lang="en-IN" sz="2200" dirty="0" err="1">
                <a:latin typeface="Times New Roman" panose="02020603050405020304" pitchFamily="18" charset="0"/>
                <a:cs typeface="Times New Roman" panose="02020603050405020304" pitchFamily="18" charset="0"/>
              </a:rPr>
              <a:t>paravirtualization</a:t>
            </a:r>
            <a:r>
              <a:rPr lang="en-IN" sz="2200" dirty="0">
                <a:latin typeface="Times New Roman" panose="02020603050405020304" pitchFamily="18" charset="0"/>
                <a:cs typeface="Times New Roman" panose="02020603050405020304" pitchFamily="18" charset="0"/>
              </a:rPr>
              <a:t>, which, in contrast with full </a:t>
            </a:r>
            <a:r>
              <a:rPr lang="en-IN" sz="2200" dirty="0" smtClean="0">
                <a:latin typeface="Times New Roman" panose="02020603050405020304" pitchFamily="18" charset="0"/>
                <a:cs typeface="Times New Roman" panose="02020603050405020304" pitchFamily="18" charset="0"/>
              </a:rPr>
              <a:t>virtualization</a:t>
            </a:r>
            <a:r>
              <a:rPr lang="en-IN" sz="2200" dirty="0">
                <a:latin typeface="Times New Roman" panose="02020603050405020304" pitchFamily="18" charset="0"/>
                <a:cs typeface="Times New Roman" panose="02020603050405020304" pitchFamily="18" charset="0"/>
              </a:rPr>
              <a:t>, allows </a:t>
            </a:r>
            <a:r>
              <a:rPr lang="en-IN" sz="2200" b="1" i="1" dirty="0">
                <a:solidFill>
                  <a:srgbClr val="FF0000"/>
                </a:solidFill>
                <a:latin typeface="Times New Roman" panose="02020603050405020304" pitchFamily="18" charset="0"/>
                <a:cs typeface="Times New Roman" panose="02020603050405020304" pitchFamily="18" charset="0"/>
              </a:rPr>
              <a:t>high-performance execution of guest operating systems</a:t>
            </a:r>
            <a:r>
              <a:rPr lang="en-IN" sz="2200" dirty="0">
                <a:latin typeface="Times New Roman" panose="02020603050405020304" pitchFamily="18" charset="0"/>
                <a:cs typeface="Times New Roman" panose="02020603050405020304" pitchFamily="18" charset="0"/>
              </a:rPr>
              <a:t>. </a:t>
            </a:r>
            <a:endParaRPr lang="en-IN" sz="2200" dirty="0" smtClean="0">
              <a:latin typeface="Times New Roman" panose="02020603050405020304" pitchFamily="18" charset="0"/>
              <a:cs typeface="Times New Roman" panose="02020603050405020304" pitchFamily="18" charset="0"/>
            </a:endParaRPr>
          </a:p>
          <a:p>
            <a:pPr algn="just"/>
            <a:r>
              <a:rPr lang="en-IN" sz="2200" dirty="0" smtClean="0">
                <a:latin typeface="Times New Roman" panose="02020603050405020304" pitchFamily="18" charset="0"/>
                <a:cs typeface="Times New Roman" panose="02020603050405020304" pitchFamily="18" charset="0"/>
              </a:rPr>
              <a:t>This </a:t>
            </a:r>
            <a:r>
              <a:rPr lang="en-IN" sz="2200" dirty="0">
                <a:latin typeface="Times New Roman" panose="02020603050405020304" pitchFamily="18" charset="0"/>
                <a:cs typeface="Times New Roman" panose="02020603050405020304" pitchFamily="18" charset="0"/>
              </a:rPr>
              <a:t>is made possible by </a:t>
            </a:r>
            <a:r>
              <a:rPr lang="en-IN" sz="2200" b="1" i="1" dirty="0">
                <a:solidFill>
                  <a:srgbClr val="FF0000"/>
                </a:solidFill>
                <a:latin typeface="Times New Roman" panose="02020603050405020304" pitchFamily="18" charset="0"/>
                <a:cs typeface="Times New Roman" panose="02020603050405020304" pitchFamily="18" charset="0"/>
              </a:rPr>
              <a:t>eliminating the performance loss while executing instructions that require special management. </a:t>
            </a:r>
            <a:r>
              <a:rPr lang="en-IN" sz="2200" dirty="0">
                <a:latin typeface="Times New Roman" panose="02020603050405020304" pitchFamily="18" charset="0"/>
                <a:cs typeface="Times New Roman" panose="02020603050405020304" pitchFamily="18" charset="0"/>
              </a:rPr>
              <a:t>This is done by </a:t>
            </a:r>
            <a:r>
              <a:rPr lang="en-IN" sz="2200" b="1" i="1" dirty="0">
                <a:solidFill>
                  <a:srgbClr val="FF0000"/>
                </a:solidFill>
                <a:latin typeface="Times New Roman" panose="02020603050405020304" pitchFamily="18" charset="0"/>
                <a:cs typeface="Times New Roman" panose="02020603050405020304" pitchFamily="18" charset="0"/>
              </a:rPr>
              <a:t>modifying portions of the guest operating systems run by </a:t>
            </a:r>
            <a:r>
              <a:rPr lang="en-IN" sz="2200" b="1" i="1" dirty="0" err="1">
                <a:solidFill>
                  <a:srgbClr val="FF0000"/>
                </a:solidFill>
                <a:latin typeface="Times New Roman" panose="02020603050405020304" pitchFamily="18" charset="0"/>
                <a:cs typeface="Times New Roman" panose="02020603050405020304" pitchFamily="18" charset="0"/>
              </a:rPr>
              <a:t>Xen</a:t>
            </a:r>
            <a:r>
              <a:rPr lang="en-IN" sz="2200" dirty="0">
                <a:latin typeface="Times New Roman" panose="02020603050405020304" pitchFamily="18" charset="0"/>
                <a:cs typeface="Times New Roman" panose="02020603050405020304" pitchFamily="18" charset="0"/>
              </a:rPr>
              <a:t> with reference to the execution of such instructions. </a:t>
            </a:r>
          </a:p>
        </p:txBody>
      </p:sp>
    </p:spTree>
    <p:extLst>
      <p:ext uri="{BB962C8B-B14F-4D97-AF65-F5344CB8AC3E}">
        <p14:creationId xmlns:p14="http://schemas.microsoft.com/office/powerpoint/2010/main" val="1225885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46744"/>
          </a:xfrm>
        </p:spPr>
        <p:txBody>
          <a:bodyPr>
            <a:normAutofit fontScale="90000"/>
          </a:bodyPr>
          <a:lstStyle/>
          <a:p>
            <a:r>
              <a:rPr lang="en-IN" dirty="0"/>
              <a:t>1. </a:t>
            </a:r>
            <a:r>
              <a:rPr lang="en-IN" dirty="0" err="1"/>
              <a:t>Xen</a:t>
            </a:r>
            <a:r>
              <a:rPr lang="en-IN" dirty="0"/>
              <a:t> :</a:t>
            </a:r>
            <a:r>
              <a:rPr lang="en-IN" dirty="0" err="1" smtClean="0"/>
              <a:t>ParaVirtualization</a:t>
            </a:r>
            <a:r>
              <a:rPr lang="en-IN" dirty="0" smtClean="0"/>
              <a:t>  </a:t>
            </a:r>
            <a:r>
              <a:rPr lang="en-IN" sz="2200" dirty="0" err="1" smtClean="0"/>
              <a:t>contd</a:t>
            </a:r>
            <a:r>
              <a:rPr lang="en-IN" sz="2200" dirty="0" smtClean="0"/>
              <a:t>…</a:t>
            </a:r>
            <a:endParaRPr lang="en-IN" sz="2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3851" y="1131376"/>
            <a:ext cx="9887918" cy="5040824"/>
          </a:xfrm>
        </p:spPr>
      </p:pic>
    </p:spTree>
    <p:extLst>
      <p:ext uri="{BB962C8B-B14F-4D97-AF65-F5344CB8AC3E}">
        <p14:creationId xmlns:p14="http://schemas.microsoft.com/office/powerpoint/2010/main" val="1883026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
            <a:ext cx="10058400" cy="898902"/>
          </a:xfrm>
        </p:spPr>
        <p:txBody>
          <a:bodyPr>
            <a:normAutofit/>
          </a:bodyPr>
          <a:lstStyle/>
          <a:p>
            <a:r>
              <a:rPr lang="en-IN" dirty="0"/>
              <a:t>1. </a:t>
            </a:r>
            <a:r>
              <a:rPr lang="en-IN" dirty="0" err="1"/>
              <a:t>Xen</a:t>
            </a:r>
            <a:r>
              <a:rPr lang="en-IN" dirty="0"/>
              <a:t> :</a:t>
            </a:r>
            <a:r>
              <a:rPr lang="en-IN" dirty="0" err="1" smtClean="0"/>
              <a:t>ParaVirtualization</a:t>
            </a:r>
            <a:r>
              <a:rPr lang="en-IN" dirty="0" smtClean="0"/>
              <a:t> </a:t>
            </a:r>
            <a:r>
              <a:rPr lang="en-IN" sz="2000" dirty="0" err="1" smtClean="0"/>
              <a:t>contd</a:t>
            </a:r>
            <a:r>
              <a:rPr lang="en-IN" sz="2000" dirty="0" smtClean="0"/>
              <a:t>…</a:t>
            </a:r>
            <a:endParaRPr lang="en-IN" sz="2000" dirty="0"/>
          </a:p>
        </p:txBody>
      </p:sp>
      <p:sp>
        <p:nvSpPr>
          <p:cNvPr id="3" name="Content Placeholder 2"/>
          <p:cNvSpPr>
            <a:spLocks noGrp="1"/>
          </p:cNvSpPr>
          <p:nvPr>
            <p:ph idx="1"/>
          </p:nvPr>
        </p:nvSpPr>
        <p:spPr>
          <a:xfrm>
            <a:off x="743919" y="898903"/>
            <a:ext cx="10879810" cy="5273297"/>
          </a:xfrm>
        </p:spPr>
        <p:txBody>
          <a:bodyPr>
            <a:noAutofit/>
          </a:bodyPr>
          <a:lstStyle/>
          <a:p>
            <a:pPr algn="just"/>
            <a:r>
              <a:rPr lang="en-IN" sz="2500" dirty="0">
                <a:latin typeface="Times New Roman" panose="02020603050405020304" pitchFamily="18" charset="0"/>
                <a:cs typeface="Times New Roman" panose="02020603050405020304" pitchFamily="18" charset="0"/>
              </a:rPr>
              <a:t>A </a:t>
            </a:r>
            <a:r>
              <a:rPr lang="en-IN" sz="2500" dirty="0" err="1">
                <a:latin typeface="Times New Roman" panose="02020603050405020304" pitchFamily="18" charset="0"/>
                <a:cs typeface="Times New Roman" panose="02020603050405020304" pitchFamily="18" charset="0"/>
              </a:rPr>
              <a:t>Xen</a:t>
            </a:r>
            <a:r>
              <a:rPr lang="en-IN" sz="2500" dirty="0">
                <a:latin typeface="Times New Roman" panose="02020603050405020304" pitchFamily="18" charset="0"/>
                <a:cs typeface="Times New Roman" panose="02020603050405020304" pitchFamily="18" charset="0"/>
              </a:rPr>
              <a:t>-based system is managed by the </a:t>
            </a:r>
            <a:r>
              <a:rPr lang="en-IN" sz="2500" b="1" i="1" dirty="0" err="1">
                <a:solidFill>
                  <a:srgbClr val="FF0000"/>
                </a:solidFill>
                <a:latin typeface="Times New Roman" panose="02020603050405020304" pitchFamily="18" charset="0"/>
                <a:cs typeface="Times New Roman" panose="02020603050405020304" pitchFamily="18" charset="0"/>
              </a:rPr>
              <a:t>Xen</a:t>
            </a:r>
            <a:r>
              <a:rPr lang="en-IN" sz="2500" b="1" i="1" dirty="0">
                <a:solidFill>
                  <a:srgbClr val="FF0000"/>
                </a:solidFill>
                <a:latin typeface="Times New Roman" panose="02020603050405020304" pitchFamily="18" charset="0"/>
                <a:cs typeface="Times New Roman" panose="02020603050405020304" pitchFamily="18" charset="0"/>
              </a:rPr>
              <a:t> hypervisor, which runs in the highest privileged mode </a:t>
            </a:r>
            <a:r>
              <a:rPr lang="en-IN" sz="2500" dirty="0">
                <a:latin typeface="Times New Roman" panose="02020603050405020304" pitchFamily="18" charset="0"/>
                <a:cs typeface="Times New Roman" panose="02020603050405020304" pitchFamily="18" charset="0"/>
              </a:rPr>
              <a:t>and controls the access of guest operating system to the underlying hardware. </a:t>
            </a:r>
            <a:endParaRPr lang="en-IN" sz="2500" dirty="0" smtClean="0">
              <a:latin typeface="Times New Roman" panose="02020603050405020304" pitchFamily="18" charset="0"/>
              <a:cs typeface="Times New Roman" panose="02020603050405020304" pitchFamily="18" charset="0"/>
            </a:endParaRPr>
          </a:p>
          <a:p>
            <a:pPr algn="just"/>
            <a:r>
              <a:rPr lang="en-IN" sz="2500" b="1" i="1" dirty="0" smtClean="0">
                <a:solidFill>
                  <a:srgbClr val="FF0000"/>
                </a:solidFill>
                <a:latin typeface="Times New Roman" panose="02020603050405020304" pitchFamily="18" charset="0"/>
                <a:cs typeface="Times New Roman" panose="02020603050405020304" pitchFamily="18" charset="0"/>
              </a:rPr>
              <a:t>Guest operating systems are executed within domains</a:t>
            </a:r>
            <a:r>
              <a:rPr lang="en-IN" sz="2500" dirty="0" smtClean="0">
                <a:latin typeface="Times New Roman" panose="02020603050405020304" pitchFamily="18" charset="0"/>
                <a:cs typeface="Times New Roman" panose="02020603050405020304" pitchFamily="18" charset="0"/>
              </a:rPr>
              <a:t>, </a:t>
            </a:r>
            <a:r>
              <a:rPr lang="en-IN" sz="2500" dirty="0">
                <a:latin typeface="Times New Roman" panose="02020603050405020304" pitchFamily="18" charset="0"/>
                <a:cs typeface="Times New Roman" panose="02020603050405020304" pitchFamily="18" charset="0"/>
              </a:rPr>
              <a:t>which represent virtual machine instances. </a:t>
            </a:r>
            <a:endParaRPr lang="en-IN" sz="2500" dirty="0" smtClean="0">
              <a:latin typeface="Times New Roman" panose="02020603050405020304" pitchFamily="18" charset="0"/>
              <a:cs typeface="Times New Roman" panose="02020603050405020304" pitchFamily="18" charset="0"/>
            </a:endParaRPr>
          </a:p>
          <a:p>
            <a:pPr algn="just"/>
            <a:r>
              <a:rPr lang="en-IN" sz="2500" dirty="0" smtClean="0">
                <a:latin typeface="Times New Roman" panose="02020603050405020304" pitchFamily="18" charset="0"/>
                <a:cs typeface="Times New Roman" panose="02020603050405020304" pitchFamily="18" charset="0"/>
              </a:rPr>
              <a:t>Moreover</a:t>
            </a:r>
            <a:r>
              <a:rPr lang="en-IN" sz="2500" dirty="0">
                <a:latin typeface="Times New Roman" panose="02020603050405020304" pitchFamily="18" charset="0"/>
                <a:cs typeface="Times New Roman" panose="02020603050405020304" pitchFamily="18" charset="0"/>
              </a:rPr>
              <a:t>, </a:t>
            </a:r>
            <a:r>
              <a:rPr lang="en-IN" sz="2500" b="1" i="1" dirty="0">
                <a:solidFill>
                  <a:srgbClr val="FF0000"/>
                </a:solidFill>
                <a:latin typeface="Times New Roman" panose="02020603050405020304" pitchFamily="18" charset="0"/>
                <a:cs typeface="Times New Roman" panose="02020603050405020304" pitchFamily="18" charset="0"/>
              </a:rPr>
              <a:t>specific control software</a:t>
            </a:r>
            <a:r>
              <a:rPr lang="en-IN" sz="2500" dirty="0">
                <a:latin typeface="Times New Roman" panose="02020603050405020304" pitchFamily="18" charset="0"/>
                <a:cs typeface="Times New Roman" panose="02020603050405020304" pitchFamily="18" charset="0"/>
              </a:rPr>
              <a:t>, which has privileged access to the host and controls all the other guest operating systems, is executed in a special domain called </a:t>
            </a:r>
            <a:r>
              <a:rPr lang="en-IN" sz="2500" b="1" i="1" dirty="0">
                <a:solidFill>
                  <a:srgbClr val="FF0000"/>
                </a:solidFill>
                <a:latin typeface="Times New Roman" panose="02020603050405020304" pitchFamily="18" charset="0"/>
                <a:cs typeface="Times New Roman" panose="02020603050405020304" pitchFamily="18" charset="0"/>
              </a:rPr>
              <a:t>Domain </a:t>
            </a:r>
            <a:r>
              <a:rPr lang="en-IN" sz="2500" b="1" i="1" dirty="0" smtClean="0">
                <a:solidFill>
                  <a:srgbClr val="FF0000"/>
                </a:solidFill>
                <a:latin typeface="Times New Roman" panose="02020603050405020304" pitchFamily="18" charset="0"/>
                <a:cs typeface="Times New Roman" panose="02020603050405020304" pitchFamily="18" charset="0"/>
              </a:rPr>
              <a:t>0.</a:t>
            </a:r>
            <a:r>
              <a:rPr lang="en-IN" sz="2500" dirty="0" smtClean="0">
                <a:latin typeface="Times New Roman" panose="02020603050405020304" pitchFamily="18" charset="0"/>
                <a:cs typeface="Times New Roman" panose="02020603050405020304" pitchFamily="18" charset="0"/>
              </a:rPr>
              <a:t>This </a:t>
            </a:r>
            <a:r>
              <a:rPr lang="en-IN" sz="2500" dirty="0">
                <a:latin typeface="Times New Roman" panose="02020603050405020304" pitchFamily="18" charset="0"/>
                <a:cs typeface="Times New Roman" panose="02020603050405020304" pitchFamily="18" charset="0"/>
              </a:rPr>
              <a:t>is the </a:t>
            </a:r>
            <a:r>
              <a:rPr lang="en-IN" sz="2500" b="1" i="1" dirty="0">
                <a:solidFill>
                  <a:srgbClr val="FF0000"/>
                </a:solidFill>
                <a:latin typeface="Times New Roman" panose="02020603050405020304" pitchFamily="18" charset="0"/>
                <a:cs typeface="Times New Roman" panose="02020603050405020304" pitchFamily="18" charset="0"/>
              </a:rPr>
              <a:t>first one that is loaded once the virtual machine manager has completely booted</a:t>
            </a:r>
            <a:r>
              <a:rPr lang="en-IN" sz="2500" dirty="0">
                <a:latin typeface="Times New Roman" panose="02020603050405020304" pitchFamily="18" charset="0"/>
                <a:cs typeface="Times New Roman" panose="02020603050405020304" pitchFamily="18" charset="0"/>
              </a:rPr>
              <a:t>, and it hosts a </a:t>
            </a:r>
            <a:r>
              <a:rPr lang="en-IN" sz="2500" dirty="0" err="1">
                <a:latin typeface="Times New Roman" panose="02020603050405020304" pitchFamily="18" charset="0"/>
                <a:cs typeface="Times New Roman" panose="02020603050405020304" pitchFamily="18" charset="0"/>
              </a:rPr>
              <a:t>HyperText</a:t>
            </a:r>
            <a:r>
              <a:rPr lang="en-IN" sz="2500" dirty="0">
                <a:latin typeface="Times New Roman" panose="02020603050405020304" pitchFamily="18" charset="0"/>
                <a:cs typeface="Times New Roman" panose="02020603050405020304" pitchFamily="18" charset="0"/>
              </a:rPr>
              <a:t> Transfer Protocol (HTTP) server that serves requests for </a:t>
            </a:r>
            <a:r>
              <a:rPr lang="en-IN" sz="2500" b="1" dirty="0">
                <a:solidFill>
                  <a:srgbClr val="FF0000"/>
                </a:solidFill>
                <a:latin typeface="Times New Roman" panose="02020603050405020304" pitchFamily="18" charset="0"/>
                <a:cs typeface="Times New Roman" panose="02020603050405020304" pitchFamily="18" charset="0"/>
              </a:rPr>
              <a:t>virtual machine creation, </a:t>
            </a:r>
            <a:r>
              <a:rPr lang="en-IN" sz="2500" b="1" dirty="0" smtClean="0">
                <a:solidFill>
                  <a:srgbClr val="FF0000"/>
                </a:solidFill>
                <a:latin typeface="Times New Roman" panose="02020603050405020304" pitchFamily="18" charset="0"/>
                <a:cs typeface="Times New Roman" panose="02020603050405020304" pitchFamily="18" charset="0"/>
              </a:rPr>
              <a:t>configuration</a:t>
            </a:r>
            <a:r>
              <a:rPr lang="en-IN" sz="2500" b="1" dirty="0">
                <a:solidFill>
                  <a:srgbClr val="FF0000"/>
                </a:solidFill>
                <a:latin typeface="Times New Roman" panose="02020603050405020304" pitchFamily="18" charset="0"/>
                <a:cs typeface="Times New Roman" panose="02020603050405020304" pitchFamily="18" charset="0"/>
              </a:rPr>
              <a:t>, and termination</a:t>
            </a:r>
            <a:r>
              <a:rPr lang="en-IN" sz="2500" b="1" dirty="0" smtClean="0">
                <a:solidFill>
                  <a:srgbClr val="FF0000"/>
                </a:solidFill>
                <a:latin typeface="Times New Roman" panose="02020603050405020304" pitchFamily="18" charset="0"/>
                <a:cs typeface="Times New Roman" panose="02020603050405020304" pitchFamily="18" charset="0"/>
              </a:rPr>
              <a:t>.</a:t>
            </a:r>
          </a:p>
          <a:p>
            <a:pPr algn="just"/>
            <a:r>
              <a:rPr lang="en-IN" sz="2500" dirty="0" smtClean="0">
                <a:latin typeface="Times New Roman" panose="02020603050405020304" pitchFamily="18" charset="0"/>
                <a:cs typeface="Times New Roman" panose="02020603050405020304" pitchFamily="18" charset="0"/>
              </a:rPr>
              <a:t> </a:t>
            </a:r>
            <a:r>
              <a:rPr lang="en-IN" sz="2500" dirty="0">
                <a:latin typeface="Times New Roman" panose="02020603050405020304" pitchFamily="18" charset="0"/>
                <a:cs typeface="Times New Roman" panose="02020603050405020304" pitchFamily="18" charset="0"/>
              </a:rPr>
              <a:t>This component constitutes the </a:t>
            </a:r>
            <a:r>
              <a:rPr lang="en-IN" sz="2500" b="1" i="1" dirty="0">
                <a:solidFill>
                  <a:srgbClr val="FF0000"/>
                </a:solidFill>
                <a:latin typeface="Times New Roman" panose="02020603050405020304" pitchFamily="18" charset="0"/>
                <a:cs typeface="Times New Roman" panose="02020603050405020304" pitchFamily="18" charset="0"/>
              </a:rPr>
              <a:t>embryonic version of a distributed </a:t>
            </a:r>
            <a:r>
              <a:rPr lang="en-IN" sz="2500" b="1" i="1" dirty="0" smtClean="0">
                <a:solidFill>
                  <a:srgbClr val="FF0000"/>
                </a:solidFill>
                <a:latin typeface="Times New Roman" panose="02020603050405020304" pitchFamily="18" charset="0"/>
                <a:cs typeface="Times New Roman" panose="02020603050405020304" pitchFamily="18" charset="0"/>
              </a:rPr>
              <a:t>virtual </a:t>
            </a:r>
            <a:r>
              <a:rPr lang="en-IN" sz="2500" b="1" i="1" dirty="0">
                <a:solidFill>
                  <a:srgbClr val="FF0000"/>
                </a:solidFill>
                <a:latin typeface="Times New Roman" panose="02020603050405020304" pitchFamily="18" charset="0"/>
                <a:cs typeface="Times New Roman" panose="02020603050405020304" pitchFamily="18" charset="0"/>
              </a:rPr>
              <a:t>machine manager,</a:t>
            </a:r>
            <a:r>
              <a:rPr lang="en-IN" sz="2500" dirty="0">
                <a:latin typeface="Times New Roman" panose="02020603050405020304" pitchFamily="18" charset="0"/>
                <a:cs typeface="Times New Roman" panose="02020603050405020304" pitchFamily="18" charset="0"/>
              </a:rPr>
              <a:t> which is an essential component of cloud computing systems providing Infrastructure-as-a-Service (IaaS) solutions.</a:t>
            </a:r>
          </a:p>
          <a:p>
            <a:pPr marL="0" indent="0" algn="just">
              <a:buNone/>
            </a:pP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734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93239"/>
          </a:xfrm>
        </p:spPr>
        <p:txBody>
          <a:bodyPr>
            <a:normAutofit fontScale="90000"/>
          </a:bodyPr>
          <a:lstStyle/>
          <a:p>
            <a:r>
              <a:rPr lang="en-IN" dirty="0"/>
              <a:t>1. </a:t>
            </a:r>
            <a:r>
              <a:rPr lang="en-IN" dirty="0" err="1"/>
              <a:t>Xen</a:t>
            </a:r>
            <a:r>
              <a:rPr lang="en-IN" dirty="0"/>
              <a:t> :</a:t>
            </a:r>
            <a:r>
              <a:rPr lang="en-IN" dirty="0" err="1"/>
              <a:t>ParaVirtualization</a:t>
            </a:r>
            <a:r>
              <a:rPr lang="en-IN" dirty="0"/>
              <a:t> </a:t>
            </a:r>
            <a:r>
              <a:rPr lang="en-IN" sz="2000" dirty="0" err="1"/>
              <a:t>contd</a:t>
            </a:r>
            <a:r>
              <a:rPr lang="en-IN" sz="2000" dirty="0"/>
              <a:t>…</a:t>
            </a:r>
            <a:endParaRPr lang="en-IN" dirty="0"/>
          </a:p>
        </p:txBody>
      </p:sp>
      <p:sp>
        <p:nvSpPr>
          <p:cNvPr id="3" name="Content Placeholder 2"/>
          <p:cNvSpPr>
            <a:spLocks noGrp="1"/>
          </p:cNvSpPr>
          <p:nvPr>
            <p:ph idx="1"/>
          </p:nvPr>
        </p:nvSpPr>
        <p:spPr>
          <a:xfrm>
            <a:off x="1069847" y="1301859"/>
            <a:ext cx="10569379" cy="5052446"/>
          </a:xfrm>
        </p:spPr>
        <p:txBody>
          <a:bodyPr>
            <a:noAutofit/>
          </a:bodyPr>
          <a:lstStyle/>
          <a:p>
            <a:pPr algn="just"/>
            <a:r>
              <a:rPr lang="en-IN" sz="2500" dirty="0">
                <a:latin typeface="Times New Roman" panose="02020603050405020304" pitchFamily="18" charset="0"/>
                <a:cs typeface="Times New Roman" panose="02020603050405020304" pitchFamily="18" charset="0"/>
              </a:rPr>
              <a:t>Many of the x86 implementations support four different security levels, called rings, where </a:t>
            </a:r>
            <a:r>
              <a:rPr lang="en-IN" sz="2500" b="1" i="1" dirty="0">
                <a:solidFill>
                  <a:srgbClr val="FF0000"/>
                </a:solidFill>
                <a:latin typeface="Times New Roman" panose="02020603050405020304" pitchFamily="18" charset="0"/>
                <a:cs typeface="Times New Roman" panose="02020603050405020304" pitchFamily="18" charset="0"/>
              </a:rPr>
              <a:t>Ring 0 represent the level with the highest privileges and Ring 3 the level with the lowest ones</a:t>
            </a:r>
            <a:r>
              <a:rPr lang="en-IN" sz="2500" dirty="0">
                <a:latin typeface="Times New Roman" panose="02020603050405020304" pitchFamily="18" charset="0"/>
                <a:cs typeface="Times New Roman" panose="02020603050405020304" pitchFamily="18" charset="0"/>
              </a:rPr>
              <a:t>. </a:t>
            </a:r>
            <a:endParaRPr lang="en-IN" sz="2500" dirty="0" smtClean="0">
              <a:latin typeface="Times New Roman" panose="02020603050405020304" pitchFamily="18" charset="0"/>
              <a:cs typeface="Times New Roman" panose="02020603050405020304" pitchFamily="18" charset="0"/>
            </a:endParaRPr>
          </a:p>
          <a:p>
            <a:pPr algn="just"/>
            <a:r>
              <a:rPr lang="en-IN" sz="2500" dirty="0" smtClean="0">
                <a:latin typeface="Times New Roman" panose="02020603050405020304" pitchFamily="18" charset="0"/>
                <a:cs typeface="Times New Roman" panose="02020603050405020304" pitchFamily="18" charset="0"/>
              </a:rPr>
              <a:t>Almost </a:t>
            </a:r>
            <a:r>
              <a:rPr lang="en-IN" sz="2500" dirty="0">
                <a:latin typeface="Times New Roman" panose="02020603050405020304" pitchFamily="18" charset="0"/>
                <a:cs typeface="Times New Roman" panose="02020603050405020304" pitchFamily="18" charset="0"/>
              </a:rPr>
              <a:t>all the most popular operating systems, except OS/2, utilize only two levels: Ring 0 for the kernel code, and Ring 3 for user application and </a:t>
            </a:r>
            <a:r>
              <a:rPr lang="en-IN" sz="2500" dirty="0" smtClean="0">
                <a:latin typeface="Times New Roman" panose="02020603050405020304" pitchFamily="18" charset="0"/>
                <a:cs typeface="Times New Roman" panose="02020603050405020304" pitchFamily="18" charset="0"/>
              </a:rPr>
              <a:t>non privileged </a:t>
            </a:r>
            <a:r>
              <a:rPr lang="en-IN" sz="2500" dirty="0">
                <a:latin typeface="Times New Roman" panose="02020603050405020304" pitchFamily="18" charset="0"/>
                <a:cs typeface="Times New Roman" panose="02020603050405020304" pitchFamily="18" charset="0"/>
              </a:rPr>
              <a:t>OS code. </a:t>
            </a:r>
            <a:endParaRPr lang="en-IN" sz="2500" dirty="0" smtClean="0">
              <a:latin typeface="Times New Roman" panose="02020603050405020304" pitchFamily="18" charset="0"/>
              <a:cs typeface="Times New Roman" panose="02020603050405020304" pitchFamily="18" charset="0"/>
            </a:endParaRPr>
          </a:p>
          <a:p>
            <a:pPr algn="just"/>
            <a:r>
              <a:rPr lang="en-IN" sz="2500" dirty="0" smtClean="0">
                <a:latin typeface="Times New Roman" panose="02020603050405020304" pitchFamily="18" charset="0"/>
                <a:cs typeface="Times New Roman" panose="02020603050405020304" pitchFamily="18" charset="0"/>
              </a:rPr>
              <a:t>This </a:t>
            </a:r>
            <a:r>
              <a:rPr lang="en-IN" sz="2500" dirty="0">
                <a:latin typeface="Times New Roman" panose="02020603050405020304" pitchFamily="18" charset="0"/>
                <a:cs typeface="Times New Roman" panose="02020603050405020304" pitchFamily="18" charset="0"/>
              </a:rPr>
              <a:t>provides the </a:t>
            </a:r>
            <a:r>
              <a:rPr lang="en-IN" sz="2500" dirty="0" smtClean="0">
                <a:latin typeface="Times New Roman" panose="02020603050405020304" pitchFamily="18" charset="0"/>
                <a:cs typeface="Times New Roman" panose="02020603050405020304" pitchFamily="18" charset="0"/>
              </a:rPr>
              <a:t>opportunity for</a:t>
            </a:r>
            <a:r>
              <a:rPr lang="en-IN" sz="2500" dirty="0" smtClean="0">
                <a:solidFill>
                  <a:srgbClr val="FF0000"/>
                </a:solidFill>
                <a:latin typeface="Times New Roman" panose="02020603050405020304" pitchFamily="18" charset="0"/>
                <a:cs typeface="Times New Roman" panose="02020603050405020304" pitchFamily="18" charset="0"/>
              </a:rPr>
              <a:t> </a:t>
            </a:r>
            <a:r>
              <a:rPr lang="en-IN" sz="2500" b="1" i="1" dirty="0" err="1">
                <a:solidFill>
                  <a:srgbClr val="FF0000"/>
                </a:solidFill>
                <a:latin typeface="Times New Roman" panose="02020603050405020304" pitchFamily="18" charset="0"/>
                <a:cs typeface="Times New Roman" panose="02020603050405020304" pitchFamily="18" charset="0"/>
              </a:rPr>
              <a:t>Xen</a:t>
            </a:r>
            <a:r>
              <a:rPr lang="en-IN" sz="2500" b="1" i="1" dirty="0">
                <a:solidFill>
                  <a:srgbClr val="FF0000"/>
                </a:solidFill>
                <a:latin typeface="Times New Roman" panose="02020603050405020304" pitchFamily="18" charset="0"/>
                <a:cs typeface="Times New Roman" panose="02020603050405020304" pitchFamily="18" charset="0"/>
              </a:rPr>
              <a:t> to implement virtualization by executing the hypervisor in Ring 0,</a:t>
            </a:r>
            <a:r>
              <a:rPr lang="en-IN" sz="2500" b="1" i="1" dirty="0">
                <a:latin typeface="Times New Roman" panose="02020603050405020304" pitchFamily="18" charset="0"/>
                <a:cs typeface="Times New Roman" panose="02020603050405020304" pitchFamily="18" charset="0"/>
              </a:rPr>
              <a:t> </a:t>
            </a:r>
            <a:r>
              <a:rPr lang="en-IN" sz="2500" dirty="0" smtClean="0">
                <a:latin typeface="Times New Roman" panose="02020603050405020304" pitchFamily="18" charset="0"/>
                <a:cs typeface="Times New Roman" panose="02020603050405020304" pitchFamily="18" charset="0"/>
              </a:rPr>
              <a:t>Domain </a:t>
            </a:r>
            <a:r>
              <a:rPr lang="en-IN" sz="2500" dirty="0">
                <a:latin typeface="Times New Roman" panose="02020603050405020304" pitchFamily="18" charset="0"/>
                <a:cs typeface="Times New Roman" panose="02020603050405020304" pitchFamily="18" charset="0"/>
              </a:rPr>
              <a:t>0, and all the other domains running guest operating systems—generally referred to as Domain U—in Ring 1, while the user applications are run in Ring 3. </a:t>
            </a:r>
            <a:endParaRPr lang="en-IN" sz="2500" dirty="0" smtClean="0">
              <a:latin typeface="Times New Roman" panose="02020603050405020304" pitchFamily="18" charset="0"/>
              <a:cs typeface="Times New Roman" panose="02020603050405020304" pitchFamily="18" charset="0"/>
            </a:endParaRPr>
          </a:p>
          <a:p>
            <a:pPr algn="just"/>
            <a:r>
              <a:rPr lang="en-IN" sz="2500" dirty="0" smtClean="0">
                <a:latin typeface="Times New Roman" panose="02020603050405020304" pitchFamily="18" charset="0"/>
                <a:cs typeface="Times New Roman" panose="02020603050405020304" pitchFamily="18" charset="0"/>
              </a:rPr>
              <a:t>This </a:t>
            </a:r>
            <a:r>
              <a:rPr lang="en-IN" sz="2500" dirty="0">
                <a:latin typeface="Times New Roman" panose="02020603050405020304" pitchFamily="18" charset="0"/>
                <a:cs typeface="Times New Roman" panose="02020603050405020304" pitchFamily="18" charset="0"/>
              </a:rPr>
              <a:t>allows </a:t>
            </a:r>
            <a:r>
              <a:rPr lang="en-IN" sz="2500" dirty="0" err="1">
                <a:latin typeface="Times New Roman" panose="02020603050405020304" pitchFamily="18" charset="0"/>
                <a:cs typeface="Times New Roman" panose="02020603050405020304" pitchFamily="18" charset="0"/>
              </a:rPr>
              <a:t>Xen</a:t>
            </a:r>
            <a:r>
              <a:rPr lang="en-IN" sz="2500" dirty="0">
                <a:latin typeface="Times New Roman" panose="02020603050405020304" pitchFamily="18" charset="0"/>
                <a:cs typeface="Times New Roman" panose="02020603050405020304" pitchFamily="18" charset="0"/>
              </a:rPr>
              <a:t> </a:t>
            </a:r>
            <a:r>
              <a:rPr lang="en-IN" sz="2500" b="1" i="1" dirty="0">
                <a:solidFill>
                  <a:srgbClr val="FF0000"/>
                </a:solidFill>
                <a:latin typeface="Times New Roman" panose="02020603050405020304" pitchFamily="18" charset="0"/>
                <a:cs typeface="Times New Roman" panose="02020603050405020304" pitchFamily="18" charset="0"/>
              </a:rPr>
              <a:t>to maintain the ABI unchanged</a:t>
            </a:r>
            <a:r>
              <a:rPr lang="en-IN" sz="2500" dirty="0">
                <a:latin typeface="Times New Roman" panose="02020603050405020304" pitchFamily="18" charset="0"/>
                <a:cs typeface="Times New Roman" panose="02020603050405020304" pitchFamily="18" charset="0"/>
              </a:rPr>
              <a:t>, thus allowing an easy switch to </a:t>
            </a:r>
            <a:r>
              <a:rPr lang="en-IN" sz="2500" dirty="0" err="1" smtClean="0">
                <a:latin typeface="Times New Roman" panose="02020603050405020304" pitchFamily="18" charset="0"/>
                <a:cs typeface="Times New Roman" panose="02020603050405020304" pitchFamily="18" charset="0"/>
              </a:rPr>
              <a:t>Xen</a:t>
            </a:r>
            <a:r>
              <a:rPr lang="en-IN" sz="2500" dirty="0">
                <a:latin typeface="Times New Roman" panose="02020603050405020304" pitchFamily="18" charset="0"/>
                <a:cs typeface="Times New Roman" panose="02020603050405020304" pitchFamily="18" charset="0"/>
              </a:rPr>
              <a:t> </a:t>
            </a:r>
            <a:r>
              <a:rPr lang="en-IN" sz="2500" dirty="0" smtClean="0">
                <a:latin typeface="Times New Roman" panose="02020603050405020304" pitchFamily="18" charset="0"/>
                <a:cs typeface="Times New Roman" panose="02020603050405020304" pitchFamily="18" charset="0"/>
              </a:rPr>
              <a:t>virtualized </a:t>
            </a:r>
            <a:r>
              <a:rPr lang="en-IN" sz="2500" dirty="0">
                <a:latin typeface="Times New Roman" panose="02020603050405020304" pitchFamily="18" charset="0"/>
                <a:cs typeface="Times New Roman" panose="02020603050405020304" pitchFamily="18" charset="0"/>
              </a:rPr>
              <a:t>solutions from an application point of view. </a:t>
            </a:r>
            <a:endParaRPr lang="en-IN"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6826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18704"/>
          </a:xfrm>
        </p:spPr>
        <p:txBody>
          <a:bodyPr/>
          <a:lstStyle/>
          <a:p>
            <a:r>
              <a:rPr lang="en-IN" dirty="0"/>
              <a:t>1. </a:t>
            </a:r>
            <a:r>
              <a:rPr lang="en-IN" dirty="0" err="1"/>
              <a:t>Xen</a:t>
            </a:r>
            <a:r>
              <a:rPr lang="en-IN" dirty="0"/>
              <a:t> :</a:t>
            </a:r>
            <a:r>
              <a:rPr lang="en-IN" dirty="0" err="1"/>
              <a:t>ParaVirtualization</a:t>
            </a:r>
            <a:r>
              <a:rPr lang="en-IN" dirty="0"/>
              <a:t> </a:t>
            </a:r>
            <a:r>
              <a:rPr lang="en-IN" sz="2000" dirty="0" err="1"/>
              <a:t>contd</a:t>
            </a:r>
            <a:r>
              <a:rPr lang="en-IN" sz="2000" dirty="0"/>
              <a:t>…</a:t>
            </a:r>
            <a:endParaRPr lang="en-IN" dirty="0"/>
          </a:p>
        </p:txBody>
      </p:sp>
      <p:sp>
        <p:nvSpPr>
          <p:cNvPr id="3" name="Content Placeholder 2"/>
          <p:cNvSpPr>
            <a:spLocks noGrp="1"/>
          </p:cNvSpPr>
          <p:nvPr>
            <p:ph idx="1"/>
          </p:nvPr>
        </p:nvSpPr>
        <p:spPr>
          <a:xfrm>
            <a:off x="759417" y="1503336"/>
            <a:ext cx="10988297" cy="4912962"/>
          </a:xfrm>
        </p:spPr>
        <p:txBody>
          <a:bodyPr>
            <a:normAutofit/>
          </a:bodyPr>
          <a:lstStyle/>
          <a:p>
            <a:pPr algn="just"/>
            <a:r>
              <a:rPr lang="en-IN" sz="2500" dirty="0">
                <a:latin typeface="Times New Roman" panose="02020603050405020304" pitchFamily="18" charset="0"/>
                <a:cs typeface="Times New Roman" panose="02020603050405020304" pitchFamily="18" charset="0"/>
              </a:rPr>
              <a:t>Because of the structure of the x86 instruction set, some </a:t>
            </a:r>
            <a:r>
              <a:rPr lang="en-IN" sz="2500" b="1" i="1" dirty="0">
                <a:solidFill>
                  <a:srgbClr val="FF0000"/>
                </a:solidFill>
                <a:latin typeface="Times New Roman" panose="02020603050405020304" pitchFamily="18" charset="0"/>
                <a:cs typeface="Times New Roman" panose="02020603050405020304" pitchFamily="18" charset="0"/>
              </a:rPr>
              <a:t>instructions allow code executing in Ring 3 to jump into Ring 0 (kernel mode). </a:t>
            </a:r>
            <a:r>
              <a:rPr lang="en-IN" sz="2500" dirty="0">
                <a:latin typeface="Times New Roman" panose="02020603050405020304" pitchFamily="18" charset="0"/>
                <a:cs typeface="Times New Roman" panose="02020603050405020304" pitchFamily="18" charset="0"/>
              </a:rPr>
              <a:t>Such operation is performed at the hardware level and therefore within </a:t>
            </a:r>
            <a:r>
              <a:rPr lang="en-IN" sz="2500" b="1" i="1" dirty="0">
                <a:solidFill>
                  <a:srgbClr val="FF0000"/>
                </a:solidFill>
                <a:latin typeface="Times New Roman" panose="02020603050405020304" pitchFamily="18" charset="0"/>
                <a:cs typeface="Times New Roman" panose="02020603050405020304" pitchFamily="18" charset="0"/>
              </a:rPr>
              <a:t>a virtualized environment will result in a trap or silent fault, thus preventing the normal operations of the guest operating system, since this is now running in Ring 1</a:t>
            </a:r>
            <a:r>
              <a:rPr lang="en-IN" sz="2500" dirty="0">
                <a:latin typeface="Times New Roman" panose="02020603050405020304" pitchFamily="18" charset="0"/>
                <a:cs typeface="Times New Roman" panose="02020603050405020304" pitchFamily="18" charset="0"/>
              </a:rPr>
              <a:t>. This condition is generally triggered by a subset of the system calls. </a:t>
            </a:r>
          </a:p>
          <a:p>
            <a:pPr algn="just"/>
            <a:r>
              <a:rPr lang="en-IN" sz="2500" dirty="0">
                <a:latin typeface="Times New Roman" panose="02020603050405020304" pitchFamily="18" charset="0"/>
                <a:cs typeface="Times New Roman" panose="02020603050405020304" pitchFamily="18" charset="0"/>
              </a:rPr>
              <a:t>To avoid this situation, operating systems need to be changed in their implementation, and the </a:t>
            </a:r>
            <a:r>
              <a:rPr lang="en-IN" sz="2500" b="1" i="1" dirty="0">
                <a:solidFill>
                  <a:srgbClr val="FF0000"/>
                </a:solidFill>
                <a:latin typeface="Times New Roman" panose="02020603050405020304" pitchFamily="18" charset="0"/>
                <a:cs typeface="Times New Roman" panose="02020603050405020304" pitchFamily="18" charset="0"/>
              </a:rPr>
              <a:t>sensitive system calls need to be </a:t>
            </a:r>
            <a:r>
              <a:rPr lang="en-IN" sz="2500" b="1" i="1" dirty="0" smtClean="0">
                <a:solidFill>
                  <a:srgbClr val="FF0000"/>
                </a:solidFill>
                <a:latin typeface="Times New Roman" panose="02020603050405020304" pitchFamily="18" charset="0"/>
                <a:cs typeface="Times New Roman" panose="02020603050405020304" pitchFamily="18" charset="0"/>
              </a:rPr>
              <a:t>re-implemented </a:t>
            </a:r>
            <a:r>
              <a:rPr lang="en-IN" sz="2500" b="1" i="1" dirty="0">
                <a:solidFill>
                  <a:srgbClr val="FF0000"/>
                </a:solidFill>
                <a:latin typeface="Times New Roman" panose="02020603050405020304" pitchFamily="18" charset="0"/>
                <a:cs typeface="Times New Roman" panose="02020603050405020304" pitchFamily="18" charset="0"/>
              </a:rPr>
              <a:t>with </a:t>
            </a:r>
            <a:r>
              <a:rPr lang="en-IN" sz="2500" b="1" i="1" dirty="0" err="1">
                <a:solidFill>
                  <a:srgbClr val="FF0000"/>
                </a:solidFill>
                <a:latin typeface="Times New Roman" panose="02020603050405020304" pitchFamily="18" charset="0"/>
                <a:cs typeface="Times New Roman" panose="02020603050405020304" pitchFamily="18" charset="0"/>
              </a:rPr>
              <a:t>hypercalls</a:t>
            </a:r>
            <a:r>
              <a:rPr lang="en-IN" sz="2500" b="1" i="1" dirty="0">
                <a:solidFill>
                  <a:srgbClr val="FF0000"/>
                </a:solidFill>
                <a:latin typeface="Times New Roman" panose="02020603050405020304" pitchFamily="18" charset="0"/>
                <a:cs typeface="Times New Roman" panose="02020603050405020304" pitchFamily="18" charset="0"/>
              </a:rPr>
              <a:t>, which are specific calls exposed by the virtual machine interface of </a:t>
            </a:r>
            <a:r>
              <a:rPr lang="en-IN" sz="2500" b="1" i="1" dirty="0" err="1">
                <a:solidFill>
                  <a:srgbClr val="FF0000"/>
                </a:solidFill>
                <a:latin typeface="Times New Roman" panose="02020603050405020304" pitchFamily="18" charset="0"/>
                <a:cs typeface="Times New Roman" panose="02020603050405020304" pitchFamily="18" charset="0"/>
              </a:rPr>
              <a:t>Xen</a:t>
            </a:r>
            <a:r>
              <a:rPr lang="en-IN" sz="2500" b="1" i="1" dirty="0">
                <a:solidFill>
                  <a:srgbClr val="FF0000"/>
                </a:solidFill>
                <a:latin typeface="Times New Roman" panose="02020603050405020304" pitchFamily="18" charset="0"/>
                <a:cs typeface="Times New Roman" panose="02020603050405020304" pitchFamily="18" charset="0"/>
              </a:rPr>
              <a:t>. </a:t>
            </a:r>
          </a:p>
          <a:p>
            <a:pPr algn="just"/>
            <a:r>
              <a:rPr lang="en-IN" sz="2500" dirty="0">
                <a:latin typeface="Times New Roman" panose="02020603050405020304" pitchFamily="18" charset="0"/>
                <a:cs typeface="Times New Roman" panose="02020603050405020304" pitchFamily="18" charset="0"/>
              </a:rPr>
              <a:t>With the use of </a:t>
            </a:r>
            <a:r>
              <a:rPr lang="en-IN" sz="2500" b="1" i="1" dirty="0" err="1" smtClean="0">
                <a:solidFill>
                  <a:srgbClr val="FF0000"/>
                </a:solidFill>
                <a:latin typeface="Times New Roman" panose="02020603050405020304" pitchFamily="18" charset="0"/>
                <a:cs typeface="Times New Roman" panose="02020603050405020304" pitchFamily="18" charset="0"/>
              </a:rPr>
              <a:t>hypercalls</a:t>
            </a:r>
            <a:r>
              <a:rPr lang="en-IN" sz="2500" b="1" i="1" dirty="0">
                <a:solidFill>
                  <a:srgbClr val="FF0000"/>
                </a:solidFill>
                <a:latin typeface="Times New Roman" panose="02020603050405020304" pitchFamily="18" charset="0"/>
                <a:cs typeface="Times New Roman" panose="02020603050405020304" pitchFamily="18" charset="0"/>
              </a:rPr>
              <a:t>, the </a:t>
            </a:r>
            <a:r>
              <a:rPr lang="en-IN" sz="2500" b="1" i="1" dirty="0" err="1">
                <a:solidFill>
                  <a:srgbClr val="FF0000"/>
                </a:solidFill>
                <a:latin typeface="Times New Roman" panose="02020603050405020304" pitchFamily="18" charset="0"/>
                <a:cs typeface="Times New Roman" panose="02020603050405020304" pitchFamily="18" charset="0"/>
              </a:rPr>
              <a:t>Xen</a:t>
            </a:r>
            <a:r>
              <a:rPr lang="en-IN" sz="2500" b="1" i="1" dirty="0">
                <a:solidFill>
                  <a:srgbClr val="FF0000"/>
                </a:solidFill>
                <a:latin typeface="Times New Roman" panose="02020603050405020304" pitchFamily="18" charset="0"/>
                <a:cs typeface="Times New Roman" panose="02020603050405020304" pitchFamily="18" charset="0"/>
              </a:rPr>
              <a:t> hypervisor is able to catch the execution of all the sensitive instructions, manage them, and return the control to the guest operating system by means of a supplied handler.</a:t>
            </a:r>
          </a:p>
          <a:p>
            <a:pPr marL="0" indent="0" algn="just">
              <a:buNone/>
            </a:pPr>
            <a:endParaRPr lang="en-IN" sz="2500" dirty="0">
              <a:latin typeface="Times New Roman" panose="02020603050405020304" pitchFamily="18" charset="0"/>
              <a:cs typeface="Times New Roman" panose="02020603050405020304" pitchFamily="18" charset="0"/>
            </a:endParaRPr>
          </a:p>
          <a:p>
            <a:endParaRPr lang="en-IN" sz="2500" dirty="0"/>
          </a:p>
        </p:txBody>
      </p:sp>
    </p:spTree>
    <p:extLst>
      <p:ext uri="{BB962C8B-B14F-4D97-AF65-F5344CB8AC3E}">
        <p14:creationId xmlns:p14="http://schemas.microsoft.com/office/powerpoint/2010/main" val="3382365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55232"/>
          </a:xfrm>
        </p:spPr>
        <p:txBody>
          <a:bodyPr>
            <a:normAutofit fontScale="90000"/>
          </a:bodyPr>
          <a:lstStyle/>
          <a:p>
            <a:r>
              <a:rPr lang="en-IN" dirty="0"/>
              <a:t>1. </a:t>
            </a:r>
            <a:r>
              <a:rPr lang="en-IN" dirty="0" err="1"/>
              <a:t>Xen</a:t>
            </a:r>
            <a:r>
              <a:rPr lang="en-IN" dirty="0"/>
              <a:t> :</a:t>
            </a:r>
            <a:r>
              <a:rPr lang="en-IN" dirty="0" err="1"/>
              <a:t>ParaVirtualization</a:t>
            </a:r>
            <a:r>
              <a:rPr lang="en-IN" dirty="0"/>
              <a:t> </a:t>
            </a:r>
            <a:r>
              <a:rPr lang="en-IN" sz="2000" dirty="0" err="1"/>
              <a:t>contd</a:t>
            </a:r>
            <a:r>
              <a:rPr lang="en-IN" sz="2000" dirty="0"/>
              <a:t>…</a:t>
            </a:r>
            <a:endParaRPr lang="en-IN" dirty="0"/>
          </a:p>
        </p:txBody>
      </p:sp>
      <p:sp>
        <p:nvSpPr>
          <p:cNvPr id="3" name="Content Placeholder 2"/>
          <p:cNvSpPr>
            <a:spLocks noGrp="1"/>
          </p:cNvSpPr>
          <p:nvPr>
            <p:ph idx="1"/>
          </p:nvPr>
        </p:nvSpPr>
        <p:spPr>
          <a:xfrm>
            <a:off x="728421" y="1239864"/>
            <a:ext cx="10988298" cy="5238428"/>
          </a:xfrm>
        </p:spPr>
        <p:txBody>
          <a:bodyPr>
            <a:normAutofit/>
          </a:bodyPr>
          <a:lstStyle/>
          <a:p>
            <a:pPr algn="just"/>
            <a:r>
              <a:rPr lang="en-IN" dirty="0" err="1"/>
              <a:t>Paravirtualization</a:t>
            </a:r>
            <a:r>
              <a:rPr lang="en-IN" dirty="0"/>
              <a:t> needs the </a:t>
            </a:r>
            <a:r>
              <a:rPr lang="en-IN" b="1" i="1" dirty="0">
                <a:solidFill>
                  <a:srgbClr val="FF0000"/>
                </a:solidFill>
              </a:rPr>
              <a:t>operating system codebase to be modified</a:t>
            </a:r>
            <a:r>
              <a:rPr lang="en-IN" dirty="0"/>
              <a:t>, and hence </a:t>
            </a:r>
            <a:r>
              <a:rPr lang="en-IN" b="1" i="1" dirty="0">
                <a:solidFill>
                  <a:srgbClr val="FF0000"/>
                </a:solidFill>
              </a:rPr>
              <a:t>not all </a:t>
            </a:r>
            <a:r>
              <a:rPr lang="en-IN" b="1" i="1" dirty="0" smtClean="0">
                <a:solidFill>
                  <a:srgbClr val="FF0000"/>
                </a:solidFill>
              </a:rPr>
              <a:t>operating </a:t>
            </a:r>
            <a:r>
              <a:rPr lang="en-IN" b="1" i="1" dirty="0">
                <a:solidFill>
                  <a:srgbClr val="FF0000"/>
                </a:solidFill>
              </a:rPr>
              <a:t>systems can be used as guests</a:t>
            </a:r>
            <a:r>
              <a:rPr lang="en-IN" dirty="0"/>
              <a:t> in a </a:t>
            </a:r>
            <a:r>
              <a:rPr lang="en-IN" dirty="0" err="1"/>
              <a:t>Xen</a:t>
            </a:r>
            <a:r>
              <a:rPr lang="en-IN" dirty="0"/>
              <a:t>-based environment</a:t>
            </a:r>
            <a:r>
              <a:rPr lang="en-IN" dirty="0" smtClean="0"/>
              <a:t>.</a:t>
            </a:r>
          </a:p>
          <a:p>
            <a:pPr algn="just"/>
            <a:r>
              <a:rPr lang="en-IN" dirty="0" smtClean="0"/>
              <a:t> </a:t>
            </a:r>
            <a:r>
              <a:rPr lang="en-IN" dirty="0"/>
              <a:t>More precisely, this condition holds in a scenario where it is not possible to leverage hardware-assisted virtualization, which allows </a:t>
            </a:r>
            <a:r>
              <a:rPr lang="en-IN" dirty="0" smtClean="0"/>
              <a:t>running </a:t>
            </a:r>
            <a:r>
              <a:rPr lang="en-IN" dirty="0"/>
              <a:t>the </a:t>
            </a:r>
            <a:r>
              <a:rPr lang="en-IN" b="1" i="1" dirty="0" smtClean="0">
                <a:solidFill>
                  <a:srgbClr val="FF0000"/>
                </a:solidFill>
              </a:rPr>
              <a:t>hypervisor in Ring -1 and the guest operating system in Ring 0.</a:t>
            </a:r>
            <a:r>
              <a:rPr lang="en-IN" dirty="0" smtClean="0"/>
              <a:t> </a:t>
            </a:r>
            <a:r>
              <a:rPr lang="en-IN" dirty="0"/>
              <a:t>Therefore, </a:t>
            </a:r>
            <a:r>
              <a:rPr lang="en-IN" dirty="0" err="1"/>
              <a:t>Xen</a:t>
            </a:r>
            <a:r>
              <a:rPr lang="en-IN" dirty="0"/>
              <a:t> exhibits some limitations in the case of legacy hardware and legacy operating systems. </a:t>
            </a:r>
            <a:endParaRPr lang="en-IN" dirty="0" smtClean="0"/>
          </a:p>
          <a:p>
            <a:pPr algn="just"/>
            <a:r>
              <a:rPr lang="en-IN" dirty="0" smtClean="0"/>
              <a:t>In </a:t>
            </a:r>
            <a:r>
              <a:rPr lang="en-IN" dirty="0"/>
              <a:t>fact, these cannot be modified to be run in Ring 1 safely </a:t>
            </a:r>
            <a:r>
              <a:rPr lang="en-IN" b="1" i="1" dirty="0">
                <a:solidFill>
                  <a:srgbClr val="FF0000"/>
                </a:solidFill>
              </a:rPr>
              <a:t>since their codebase is not accessible </a:t>
            </a:r>
            <a:r>
              <a:rPr lang="en-IN" dirty="0"/>
              <a:t>and, at the same time, the underlying hardware does not provide any support to run the hypervisor in a more privileged mode than Ring 0. </a:t>
            </a:r>
            <a:endParaRPr lang="en-IN" dirty="0" smtClean="0"/>
          </a:p>
          <a:p>
            <a:pPr algn="just"/>
            <a:r>
              <a:rPr lang="en-IN" b="1" i="1" dirty="0" smtClean="0">
                <a:solidFill>
                  <a:srgbClr val="FF0000"/>
                </a:solidFill>
              </a:rPr>
              <a:t>Open-source operating systems such as Linux can be easily modified</a:t>
            </a:r>
            <a:r>
              <a:rPr lang="en-IN" dirty="0" smtClean="0"/>
              <a:t>, </a:t>
            </a:r>
            <a:r>
              <a:rPr lang="en-IN" dirty="0"/>
              <a:t>since their code is publicly available and </a:t>
            </a:r>
            <a:r>
              <a:rPr lang="en-IN" dirty="0" err="1"/>
              <a:t>Xen</a:t>
            </a:r>
            <a:r>
              <a:rPr lang="en-IN" dirty="0"/>
              <a:t> provides full support for their virtualization, whereas compo-</a:t>
            </a:r>
            <a:r>
              <a:rPr lang="en-IN" dirty="0" err="1"/>
              <a:t>nents</a:t>
            </a:r>
            <a:r>
              <a:rPr lang="en-IN" dirty="0"/>
              <a:t> of the Windows family are generally not supported by </a:t>
            </a:r>
            <a:r>
              <a:rPr lang="en-IN" dirty="0" err="1"/>
              <a:t>Xen</a:t>
            </a:r>
            <a:r>
              <a:rPr lang="en-IN" dirty="0"/>
              <a:t> unless hardware-assisted </a:t>
            </a:r>
            <a:r>
              <a:rPr lang="en-IN" dirty="0" smtClean="0"/>
              <a:t>virtualization </a:t>
            </a:r>
            <a:r>
              <a:rPr lang="en-IN" dirty="0"/>
              <a:t>is available. </a:t>
            </a:r>
            <a:endParaRPr lang="en-IN" dirty="0" smtClean="0"/>
          </a:p>
          <a:p>
            <a:pPr algn="just"/>
            <a:r>
              <a:rPr lang="en-IN" dirty="0" smtClean="0"/>
              <a:t>It </a:t>
            </a:r>
            <a:r>
              <a:rPr lang="en-IN" dirty="0"/>
              <a:t>can be observed that the problem is now becoming less and less crucial </a:t>
            </a:r>
            <a:r>
              <a:rPr lang="en-IN" b="1" i="1" dirty="0" smtClean="0">
                <a:solidFill>
                  <a:srgbClr val="FF0000"/>
                </a:solidFill>
              </a:rPr>
              <a:t>since both new releases of operating systems are designed to be virtualization aware and the new hardware supports x86 virtualization.</a:t>
            </a:r>
            <a:endParaRPr lang="en-IN" b="1" i="1" dirty="0">
              <a:solidFill>
                <a:srgbClr val="FF0000"/>
              </a:solidFill>
            </a:endParaRPr>
          </a:p>
          <a:p>
            <a:pPr algn="just"/>
            <a:endParaRPr lang="en-IN" dirty="0"/>
          </a:p>
          <a:p>
            <a:pPr algn="just"/>
            <a:endParaRPr lang="en-IN" dirty="0"/>
          </a:p>
        </p:txBody>
      </p:sp>
    </p:spTree>
    <p:extLst>
      <p:ext uri="{BB962C8B-B14F-4D97-AF65-F5344CB8AC3E}">
        <p14:creationId xmlns:p14="http://schemas.microsoft.com/office/powerpoint/2010/main" val="1508030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30269"/>
          </a:xfrm>
        </p:spPr>
        <p:txBody>
          <a:bodyPr/>
          <a:lstStyle/>
          <a:p>
            <a:r>
              <a:rPr lang="en-IN" dirty="0" smtClean="0"/>
              <a:t>2. </a:t>
            </a:r>
            <a:r>
              <a:rPr lang="en-IN" dirty="0" err="1" smtClean="0"/>
              <a:t>Vmware</a:t>
            </a:r>
            <a:r>
              <a:rPr lang="en-IN" dirty="0" smtClean="0"/>
              <a:t>: Full Virtualization</a:t>
            </a:r>
            <a:endParaRPr lang="en-IN"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6841" y="1514902"/>
            <a:ext cx="8246717" cy="4484520"/>
          </a:xfrm>
        </p:spPr>
      </p:pic>
    </p:spTree>
    <p:extLst>
      <p:ext uri="{BB962C8B-B14F-4D97-AF65-F5344CB8AC3E}">
        <p14:creationId xmlns:p14="http://schemas.microsoft.com/office/powerpoint/2010/main" val="5239310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746</TotalTime>
  <Words>1954</Words>
  <Application>Microsoft Office PowerPoint</Application>
  <PresentationFormat>Widescreen</PresentationFormat>
  <Paragraphs>127</Paragraphs>
  <Slides>17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Rockwell</vt:lpstr>
      <vt:lpstr>Rockwell Condensed</vt:lpstr>
      <vt:lpstr>Times New Roman</vt:lpstr>
      <vt:lpstr>Wingdings</vt:lpstr>
      <vt:lpstr>Wood Type</vt:lpstr>
      <vt:lpstr>Technological Examples Virtualization</vt:lpstr>
      <vt:lpstr>Contents</vt:lpstr>
      <vt:lpstr>1. Xen :ParaVirtualization</vt:lpstr>
      <vt:lpstr>1. Xen :ParaVirtualization  contd…</vt:lpstr>
      <vt:lpstr>1. Xen :ParaVirtualization contd…</vt:lpstr>
      <vt:lpstr>1. Xen :ParaVirtualization contd…</vt:lpstr>
      <vt:lpstr>1. Xen :ParaVirtualization contd…</vt:lpstr>
      <vt:lpstr>1. Xen :ParaVirtualization contd…</vt:lpstr>
      <vt:lpstr>2. Vmware: Full Virtualization</vt:lpstr>
      <vt:lpstr>2. Vmware: Full Virtualization contd…</vt:lpstr>
      <vt:lpstr>2. Vmware: Full Virtualization contd…</vt:lpstr>
      <vt:lpstr>2. Vmware: Full Virtualization contd…</vt:lpstr>
      <vt:lpstr>2. Vmware: Full Virtualization contd…</vt:lpstr>
      <vt:lpstr>3. Microsoft Hyper-V</vt:lpstr>
      <vt:lpstr>3. Microsoft Hyper-V contd…</vt:lpstr>
      <vt:lpstr>3. Microsoft Hyper-V contd…</vt:lpstr>
      <vt:lpstr>3. Microsoft Hyper-V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Technological Examples Virtualization</dc:title>
  <dc:creator>Avita Katal</dc:creator>
  <cp:lastModifiedBy>Avita Katal</cp:lastModifiedBy>
  <cp:revision>77</cp:revision>
  <dcterms:created xsi:type="dcterms:W3CDTF">2019-03-25T05:37:51Z</dcterms:created>
  <dcterms:modified xsi:type="dcterms:W3CDTF">2019-03-29T10:12:46Z</dcterms:modified>
</cp:coreProperties>
</file>