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84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81" r:id="rId16"/>
    <p:sldId id="270" r:id="rId17"/>
    <p:sldId id="272" r:id="rId18"/>
    <p:sldId id="271" r:id="rId19"/>
    <p:sldId id="273" r:id="rId20"/>
    <p:sldId id="274" r:id="rId21"/>
    <p:sldId id="275" r:id="rId22"/>
    <p:sldId id="276" r:id="rId23"/>
    <p:sldId id="277" r:id="rId24"/>
    <p:sldId id="278" r:id="rId25"/>
    <p:sldId id="280" r:id="rId26"/>
    <p:sldId id="282"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79"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1D997-6491-42EC-A8C6-CD0AD41521B0}" type="datetimeFigureOut">
              <a:rPr lang="en-IN" smtClean="0"/>
              <a:t>07-11-2022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D850E-EBEA-4566-BA5D-6BCBAA4AD6B6}" type="slidenum">
              <a:rPr lang="en-IN" smtClean="0"/>
              <a:t>‹#›</a:t>
            </a:fld>
            <a:endParaRPr lang="en-IN"/>
          </a:p>
        </p:txBody>
      </p:sp>
    </p:spTree>
    <p:extLst>
      <p:ext uri="{BB962C8B-B14F-4D97-AF65-F5344CB8AC3E}">
        <p14:creationId xmlns:p14="http://schemas.microsoft.com/office/powerpoint/2010/main" val="33940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Cloud resources are harnessed to offer “computing horsepower” required for providing services. Often, this layer is implemented using a </a:t>
            </a:r>
            <a:r>
              <a:rPr lang="en-IN" sz="1200" kern="1200" dirty="0" err="1" smtClean="0">
                <a:solidFill>
                  <a:schemeClr val="tx1"/>
                </a:solidFill>
                <a:effectLst/>
                <a:latin typeface="+mn-lt"/>
                <a:ea typeface="+mn-ea"/>
                <a:cs typeface="+mn-cs"/>
              </a:rPr>
              <a:t>datacenter</a:t>
            </a:r>
            <a:r>
              <a:rPr lang="en-IN" sz="1200" kern="1200" dirty="0" smtClean="0">
                <a:solidFill>
                  <a:schemeClr val="tx1"/>
                </a:solidFill>
                <a:effectLst/>
                <a:latin typeface="+mn-lt"/>
                <a:ea typeface="+mn-ea"/>
                <a:cs typeface="+mn-cs"/>
              </a:rPr>
              <a:t> in which hundreds and thousands of nodes are stacked together. Cloud infrastructure can be heterogeneous in nature because a variety of resources, such as clusters and even networked PCs, can be used to build it. Moreover, database systems and other storage services can also be part of the infrastructure.</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physical infrastructure is managed by the core middleware, the objectives of which are to provide an appropriate runtime environment for applications and to best utilize resources. At the bottom of the stack, virtualization technologies are used to guarantee runtime environment </a:t>
            </a:r>
            <a:r>
              <a:rPr lang="en-IN" sz="1200" kern="1200" dirty="0" err="1" smtClean="0">
                <a:solidFill>
                  <a:schemeClr val="tx1"/>
                </a:solidFill>
                <a:effectLst/>
                <a:latin typeface="+mn-lt"/>
                <a:ea typeface="+mn-ea"/>
                <a:cs typeface="+mn-cs"/>
              </a:rPr>
              <a:t>customi-zation</a:t>
            </a:r>
            <a:r>
              <a:rPr lang="en-IN" sz="1200" kern="1200" dirty="0" smtClean="0">
                <a:solidFill>
                  <a:schemeClr val="tx1"/>
                </a:solidFill>
                <a:effectLst/>
                <a:latin typeface="+mn-lt"/>
                <a:ea typeface="+mn-ea"/>
                <a:cs typeface="+mn-cs"/>
              </a:rPr>
              <a:t>, application isolation, sandboxing, and quality of service. Hardware virtualization is most commonly used at this level. Hypervisors manage the pool of resources and expose the distributed infrastructure as a collection of virtual machines. By using virtual machine technology it is possible to finely partition the hardware resources such as CPU and memory and to virtualize specific devices, thus meeting the requirements of users and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solution is generally paired</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with storage and network virtualization strategies, which allow the infrastructure to be completely virtualized and controlled. According to the specific service offered to end users, other </a:t>
            </a:r>
            <a:r>
              <a:rPr lang="en-IN" sz="1200" kern="1200" dirty="0" err="1" smtClean="0">
                <a:solidFill>
                  <a:schemeClr val="tx1"/>
                </a:solidFill>
                <a:effectLst/>
                <a:latin typeface="+mn-lt"/>
                <a:ea typeface="+mn-ea"/>
                <a:cs typeface="+mn-cs"/>
              </a:rPr>
              <a:t>virtualiza-tion</a:t>
            </a:r>
            <a:r>
              <a:rPr lang="en-IN" sz="1200" kern="1200" dirty="0" smtClean="0">
                <a:solidFill>
                  <a:schemeClr val="tx1"/>
                </a:solidFill>
                <a:effectLst/>
                <a:latin typeface="+mn-lt"/>
                <a:ea typeface="+mn-ea"/>
                <a:cs typeface="+mn-cs"/>
              </a:rPr>
              <a:t> techniques can be used; for example, programming-level virtualization helps in creating a portable runtime environment where applications can be run and controlled. This scenario generally implies that applications hosted in the cloud be developed with a specific technology or a program-</a:t>
            </a:r>
            <a:r>
              <a:rPr lang="en-IN" sz="1200" kern="1200" dirty="0" err="1" smtClean="0">
                <a:solidFill>
                  <a:schemeClr val="tx1"/>
                </a:solidFill>
                <a:effectLst/>
                <a:latin typeface="+mn-lt"/>
                <a:ea typeface="+mn-ea"/>
                <a:cs typeface="+mn-cs"/>
              </a:rPr>
              <a:t>ming</a:t>
            </a:r>
            <a:r>
              <a:rPr lang="en-IN" sz="1200" kern="1200" dirty="0" smtClean="0">
                <a:solidFill>
                  <a:schemeClr val="tx1"/>
                </a:solidFill>
                <a:effectLst/>
                <a:latin typeface="+mn-lt"/>
                <a:ea typeface="+mn-ea"/>
                <a:cs typeface="+mn-cs"/>
              </a:rPr>
              <a:t> language, such as Java, .NET, or Python. In this case, the user does not have to build its sys-tem from bare metal. Infrastructure management is the key function of core middleware, which supports capabilities such as negotiation of the quality of service, admission control, execution management and monitoring, accounting, and billing.</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combination of cloud hosting platforms and resources is generally classified as a Infrastructure-as-a-Service (IaaS) solution. We can organize the different examples of IaaS into two categories: Some of them provide both the management layer and the physical infrastructure; others provide only the management layer (IaaS (M)). In this second case, the management layer is often integrated with other IaaS solutions that provide physical infrastructure and adds value to them.</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IaaS solutions are suitable for designing the system infrastructure but provide limited services to build applications. Such service is provided by cloud programming environments and tools, which form a new layer for offering users a development platform for applications. The range of tools include Web-based interfaces, command-line tools, and frameworks for concurrent and dis-</a:t>
            </a:r>
            <a:r>
              <a:rPr lang="en-IN" sz="1200" kern="1200" dirty="0" err="1" smtClean="0">
                <a:solidFill>
                  <a:schemeClr val="tx1"/>
                </a:solidFill>
                <a:effectLst/>
                <a:latin typeface="+mn-lt"/>
                <a:ea typeface="+mn-ea"/>
                <a:cs typeface="+mn-cs"/>
              </a:rPr>
              <a:t>tributed</a:t>
            </a:r>
            <a:r>
              <a:rPr lang="en-IN" sz="1200" kern="1200" dirty="0" smtClean="0">
                <a:solidFill>
                  <a:schemeClr val="tx1"/>
                </a:solidFill>
                <a:effectLst/>
                <a:latin typeface="+mn-lt"/>
                <a:ea typeface="+mn-ea"/>
                <a:cs typeface="+mn-cs"/>
              </a:rPr>
              <a:t> programming. In this scenario, users develop their applications specifically for the cloud by using the API exposed at the user-level middleware. For this reason, this approach is also known as Platform-as-a-Service (PaaS) because the service offered to the user is a development platform rather than an infrastructure. PaaS solutions generally include the infrastructure as well, which is bundled as part of the service provided to users. In the case of Pure PaaS, only the user-level mid-</a:t>
            </a:r>
            <a:r>
              <a:rPr lang="en-IN" sz="1200" kern="1200" dirty="0" err="1" smtClean="0">
                <a:solidFill>
                  <a:schemeClr val="tx1"/>
                </a:solidFill>
                <a:effectLst/>
                <a:latin typeface="+mn-lt"/>
                <a:ea typeface="+mn-ea"/>
                <a:cs typeface="+mn-cs"/>
              </a:rPr>
              <a:t>dleware</a:t>
            </a:r>
            <a:r>
              <a:rPr lang="en-IN" sz="1200" kern="1200" dirty="0" smtClean="0">
                <a:solidFill>
                  <a:schemeClr val="tx1"/>
                </a:solidFill>
                <a:effectLst/>
                <a:latin typeface="+mn-lt"/>
                <a:ea typeface="+mn-ea"/>
                <a:cs typeface="+mn-cs"/>
              </a:rPr>
              <a:t> is offered, and it has to be complemented with a virtual or physical infrastructure.</a:t>
            </a:r>
          </a:p>
          <a:p>
            <a:endParaRPr lang="en-IN" dirty="0"/>
          </a:p>
        </p:txBody>
      </p:sp>
      <p:sp>
        <p:nvSpPr>
          <p:cNvPr id="4" name="Slide Number Placeholder 3"/>
          <p:cNvSpPr>
            <a:spLocks noGrp="1"/>
          </p:cNvSpPr>
          <p:nvPr>
            <p:ph type="sldNum" sz="quarter" idx="10"/>
          </p:nvPr>
        </p:nvSpPr>
        <p:spPr/>
        <p:txBody>
          <a:bodyPr/>
          <a:lstStyle/>
          <a:p>
            <a:fld id="{9A6D850E-EBEA-4566-BA5D-6BCBAA4AD6B6}" type="slidenum">
              <a:rPr lang="en-IN" smtClean="0"/>
              <a:t>5</a:t>
            </a:fld>
            <a:endParaRPr lang="en-IN"/>
          </a:p>
        </p:txBody>
      </p:sp>
    </p:spTree>
    <p:extLst>
      <p:ext uri="{BB962C8B-B14F-4D97-AF65-F5344CB8AC3E}">
        <p14:creationId xmlns:p14="http://schemas.microsoft.com/office/powerpoint/2010/main" val="349577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6D850E-EBEA-4566-BA5D-6BCBAA4AD6B6}" type="slidenum">
              <a:rPr lang="en-IN" smtClean="0"/>
              <a:t>8</a:t>
            </a:fld>
            <a:endParaRPr lang="en-IN"/>
          </a:p>
        </p:txBody>
      </p:sp>
    </p:spTree>
    <p:extLst>
      <p:ext uri="{BB962C8B-B14F-4D97-AF65-F5344CB8AC3E}">
        <p14:creationId xmlns:p14="http://schemas.microsoft.com/office/powerpoint/2010/main" val="3624713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Public clouds are appealing and provide a viable option to cut IT costs and reduce capital expenses, but they are not applicable in all scenarios. For example, a very common critique to the use of cloud computing in its canonical implementation is the loss of control. In the case of public clouds, the provider is in control of the infrastructure and, eventually, of the customers’ core logic and </a:t>
            </a:r>
            <a:r>
              <a:rPr lang="en-IN" sz="1200" kern="1200" dirty="0" err="1" smtClean="0">
                <a:solidFill>
                  <a:schemeClr val="tx1"/>
                </a:solidFill>
                <a:effectLst/>
                <a:latin typeface="+mn-lt"/>
                <a:ea typeface="+mn-ea"/>
                <a:cs typeface="+mn-cs"/>
              </a:rPr>
              <a:t>sen-sitive</a:t>
            </a:r>
            <a:r>
              <a:rPr lang="en-IN" sz="1200" kern="1200" dirty="0" smtClean="0">
                <a:solidFill>
                  <a:schemeClr val="tx1"/>
                </a:solidFill>
                <a:effectLst/>
                <a:latin typeface="+mn-lt"/>
                <a:ea typeface="+mn-ea"/>
                <a:cs typeface="+mn-cs"/>
              </a:rPr>
              <a:t> data. Even though there could be regulatory procedure in place that guarantees fair manage-</a:t>
            </a:r>
            <a:r>
              <a:rPr lang="en-IN" sz="1200" kern="1200" dirty="0" err="1" smtClean="0">
                <a:solidFill>
                  <a:schemeClr val="tx1"/>
                </a:solidFill>
                <a:effectLst/>
                <a:latin typeface="+mn-lt"/>
                <a:ea typeface="+mn-ea"/>
                <a:cs typeface="+mn-cs"/>
              </a:rPr>
              <a:t>ment</a:t>
            </a:r>
            <a:r>
              <a:rPr lang="en-IN" sz="1200" kern="1200" dirty="0" smtClean="0">
                <a:solidFill>
                  <a:schemeClr val="tx1"/>
                </a:solidFill>
                <a:effectLst/>
                <a:latin typeface="+mn-lt"/>
                <a:ea typeface="+mn-ea"/>
                <a:cs typeface="+mn-cs"/>
              </a:rPr>
              <a:t> and respect of the customer’s privacy, this condition can still be perceived as a threat or as an unacceptable risk that some organizations are not willing to take. In particular, institutions such as government and military agencies will not consider public clouds as an option for processing or storing their sensitive data. The risk of a breach in the security infrastructure of the provider could expose such information to others; this could simply be considered unacceptable.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More precisely, the geographical location of a </a:t>
            </a:r>
            <a:r>
              <a:rPr lang="en-IN" sz="1200" kern="1200" dirty="0" err="1" smtClean="0">
                <a:solidFill>
                  <a:schemeClr val="tx1"/>
                </a:solidFill>
                <a:effectLst/>
                <a:latin typeface="+mn-lt"/>
                <a:ea typeface="+mn-ea"/>
                <a:cs typeface="+mn-cs"/>
              </a:rPr>
              <a:t>datacenter</a:t>
            </a:r>
            <a:r>
              <a:rPr lang="en-IN" sz="1200" kern="1200" dirty="0" smtClean="0">
                <a:solidFill>
                  <a:schemeClr val="tx1"/>
                </a:solidFill>
                <a:effectLst/>
                <a:latin typeface="+mn-lt"/>
                <a:ea typeface="+mn-ea"/>
                <a:cs typeface="+mn-cs"/>
              </a:rPr>
              <a:t> generally determines the regulations that are applied to management of digital information. As a result, according to the specific location of data, some sensitive information can be made accessible to government agencies or even considered outside the law if processed with specific cryptographic techniques. For example, the USA PATRIOT Act</a:t>
            </a:r>
            <a:r>
              <a:rPr lang="en-IN" sz="1200" kern="1200" baseline="30000" dirty="0" smtClean="0">
                <a:solidFill>
                  <a:schemeClr val="tx1"/>
                </a:solidFill>
                <a:effectLst/>
                <a:latin typeface="+mn-lt"/>
                <a:ea typeface="+mn-ea"/>
                <a:cs typeface="+mn-cs"/>
              </a:rPr>
              <a:t>5</a:t>
            </a:r>
            <a:r>
              <a:rPr lang="en-IN" sz="1200" kern="1200" dirty="0" smtClean="0">
                <a:solidFill>
                  <a:schemeClr val="tx1"/>
                </a:solidFill>
                <a:effectLst/>
                <a:latin typeface="+mn-lt"/>
                <a:ea typeface="+mn-ea"/>
                <a:cs typeface="+mn-cs"/>
              </a:rPr>
              <a:t> provides its government and other agencies with virtually limitless powers to access information, including that belonging to any company that stores information in the U.S. territory. Finally, existing enterprises that have large computing infra-structures or large installed bases of software do not simply want to switch to public clouds, but they use the existing IT resources and optimize their revenue. All these aspects make the use of a public computing infrastructure not always possible. Yet the general idea supported by the cloud computing vision can still be attractive. More specifically, having an infrastructure able to deliver IT services on demand can still be a winning solution, even when implemented within the private premises of an institution. This idea led to the diffusion of private clouds, which are similar to pub-</a:t>
            </a:r>
            <a:r>
              <a:rPr lang="en-IN" sz="1200" kern="1200" dirty="0" err="1" smtClean="0">
                <a:solidFill>
                  <a:schemeClr val="tx1"/>
                </a:solidFill>
                <a:effectLst/>
                <a:latin typeface="+mn-lt"/>
                <a:ea typeface="+mn-ea"/>
                <a:cs typeface="+mn-cs"/>
              </a:rPr>
              <a:t>lic</a:t>
            </a:r>
            <a:r>
              <a:rPr lang="en-IN" sz="1200" kern="1200" dirty="0" smtClean="0">
                <a:solidFill>
                  <a:schemeClr val="tx1"/>
                </a:solidFill>
                <a:effectLst/>
                <a:latin typeface="+mn-lt"/>
                <a:ea typeface="+mn-ea"/>
                <a:cs typeface="+mn-cs"/>
              </a:rPr>
              <a:t> clouds, but their resource-provisioning model is limited within the boundaries of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A6D850E-EBEA-4566-BA5D-6BCBAA4AD6B6}" type="slidenum">
              <a:rPr lang="en-IN" smtClean="0"/>
              <a:t>25</a:t>
            </a:fld>
            <a:endParaRPr lang="en-IN"/>
          </a:p>
        </p:txBody>
      </p:sp>
    </p:spTree>
    <p:extLst>
      <p:ext uri="{BB962C8B-B14F-4D97-AF65-F5344CB8AC3E}">
        <p14:creationId xmlns:p14="http://schemas.microsoft.com/office/powerpoint/2010/main" val="417642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Private clouds are virtual distributed systems that rely on a private infrastructure and provide internal users with dynamic provisioning of computing resources. Instead of a pay-as-you-go model as in public clouds, there could be other schemes in place, taking into account the usage of the cloud and proportionally billing the different departments or sections of an enterprise. Private clouds have the advantage of keeping the core business operations in-house by relying on the exist-</a:t>
            </a:r>
            <a:r>
              <a:rPr lang="en-IN" sz="1200" kern="1200" dirty="0" err="1" smtClean="0">
                <a:solidFill>
                  <a:schemeClr val="tx1"/>
                </a:solidFill>
                <a:effectLst/>
                <a:latin typeface="+mn-lt"/>
                <a:ea typeface="+mn-ea"/>
                <a:cs typeface="+mn-cs"/>
              </a:rPr>
              <a:t>ing</a:t>
            </a:r>
            <a:r>
              <a:rPr lang="en-IN" sz="1200" kern="1200" dirty="0" smtClean="0">
                <a:solidFill>
                  <a:schemeClr val="tx1"/>
                </a:solidFill>
                <a:effectLst/>
                <a:latin typeface="+mn-lt"/>
                <a:ea typeface="+mn-ea"/>
                <a:cs typeface="+mn-cs"/>
              </a:rPr>
              <a:t> IT infrastructure and reducing the burden of maintaining it once the cloud has been set up. In this scenario, security concerns are less critical, since sensitive information does not flow out of the private infrastructure. Moreover, existing IT resources can be better utilized because the private cloud can provide services to a different range of users. Another interesting opportunity that comes with private clouds is the possibility of testing applications and systems at a comparatively lower</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price rather than public clouds before deploying them on the public virtual infrastructure. A Forrester report  on the benefits of delivering in-house cloud computing solutions for enter-prises highlighted some of the key advantages of using a private cloud computing infrastructure:</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Customer information protection. Despite assurances by the public cloud leaders about security, few provide satisfactory disclosure or have long enough histories with their cloud offerings to provide warranties about the specific level of security put in place on their systems. In-house security is easier to maintain and rely on.</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Infrastructure ensuring SLAs. Quality of service implies specific operations such as appropriate clustering and failover, data replication, system monitoring and maintenance, and disaster recovery, and other uptime services can be commensurate to the application needs. Although public cloud vendors provide some of these features, not all of them are available as needed.</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Compliance with standard procedures and operations. If organizations are subject to third-party compliance standards, specific procedures have to be put in place when deploying and executing applications. This could be not possible in the case of the virtual public infrastructure.</a:t>
            </a:r>
          </a:p>
          <a:p>
            <a:endParaRPr lang="en-IN" dirty="0"/>
          </a:p>
        </p:txBody>
      </p:sp>
      <p:sp>
        <p:nvSpPr>
          <p:cNvPr id="4" name="Slide Number Placeholder 3"/>
          <p:cNvSpPr>
            <a:spLocks noGrp="1"/>
          </p:cNvSpPr>
          <p:nvPr>
            <p:ph type="sldNum" sz="quarter" idx="10"/>
          </p:nvPr>
        </p:nvSpPr>
        <p:spPr/>
        <p:txBody>
          <a:bodyPr/>
          <a:lstStyle/>
          <a:p>
            <a:fld id="{9A6D850E-EBEA-4566-BA5D-6BCBAA4AD6B6}" type="slidenum">
              <a:rPr lang="en-IN" smtClean="0"/>
              <a:t>26</a:t>
            </a:fld>
            <a:endParaRPr lang="en-IN"/>
          </a:p>
        </p:txBody>
      </p:sp>
    </p:spTree>
    <p:extLst>
      <p:ext uri="{BB962C8B-B14F-4D97-AF65-F5344CB8AC3E}">
        <p14:creationId xmlns:p14="http://schemas.microsoft.com/office/powerpoint/2010/main" val="91595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Infrastructure management software such as </a:t>
            </a:r>
            <a:r>
              <a:rPr lang="en-IN" sz="1200" kern="1200" dirty="0" err="1" smtClean="0">
                <a:solidFill>
                  <a:schemeClr val="tx1"/>
                </a:solidFill>
                <a:effectLst/>
                <a:latin typeface="+mn-lt"/>
                <a:ea typeface="+mn-ea"/>
                <a:cs typeface="+mn-cs"/>
              </a:rPr>
              <a:t>OpenNebula</a:t>
            </a:r>
            <a:r>
              <a:rPr lang="en-IN" sz="1200" kern="1200" dirty="0" smtClean="0">
                <a:solidFill>
                  <a:schemeClr val="tx1"/>
                </a:solidFill>
                <a:effectLst/>
                <a:latin typeface="+mn-lt"/>
                <a:ea typeface="+mn-ea"/>
                <a:cs typeface="+mn-cs"/>
              </a:rPr>
              <a:t> already exposes the capability of </a:t>
            </a:r>
            <a:r>
              <a:rPr lang="en-IN" sz="1200" kern="1200" dirty="0" err="1" smtClean="0">
                <a:solidFill>
                  <a:schemeClr val="tx1"/>
                </a:solidFill>
                <a:effectLst/>
                <a:latin typeface="+mn-lt"/>
                <a:ea typeface="+mn-ea"/>
                <a:cs typeface="+mn-cs"/>
              </a:rPr>
              <a:t>inte</a:t>
            </a:r>
            <a:r>
              <a:rPr lang="en-IN" sz="1200" kern="1200" dirty="0" smtClean="0">
                <a:solidFill>
                  <a:schemeClr val="tx1"/>
                </a:solidFill>
                <a:effectLst/>
                <a:latin typeface="+mn-lt"/>
                <a:ea typeface="+mn-ea"/>
                <a:cs typeface="+mn-cs"/>
              </a:rPr>
              <a:t>-grating resources from public clouds such as Amazon EC2. In this case the virtual machine obtained from the public infrastructure is managed as all the other virtual machine instances main-</a:t>
            </a:r>
            <a:r>
              <a:rPr lang="en-IN" sz="1200" kern="1200" dirty="0" err="1" smtClean="0">
                <a:solidFill>
                  <a:schemeClr val="tx1"/>
                </a:solidFill>
                <a:effectLst/>
                <a:latin typeface="+mn-lt"/>
                <a:ea typeface="+mn-ea"/>
                <a:cs typeface="+mn-cs"/>
              </a:rPr>
              <a:t>tained</a:t>
            </a:r>
            <a:r>
              <a:rPr lang="en-IN" sz="1200" kern="1200" dirty="0" smtClean="0">
                <a:solidFill>
                  <a:schemeClr val="tx1"/>
                </a:solidFill>
                <a:effectLst/>
                <a:latin typeface="+mn-lt"/>
                <a:ea typeface="+mn-ea"/>
                <a:cs typeface="+mn-cs"/>
              </a:rPr>
              <a:t> locally. What is missing is then an advanced scheduling engine that’s able to differentiate these resources and provide smart allocations by taking into account the budget available to extend the existing infrastructure. In the case of </a:t>
            </a:r>
            <a:r>
              <a:rPr lang="en-IN" sz="1200" kern="1200" dirty="0" err="1" smtClean="0">
                <a:solidFill>
                  <a:schemeClr val="tx1"/>
                </a:solidFill>
                <a:effectLst/>
                <a:latin typeface="+mn-lt"/>
                <a:ea typeface="+mn-ea"/>
                <a:cs typeface="+mn-cs"/>
              </a:rPr>
              <a:t>OpenNebula</a:t>
            </a:r>
            <a:r>
              <a:rPr lang="en-IN" sz="1200" kern="1200" dirty="0" smtClean="0">
                <a:solidFill>
                  <a:schemeClr val="tx1"/>
                </a:solidFill>
                <a:effectLst/>
                <a:latin typeface="+mn-lt"/>
                <a:ea typeface="+mn-ea"/>
                <a:cs typeface="+mn-cs"/>
              </a:rPr>
              <a:t>, advanced schedulers such as </a:t>
            </a:r>
            <a:r>
              <a:rPr lang="en-IN" sz="1200" kern="1200" dirty="0" err="1" smtClean="0">
                <a:solidFill>
                  <a:schemeClr val="tx1"/>
                </a:solidFill>
                <a:effectLst/>
                <a:latin typeface="+mn-lt"/>
                <a:ea typeface="+mn-ea"/>
                <a:cs typeface="+mn-cs"/>
              </a:rPr>
              <a:t>Haizea</a:t>
            </a:r>
            <a:r>
              <a:rPr lang="en-IN" sz="1200" kern="1200" dirty="0" smtClean="0">
                <a:solidFill>
                  <a:schemeClr val="tx1"/>
                </a:solidFill>
                <a:effectLst/>
                <a:latin typeface="+mn-lt"/>
                <a:ea typeface="+mn-ea"/>
                <a:cs typeface="+mn-cs"/>
              </a:rPr>
              <a:t> can be integrated to provide cost-based scheduling. A different approach is taken by </a:t>
            </a:r>
            <a:r>
              <a:rPr lang="en-IN" sz="1200" kern="1200" dirty="0" err="1" smtClean="0">
                <a:solidFill>
                  <a:schemeClr val="tx1"/>
                </a:solidFill>
                <a:effectLst/>
                <a:latin typeface="+mn-lt"/>
                <a:ea typeface="+mn-ea"/>
                <a:cs typeface="+mn-cs"/>
              </a:rPr>
              <a:t>InterGrid</a:t>
            </a:r>
            <a:r>
              <a:rPr lang="en-IN" sz="1200" kern="1200" dirty="0" smtClean="0">
                <a:solidFill>
                  <a:schemeClr val="tx1"/>
                </a:solidFill>
                <a:effectLst/>
                <a:latin typeface="+mn-lt"/>
                <a:ea typeface="+mn-ea"/>
                <a:cs typeface="+mn-cs"/>
              </a:rPr>
              <a:t>. This is essentially a distributed scheduling engine that manages the allocation of virtual machines in a col-lection of peer networks. Such networks can be represented by a local cluster, a gateway to a public cloud, or a combination of the two. Once a request is submitted to one of the </a:t>
            </a:r>
            <a:r>
              <a:rPr lang="en-IN" sz="1200" kern="1200" dirty="0" err="1" smtClean="0">
                <a:solidFill>
                  <a:schemeClr val="tx1"/>
                </a:solidFill>
                <a:effectLst/>
                <a:latin typeface="+mn-lt"/>
                <a:ea typeface="+mn-ea"/>
                <a:cs typeface="+mn-cs"/>
              </a:rPr>
              <a:t>InterGrid</a:t>
            </a:r>
            <a:r>
              <a:rPr lang="en-IN" sz="1200" kern="1200" dirty="0" smtClean="0">
                <a:solidFill>
                  <a:schemeClr val="tx1"/>
                </a:solidFill>
                <a:effectLst/>
                <a:latin typeface="+mn-lt"/>
                <a:ea typeface="+mn-ea"/>
                <a:cs typeface="+mn-cs"/>
              </a:rPr>
              <a:t> gateways, it is served by possibly allocating virtual instances in all the peered networks, and the allocation of requests is performed by taking into account the user budget and the peering arrangements between networks.</a:t>
            </a:r>
          </a:p>
          <a:p>
            <a:endParaRPr lang="en-IN" dirty="0"/>
          </a:p>
        </p:txBody>
      </p:sp>
      <p:sp>
        <p:nvSpPr>
          <p:cNvPr id="4" name="Slide Number Placeholder 3"/>
          <p:cNvSpPr>
            <a:spLocks noGrp="1"/>
          </p:cNvSpPr>
          <p:nvPr>
            <p:ph type="sldNum" sz="quarter" idx="10"/>
          </p:nvPr>
        </p:nvSpPr>
        <p:spPr/>
        <p:txBody>
          <a:bodyPr/>
          <a:lstStyle/>
          <a:p>
            <a:fld id="{9A6D850E-EBEA-4566-BA5D-6BCBAA4AD6B6}" type="slidenum">
              <a:rPr lang="en-IN" smtClean="0"/>
              <a:t>29</a:t>
            </a:fld>
            <a:endParaRPr lang="en-IN"/>
          </a:p>
        </p:txBody>
      </p:sp>
    </p:spTree>
    <p:extLst>
      <p:ext uri="{BB962C8B-B14F-4D97-AF65-F5344CB8AC3E}">
        <p14:creationId xmlns:p14="http://schemas.microsoft.com/office/powerpoint/2010/main" val="256791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Candidate sectors for community clouds are as follows:</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Media industry. In the media industry, companies are looking for low-cost, agile, and simple solutions to improve the efficiency of content production. Most media productions involve an extended ecosystem of partners. In particular, the creation of digital content is the outcome of a collaborative process that includes movement of large data, massive compute-intensive rendering tasks, and complex workflow executions. Community clouds can provide a shared environment where services can facilitate business-to-business collaboration and offer the horsepower in terms of aggregate bandwidth, CPU, and storage required to efficiently support media production.</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Healthcare industry. In the healthcare industry, there are different scenarios in which community clouds could be of use. In particular, community clouds can provide a global platform on which to share information and knowledge without revealing sensitive data maintained within the private infrastructure. The naturally hybrid deployment model of community clouds can easily support the storing of patient-related data in a private cloud while using the shared infrastructure for noncritical services and automating processes within hospitals.</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Energy and other core industries. In these sectors, community clouds can bundle the comprehensive set of solutions that together vertically address management, deployment, and orchestration of services and operations. Since these industries involve different providers, vendors, and organizations, a community cloud can provide the right type of infrastructure to create an open and fair market.</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Public sector. Legal and political restrictions in the public sector can limit the adoption of public cloud offerings. Moreover, governmental processes involve several institutions and agencies and are aimed at providing strategic solutions at local, national, and international administrative levels. They involve business-to-administration, citizen-to-administration, and possibly business-to-business processes. Some examples include invoice approval, infrastructure planning, and public hearings. A community cloud can constitute the optimal venue to provide a distributed environment in which to create a communication platform for performing such operations.</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Scientific research. Science clouds are an interesting example of community clouds. In this case, the common interest driving different organizations sharing a large distributed infrastructure is scientific computing.</a:t>
            </a:r>
          </a:p>
          <a:p>
            <a:endParaRPr lang="en-IN" dirty="0"/>
          </a:p>
        </p:txBody>
      </p:sp>
      <p:sp>
        <p:nvSpPr>
          <p:cNvPr id="4" name="Slide Number Placeholder 3"/>
          <p:cNvSpPr>
            <a:spLocks noGrp="1"/>
          </p:cNvSpPr>
          <p:nvPr>
            <p:ph type="sldNum" sz="quarter" idx="10"/>
          </p:nvPr>
        </p:nvSpPr>
        <p:spPr/>
        <p:txBody>
          <a:bodyPr/>
          <a:lstStyle/>
          <a:p>
            <a:fld id="{9A6D850E-EBEA-4566-BA5D-6BCBAA4AD6B6}" type="slidenum">
              <a:rPr lang="en-IN" smtClean="0"/>
              <a:t>31</a:t>
            </a:fld>
            <a:endParaRPr lang="en-IN"/>
          </a:p>
        </p:txBody>
      </p:sp>
    </p:spTree>
    <p:extLst>
      <p:ext uri="{BB962C8B-B14F-4D97-AF65-F5344CB8AC3E}">
        <p14:creationId xmlns:p14="http://schemas.microsoft.com/office/powerpoint/2010/main" val="9300014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alesfor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clarizen.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Cloud Deployment and service models</a:t>
            </a:r>
            <a:endParaRPr lang="en-IN" dirty="0"/>
          </a:p>
        </p:txBody>
      </p:sp>
      <p:sp>
        <p:nvSpPr>
          <p:cNvPr id="3" name="Subtitle 2"/>
          <p:cNvSpPr>
            <a:spLocks noGrp="1"/>
          </p:cNvSpPr>
          <p:nvPr>
            <p:ph type="subTitle" idx="1"/>
          </p:nvPr>
        </p:nvSpPr>
        <p:spPr>
          <a:xfrm>
            <a:off x="1069847" y="4389120"/>
            <a:ext cx="10178723" cy="2113280"/>
          </a:xfrm>
        </p:spPr>
        <p:txBody>
          <a:bodyPr>
            <a:normAutofit lnSpcReduction="10000"/>
          </a:bodyPr>
          <a:lstStyle/>
          <a:p>
            <a:r>
              <a:rPr lang="en-IN" dirty="0" smtClean="0"/>
              <a:t>Prepared By:</a:t>
            </a:r>
          </a:p>
          <a:p>
            <a:r>
              <a:rPr lang="en-IN" dirty="0" smtClean="0"/>
              <a:t>AVITA KATAL</a:t>
            </a:r>
          </a:p>
          <a:p>
            <a:r>
              <a:rPr lang="en-IN" dirty="0" smtClean="0"/>
              <a:t>Assistant Professor</a:t>
            </a:r>
          </a:p>
          <a:p>
            <a:r>
              <a:rPr lang="en-IN" dirty="0" err="1" smtClean="0"/>
              <a:t>Systemics</a:t>
            </a:r>
            <a:r>
              <a:rPr lang="en-IN" dirty="0" smtClean="0"/>
              <a:t> Cluster</a:t>
            </a:r>
          </a:p>
          <a:p>
            <a:r>
              <a:rPr lang="en-IN" dirty="0" smtClean="0"/>
              <a:t>SCS,UPES</a:t>
            </a:r>
          </a:p>
        </p:txBody>
      </p:sp>
    </p:spTree>
    <p:extLst>
      <p:ext uri="{BB962C8B-B14F-4D97-AF65-F5344CB8AC3E}">
        <p14:creationId xmlns:p14="http://schemas.microsoft.com/office/powerpoint/2010/main" val="1600577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1" y="484632"/>
            <a:ext cx="10959736" cy="1609344"/>
          </a:xfrm>
        </p:spPr>
        <p:txBody>
          <a:bodyPr/>
          <a:lstStyle/>
          <a:p>
            <a:r>
              <a:rPr lang="en-IN" dirty="0"/>
              <a:t>1.1. Infrastructure- and </a:t>
            </a:r>
            <a:r>
              <a:rPr lang="en-IN" dirty="0" smtClean="0"/>
              <a:t>hardware-as-a-service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Other solutions provide </a:t>
            </a:r>
            <a:r>
              <a:rPr lang="en-IN" sz="2200" b="1" dirty="0" err="1">
                <a:solidFill>
                  <a:srgbClr val="FF0000"/>
                </a:solidFill>
                <a:latin typeface="Times New Roman" panose="02020603050405020304" pitchFamily="18" charset="0"/>
                <a:cs typeface="Times New Roman" panose="02020603050405020304" pitchFamily="18" charset="0"/>
              </a:rPr>
              <a:t>prepackaged</a:t>
            </a:r>
            <a:r>
              <a:rPr lang="en-IN" sz="2200" b="1" dirty="0">
                <a:solidFill>
                  <a:srgbClr val="FF0000"/>
                </a:solidFill>
                <a:latin typeface="Times New Roman" panose="02020603050405020304" pitchFamily="18" charset="0"/>
                <a:cs typeface="Times New Roman" panose="02020603050405020304" pitchFamily="18" charset="0"/>
              </a:rPr>
              <a:t> system images that already contain the software stack </a:t>
            </a:r>
            <a:r>
              <a:rPr lang="en-IN" sz="2200" dirty="0">
                <a:latin typeface="Times New Roman" panose="02020603050405020304" pitchFamily="18" charset="0"/>
                <a:cs typeface="Times New Roman" panose="02020603050405020304" pitchFamily="18" charset="0"/>
              </a:rPr>
              <a:t>required for the most common uses: </a:t>
            </a:r>
            <a:endParaRPr lang="en-IN" sz="2200" dirty="0" smtClean="0">
              <a:latin typeface="Times New Roman" panose="02020603050405020304" pitchFamily="18" charset="0"/>
              <a:cs typeface="Times New Roman" panose="02020603050405020304" pitchFamily="18" charset="0"/>
            </a:endParaRPr>
          </a:p>
          <a:p>
            <a:pPr marL="274320" lvl="1" indent="0" algn="just">
              <a:buNone/>
            </a:pPr>
            <a:r>
              <a:rPr lang="en-IN" sz="2000" dirty="0" smtClean="0">
                <a:latin typeface="Times New Roman" panose="02020603050405020304" pitchFamily="18" charset="0"/>
                <a:cs typeface="Times New Roman" panose="02020603050405020304" pitchFamily="18" charset="0"/>
              </a:rPr>
              <a:t>Web </a:t>
            </a:r>
            <a:r>
              <a:rPr lang="en-IN" sz="2000" dirty="0">
                <a:latin typeface="Times New Roman" panose="02020603050405020304" pitchFamily="18" charset="0"/>
                <a:cs typeface="Times New Roman" panose="02020603050405020304" pitchFamily="18" charset="0"/>
              </a:rPr>
              <a:t>servers, database servers, or </a:t>
            </a:r>
            <a:r>
              <a:rPr lang="en-IN" sz="2000" b="1" dirty="0">
                <a:latin typeface="Times New Roman" panose="02020603050405020304" pitchFamily="18" charset="0"/>
                <a:cs typeface="Times New Roman" panose="02020603050405020304" pitchFamily="18" charset="0"/>
              </a:rPr>
              <a:t>LAMP1 stacks</a:t>
            </a:r>
            <a:r>
              <a:rPr lang="en-IN"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Additional services </a:t>
            </a:r>
            <a:r>
              <a:rPr lang="en-IN" sz="2200" dirty="0">
                <a:latin typeface="Times New Roman" panose="02020603050405020304" pitchFamily="18" charset="0"/>
                <a:cs typeface="Times New Roman" panose="02020603050405020304" pitchFamily="18" charset="0"/>
              </a:rPr>
              <a:t>can be provided, generally including the following: </a:t>
            </a:r>
            <a:endParaRPr lang="en-IN" sz="2200" dirty="0" smtClean="0">
              <a:latin typeface="Times New Roman" panose="02020603050405020304" pitchFamily="18" charset="0"/>
              <a:cs typeface="Times New Roman" panose="02020603050405020304" pitchFamily="18" charset="0"/>
            </a:endParaRPr>
          </a:p>
          <a:p>
            <a:pPr marL="274320" lvl="1" indent="0" algn="just">
              <a:buNone/>
            </a:pPr>
            <a:r>
              <a:rPr lang="en-IN" sz="2200" b="1" i="1" dirty="0" smtClean="0">
                <a:latin typeface="Times New Roman" panose="02020603050405020304" pitchFamily="18" charset="0"/>
                <a:cs typeface="Times New Roman" panose="02020603050405020304" pitchFamily="18" charset="0"/>
              </a:rPr>
              <a:t>SLA </a:t>
            </a:r>
            <a:r>
              <a:rPr lang="en-IN" sz="2200" b="1" i="1" dirty="0">
                <a:latin typeface="Times New Roman" panose="02020603050405020304" pitchFamily="18" charset="0"/>
                <a:cs typeface="Times New Roman" panose="02020603050405020304" pitchFamily="18" charset="0"/>
              </a:rPr>
              <a:t>resource-based allocation, workload management, support for infrastructure design through advanced Web inter-faces, and the ability to integrate third-party IaaS solutions</a:t>
            </a:r>
            <a:r>
              <a:rPr lang="en-IN" sz="22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q"/>
            </a:pPr>
            <a:endParaRPr lang="en-IN" sz="2200" dirty="0">
              <a:latin typeface="Times New Roman" panose="02020603050405020304" pitchFamily="18" charset="0"/>
              <a:cs typeface="Times New Roman" panose="02020603050405020304" pitchFamily="18" charset="0"/>
            </a:endParaRPr>
          </a:p>
          <a:p>
            <a:pPr algn="just"/>
            <a:endParaRPr lang="en-IN" sz="2200" dirty="0"/>
          </a:p>
        </p:txBody>
      </p:sp>
    </p:spTree>
    <p:extLst>
      <p:ext uri="{BB962C8B-B14F-4D97-AF65-F5344CB8AC3E}">
        <p14:creationId xmlns:p14="http://schemas.microsoft.com/office/powerpoint/2010/main" val="1410691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1.1. Infrastructure- and hardware-as-a-service </a:t>
            </a:r>
            <a:r>
              <a:rPr lang="en-IN" sz="2000" dirty="0" err="1"/>
              <a:t>contd</a:t>
            </a:r>
            <a:r>
              <a:rPr lang="en-IN" sz="2000" dirty="0"/>
              <a: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841" y="2072775"/>
            <a:ext cx="6072667" cy="4051300"/>
          </a:xfrm>
        </p:spPr>
      </p:pic>
    </p:spTree>
    <p:extLst>
      <p:ext uri="{BB962C8B-B14F-4D97-AF65-F5344CB8AC3E}">
        <p14:creationId xmlns:p14="http://schemas.microsoft.com/office/powerpoint/2010/main" val="3149038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300446"/>
            <a:ext cx="10566545" cy="1045028"/>
          </a:xfrm>
        </p:spPr>
        <p:txBody>
          <a:bodyPr>
            <a:normAutofit fontScale="90000"/>
          </a:bodyPr>
          <a:lstStyle/>
          <a:p>
            <a:r>
              <a:rPr lang="en-IN" dirty="0"/>
              <a:t>1.1. Infrastructure- and hardware-as-a-service </a:t>
            </a:r>
            <a:r>
              <a:rPr lang="en-IN" sz="2000" dirty="0" err="1"/>
              <a:t>contd</a:t>
            </a:r>
            <a:r>
              <a:rPr lang="en-IN" sz="2000" dirty="0"/>
              <a:t>…</a:t>
            </a:r>
            <a:endParaRPr lang="en-IN" dirty="0"/>
          </a:p>
        </p:txBody>
      </p:sp>
      <p:sp>
        <p:nvSpPr>
          <p:cNvPr id="3" name="Content Placeholder 2"/>
          <p:cNvSpPr>
            <a:spLocks noGrp="1"/>
          </p:cNvSpPr>
          <p:nvPr>
            <p:ph idx="1"/>
          </p:nvPr>
        </p:nvSpPr>
        <p:spPr>
          <a:xfrm>
            <a:off x="561703" y="1463040"/>
            <a:ext cx="11077303" cy="4709160"/>
          </a:xfrm>
        </p:spPr>
        <p:txBody>
          <a:bodyPr>
            <a:noAutofit/>
          </a:bodyPr>
          <a:lstStyle/>
          <a:p>
            <a:pPr algn="just"/>
            <a:r>
              <a:rPr lang="en-IN" dirty="0">
                <a:latin typeface="Times New Roman" panose="02020603050405020304" pitchFamily="18" charset="0"/>
                <a:cs typeface="Times New Roman" panose="02020603050405020304" pitchFamily="18" charset="0"/>
              </a:rPr>
              <a:t>It is possible to distinguish three principal layers: </a:t>
            </a:r>
            <a:endParaRPr lang="en-IN"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 The </a:t>
            </a:r>
            <a:r>
              <a:rPr lang="en-IN" dirty="0">
                <a:latin typeface="Times New Roman" panose="02020603050405020304" pitchFamily="18" charset="0"/>
                <a:cs typeface="Times New Roman" panose="02020603050405020304" pitchFamily="18" charset="0"/>
              </a:rPr>
              <a:t>physical </a:t>
            </a:r>
            <a:r>
              <a:rPr lang="en-IN" dirty="0" smtClean="0">
                <a:latin typeface="Times New Roman" panose="02020603050405020304" pitchFamily="18" charset="0"/>
                <a:cs typeface="Times New Roman" panose="02020603050405020304" pitchFamily="18" charset="0"/>
              </a:rPr>
              <a:t>infrastructure</a:t>
            </a:r>
          </a:p>
          <a:p>
            <a:pPr lvl="1"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software management </a:t>
            </a:r>
            <a:r>
              <a:rPr lang="en-IN" dirty="0" smtClean="0">
                <a:latin typeface="Times New Roman" panose="02020603050405020304" pitchFamily="18" charset="0"/>
                <a:cs typeface="Times New Roman" panose="02020603050405020304" pitchFamily="18" charset="0"/>
              </a:rPr>
              <a:t>infrastructure</a:t>
            </a:r>
          </a:p>
          <a:p>
            <a:pPr lvl="1"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user </a:t>
            </a:r>
            <a:r>
              <a:rPr lang="en-IN" dirty="0" smtClean="0">
                <a:latin typeface="Times New Roman" panose="02020603050405020304" pitchFamily="18" charset="0"/>
                <a:cs typeface="Times New Roman" panose="02020603050405020304" pitchFamily="18" charset="0"/>
              </a:rPr>
              <a:t>interface</a:t>
            </a:r>
            <a:r>
              <a:rPr lang="en-IN" dirty="0">
                <a:latin typeface="Times New Roman" panose="02020603050405020304" pitchFamily="18" charset="0"/>
                <a:cs typeface="Times New Roman" panose="02020603050405020304" pitchFamily="18" charset="0"/>
              </a:rPr>
              <a:t> </a:t>
            </a:r>
          </a:p>
          <a:p>
            <a:pPr algn="just"/>
            <a:r>
              <a:rPr lang="en-IN" b="1" i="1" dirty="0">
                <a:latin typeface="Times New Roman" panose="02020603050405020304" pitchFamily="18" charset="0"/>
                <a:cs typeface="Times New Roman" panose="02020603050405020304" pitchFamily="18" charset="0"/>
              </a:rPr>
              <a:t>P</a:t>
            </a:r>
            <a:r>
              <a:rPr lang="en-IN" b="1" i="1" dirty="0" smtClean="0">
                <a:latin typeface="Times New Roman" panose="02020603050405020304" pitchFamily="18" charset="0"/>
                <a:cs typeface="Times New Roman" panose="02020603050405020304" pitchFamily="18" charset="0"/>
              </a:rPr>
              <a:t>hysical infrastructure</a:t>
            </a:r>
          </a:p>
          <a:p>
            <a:pPr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bottom layer is composed of the physical infrastructure, on top of which the management layer operates.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The infrastructure </a:t>
            </a:r>
            <a:r>
              <a:rPr lang="en-IN" dirty="0">
                <a:latin typeface="Times New Roman" panose="02020603050405020304" pitchFamily="18" charset="0"/>
                <a:cs typeface="Times New Roman" panose="02020603050405020304" pitchFamily="18" charset="0"/>
              </a:rPr>
              <a:t>can be of different types; the specific infrastructure used depends on the specific use of the cloud.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service provider will most likely use a </a:t>
            </a:r>
            <a:r>
              <a:rPr lang="en-IN" b="1" dirty="0">
                <a:solidFill>
                  <a:srgbClr val="FF0000"/>
                </a:solidFill>
                <a:latin typeface="Times New Roman" panose="02020603050405020304" pitchFamily="18" charset="0"/>
                <a:cs typeface="Times New Roman" panose="02020603050405020304" pitchFamily="18" charset="0"/>
              </a:rPr>
              <a:t>massive </a:t>
            </a:r>
            <a:r>
              <a:rPr lang="en-IN" b="1" dirty="0" smtClean="0">
                <a:solidFill>
                  <a:srgbClr val="FF0000"/>
                </a:solidFill>
                <a:latin typeface="Times New Roman" panose="02020603050405020304" pitchFamily="18" charset="0"/>
                <a:cs typeface="Times New Roman" panose="02020603050405020304" pitchFamily="18" charset="0"/>
              </a:rPr>
              <a:t>data </a:t>
            </a:r>
            <a:r>
              <a:rPr lang="en-IN" b="1" dirty="0" err="1" smtClean="0">
                <a:solidFill>
                  <a:srgbClr val="FF0000"/>
                </a:solidFill>
                <a:latin typeface="Times New Roman" panose="02020603050405020304" pitchFamily="18" charset="0"/>
                <a:cs typeface="Times New Roman" panose="02020603050405020304" pitchFamily="18" charset="0"/>
              </a:rPr>
              <a:t>center</a:t>
            </a:r>
            <a:r>
              <a:rPr lang="en-IN" b="1" dirty="0" smtClean="0">
                <a:solidFill>
                  <a:srgbClr val="FF000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containing hundreds or thousands of nodes. </a:t>
            </a:r>
            <a:endParaRPr lang="en-IN" b="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cloud infrastructure </a:t>
            </a:r>
            <a:r>
              <a:rPr lang="en-IN" b="1" dirty="0">
                <a:latin typeface="Times New Roman" panose="02020603050405020304" pitchFamily="18" charset="0"/>
                <a:cs typeface="Times New Roman" panose="02020603050405020304" pitchFamily="18" charset="0"/>
              </a:rPr>
              <a:t>developed in house, in a small or medium-sized enterprise or within a university department, will most likely rely on a cluster. </a:t>
            </a:r>
            <a:endParaRPr lang="en-IN"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At </a:t>
            </a:r>
            <a:r>
              <a:rPr lang="en-IN" dirty="0">
                <a:latin typeface="Times New Roman" panose="02020603050405020304" pitchFamily="18" charset="0"/>
                <a:cs typeface="Times New Roman" panose="02020603050405020304" pitchFamily="18" charset="0"/>
              </a:rPr>
              <a:t>the bottom of the scale it is also possible to consider a </a:t>
            </a:r>
            <a:r>
              <a:rPr lang="en-IN" b="1" dirty="0">
                <a:solidFill>
                  <a:srgbClr val="FF0000"/>
                </a:solidFill>
                <a:latin typeface="Times New Roman" panose="02020603050405020304" pitchFamily="18" charset="0"/>
                <a:cs typeface="Times New Roman" panose="02020603050405020304" pitchFamily="18" charset="0"/>
              </a:rPr>
              <a:t>heterogeneous </a:t>
            </a:r>
            <a:r>
              <a:rPr lang="en-IN" b="1" dirty="0" smtClean="0">
                <a:solidFill>
                  <a:srgbClr val="FF0000"/>
                </a:solidFill>
                <a:latin typeface="Times New Roman" panose="02020603050405020304" pitchFamily="18" charset="0"/>
                <a:cs typeface="Times New Roman" panose="02020603050405020304" pitchFamily="18" charset="0"/>
              </a:rPr>
              <a:t>environment </a:t>
            </a:r>
            <a:r>
              <a:rPr lang="en-IN" b="1" dirty="0">
                <a:solidFill>
                  <a:srgbClr val="FF0000"/>
                </a:solidFill>
                <a:latin typeface="Times New Roman" panose="02020603050405020304" pitchFamily="18" charset="0"/>
                <a:cs typeface="Times New Roman" panose="02020603050405020304" pitchFamily="18" charset="0"/>
              </a:rPr>
              <a:t>where different types of resources—PCs, workstations, and clusters—can be aggregated. </a:t>
            </a:r>
            <a:endParaRPr lang="en-IN"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306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1.1. Infrastructure- and hardware-as-a-service </a:t>
            </a:r>
            <a:r>
              <a:rPr lang="en-IN" sz="2000" dirty="0" err="1"/>
              <a:t>contd</a:t>
            </a:r>
            <a:r>
              <a:rPr lang="en-IN" sz="2000" dirty="0"/>
              <a:t>…</a:t>
            </a:r>
            <a:endParaRPr lang="en-IN" dirty="0"/>
          </a:p>
        </p:txBody>
      </p:sp>
      <p:sp>
        <p:nvSpPr>
          <p:cNvPr id="3" name="Content Placeholder 2"/>
          <p:cNvSpPr>
            <a:spLocks noGrp="1"/>
          </p:cNvSpPr>
          <p:nvPr>
            <p:ph idx="1"/>
          </p:nvPr>
        </p:nvSpPr>
        <p:spPr>
          <a:xfrm>
            <a:off x="1069848" y="2121408"/>
            <a:ext cx="10058400" cy="4177792"/>
          </a:xfrm>
        </p:spPr>
        <p:txBody>
          <a:bodyPr>
            <a:noAutofit/>
          </a:bodyPr>
          <a:lstStyle/>
          <a:p>
            <a:pPr marL="274320" lvl="1" indent="0" algn="just">
              <a:buNone/>
            </a:pPr>
            <a:r>
              <a:rPr lang="en-IN" sz="2200" b="1" i="1" dirty="0">
                <a:latin typeface="Times New Roman" panose="02020603050405020304" pitchFamily="18" charset="0"/>
                <a:cs typeface="Times New Roman" panose="02020603050405020304" pitchFamily="18" charset="0"/>
              </a:rPr>
              <a:t>The user interface </a:t>
            </a:r>
          </a:p>
          <a:p>
            <a:pPr lvl="1"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At </a:t>
            </a:r>
            <a:r>
              <a:rPr lang="en-IN" sz="2200" dirty="0">
                <a:latin typeface="Times New Roman" panose="02020603050405020304" pitchFamily="18" charset="0"/>
                <a:cs typeface="Times New Roman" panose="02020603050405020304" pitchFamily="18" charset="0"/>
              </a:rPr>
              <a:t>the top layer the </a:t>
            </a:r>
            <a:r>
              <a:rPr lang="en-IN" sz="2200" b="1" dirty="0">
                <a:solidFill>
                  <a:srgbClr val="FF0000"/>
                </a:solidFill>
                <a:latin typeface="Times New Roman" panose="02020603050405020304" pitchFamily="18" charset="0"/>
                <a:cs typeface="Times New Roman" panose="02020603050405020304" pitchFamily="18" charset="0"/>
              </a:rPr>
              <a:t>user interface provides access to the services exposed by the software management infrastructure</a:t>
            </a:r>
            <a:r>
              <a:rPr lang="en-IN" sz="2200" dirty="0">
                <a:latin typeface="Times New Roman" panose="02020603050405020304" pitchFamily="18" charset="0"/>
                <a:cs typeface="Times New Roman" panose="02020603050405020304" pitchFamily="18" charset="0"/>
              </a:rPr>
              <a:t>. Such an interface is generally based </a:t>
            </a:r>
            <a:r>
              <a:rPr lang="en-IN" sz="2200" b="1" dirty="0">
                <a:solidFill>
                  <a:srgbClr val="FF0000"/>
                </a:solidFill>
                <a:latin typeface="Times New Roman" panose="02020603050405020304" pitchFamily="18" charset="0"/>
                <a:cs typeface="Times New Roman" panose="02020603050405020304" pitchFamily="18" charset="0"/>
              </a:rPr>
              <a:t>on Web 2.0 technologies: Web services, RESTful APIs, and mash-ups. </a:t>
            </a:r>
          </a:p>
          <a:p>
            <a:pPr lvl="1"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These </a:t>
            </a:r>
            <a:r>
              <a:rPr lang="en-IN" sz="2200" dirty="0" smtClean="0">
                <a:latin typeface="Times New Roman" panose="02020603050405020304" pitchFamily="18" charset="0"/>
                <a:cs typeface="Times New Roman" panose="02020603050405020304" pitchFamily="18" charset="0"/>
              </a:rPr>
              <a:t>technologies </a:t>
            </a:r>
            <a:r>
              <a:rPr lang="en-IN" sz="2200" dirty="0">
                <a:latin typeface="Times New Roman" panose="02020603050405020304" pitchFamily="18" charset="0"/>
                <a:cs typeface="Times New Roman" panose="02020603050405020304" pitchFamily="18" charset="0"/>
              </a:rPr>
              <a:t>allow either applications or final users to access the services exposed by the underlying </a:t>
            </a:r>
            <a:r>
              <a:rPr lang="en-IN" sz="2200" dirty="0" smtClean="0">
                <a:latin typeface="Times New Roman" panose="02020603050405020304" pitchFamily="18" charset="0"/>
                <a:cs typeface="Times New Roman" panose="02020603050405020304" pitchFamily="18" charset="0"/>
              </a:rPr>
              <a:t>infrastructure.</a:t>
            </a:r>
          </a:p>
          <a:p>
            <a:pPr marL="274320" lvl="1" indent="0" algn="just">
              <a:buNone/>
            </a:pPr>
            <a:r>
              <a:rPr lang="en-IN" sz="2200" b="1" i="1" dirty="0" smtClean="0">
                <a:latin typeface="Times New Roman" panose="02020603050405020304" pitchFamily="18" charset="0"/>
                <a:cs typeface="Times New Roman" panose="02020603050405020304" pitchFamily="18" charset="0"/>
              </a:rPr>
              <a:t>The </a:t>
            </a:r>
            <a:r>
              <a:rPr lang="en-IN" sz="2200" b="1" i="1" dirty="0">
                <a:latin typeface="Times New Roman" panose="02020603050405020304" pitchFamily="18" charset="0"/>
                <a:cs typeface="Times New Roman" panose="02020603050405020304" pitchFamily="18" charset="0"/>
              </a:rPr>
              <a:t>software management </a:t>
            </a:r>
            <a:r>
              <a:rPr lang="en-IN" sz="2200" b="1" i="1" dirty="0" smtClean="0">
                <a:latin typeface="Times New Roman" panose="02020603050405020304" pitchFamily="18" charset="0"/>
                <a:cs typeface="Times New Roman" panose="02020603050405020304" pitchFamily="18" charset="0"/>
              </a:rPr>
              <a:t>infrastructure</a:t>
            </a:r>
          </a:p>
          <a:p>
            <a:pPr lvl="1"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The core features of an IaaS solution are implemented in the infrastructure management </a:t>
            </a:r>
            <a:r>
              <a:rPr lang="en-IN" sz="2200" dirty="0" smtClean="0">
                <a:latin typeface="Times New Roman" panose="02020603050405020304" pitchFamily="18" charset="0"/>
                <a:cs typeface="Times New Roman" panose="02020603050405020304" pitchFamily="18" charset="0"/>
              </a:rPr>
              <a:t>software </a:t>
            </a:r>
            <a:r>
              <a:rPr lang="en-IN" sz="2200" dirty="0">
                <a:latin typeface="Times New Roman" panose="02020603050405020304" pitchFamily="18" charset="0"/>
                <a:cs typeface="Times New Roman" panose="02020603050405020304" pitchFamily="18" charset="0"/>
              </a:rPr>
              <a:t>layer. </a:t>
            </a:r>
            <a:endParaRPr lang="en-IN" sz="22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particular, </a:t>
            </a:r>
            <a:r>
              <a:rPr lang="en-IN" sz="2200" b="1" dirty="0">
                <a:solidFill>
                  <a:srgbClr val="FF0000"/>
                </a:solidFill>
                <a:latin typeface="Times New Roman" panose="02020603050405020304" pitchFamily="18" charset="0"/>
                <a:cs typeface="Times New Roman" panose="02020603050405020304" pitchFamily="18" charset="0"/>
              </a:rPr>
              <a:t>management of the virtual machines is the most important function performed by this layer. </a:t>
            </a:r>
            <a:endParaRPr lang="en-IN" sz="2200" b="1" dirty="0" smtClean="0">
              <a:solidFill>
                <a:srgbClr val="FF000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A </a:t>
            </a:r>
            <a:r>
              <a:rPr lang="en-IN" sz="2200" dirty="0">
                <a:latin typeface="Times New Roman" panose="02020603050405020304" pitchFamily="18" charset="0"/>
                <a:cs typeface="Times New Roman" panose="02020603050405020304" pitchFamily="18" charset="0"/>
              </a:rPr>
              <a:t>central role is </a:t>
            </a:r>
            <a:r>
              <a:rPr lang="en-IN" sz="2200" b="1" dirty="0">
                <a:solidFill>
                  <a:srgbClr val="FF0000"/>
                </a:solidFill>
                <a:latin typeface="Times New Roman" panose="02020603050405020304" pitchFamily="18" charset="0"/>
                <a:cs typeface="Times New Roman" panose="02020603050405020304" pitchFamily="18" charset="0"/>
              </a:rPr>
              <a:t>played by the scheduler</a:t>
            </a:r>
            <a:r>
              <a:rPr lang="en-IN" sz="2200" dirty="0">
                <a:latin typeface="Times New Roman" panose="02020603050405020304" pitchFamily="18" charset="0"/>
                <a:cs typeface="Times New Roman" panose="02020603050405020304" pitchFamily="18" charset="0"/>
              </a:rPr>
              <a:t>, which is in charge of allocating the </a:t>
            </a:r>
            <a:r>
              <a:rPr lang="en-IN" sz="2200" b="1" dirty="0">
                <a:solidFill>
                  <a:srgbClr val="FF0000"/>
                </a:solidFill>
                <a:latin typeface="Times New Roman" panose="02020603050405020304" pitchFamily="18" charset="0"/>
                <a:cs typeface="Times New Roman" panose="02020603050405020304" pitchFamily="18" charset="0"/>
              </a:rPr>
              <a:t>execution of virtual machine instances</a:t>
            </a:r>
            <a:r>
              <a:rPr lang="en-IN" sz="2200" dirty="0">
                <a:latin typeface="Times New Roman" panose="02020603050405020304" pitchFamily="18" charset="0"/>
                <a:cs typeface="Times New Roman" panose="02020603050405020304" pitchFamily="18" charset="0"/>
              </a:rPr>
              <a:t>.</a:t>
            </a:r>
          </a:p>
          <a:p>
            <a:pPr lvl="1"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978755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273014"/>
          </a:xfrm>
        </p:spPr>
        <p:txBody>
          <a:bodyPr>
            <a:normAutofit fontScale="90000"/>
          </a:bodyPr>
          <a:lstStyle/>
          <a:p>
            <a:r>
              <a:rPr lang="en-IN" dirty="0"/>
              <a:t>1.1. Infrastructure- and hardware-as-a-service </a:t>
            </a:r>
            <a:r>
              <a:rPr lang="en-IN" sz="2000" dirty="0" err="1"/>
              <a:t>contd</a:t>
            </a:r>
            <a:r>
              <a:rPr lang="en-IN" sz="2000" dirty="0"/>
              <a:t>…</a:t>
            </a:r>
            <a:endParaRPr lang="en-IN" dirty="0"/>
          </a:p>
        </p:txBody>
      </p:sp>
      <p:sp>
        <p:nvSpPr>
          <p:cNvPr id="3" name="Content Placeholder 2"/>
          <p:cNvSpPr>
            <a:spLocks noGrp="1"/>
          </p:cNvSpPr>
          <p:nvPr>
            <p:ph idx="1"/>
          </p:nvPr>
        </p:nvSpPr>
        <p:spPr>
          <a:xfrm>
            <a:off x="692331" y="1436914"/>
            <a:ext cx="11260183" cy="4735286"/>
          </a:xfrm>
        </p:spPr>
        <p:txBody>
          <a:bodyPr>
            <a:noAutofit/>
          </a:bodyPr>
          <a:lstStyle/>
          <a:p>
            <a:pPr algn="just"/>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scheduler interacts with the other components that perform a variety of tasks:</a:t>
            </a:r>
          </a:p>
          <a:p>
            <a:pPr lvl="0"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pricing and billing component </a:t>
            </a:r>
            <a:r>
              <a:rPr lang="en-IN" sz="2200" dirty="0">
                <a:latin typeface="Times New Roman" panose="02020603050405020304" pitchFamily="18" charset="0"/>
                <a:cs typeface="Times New Roman" panose="02020603050405020304" pitchFamily="18" charset="0"/>
              </a:rPr>
              <a:t>takes care of the </a:t>
            </a:r>
            <a:r>
              <a:rPr lang="en-IN" sz="2200" b="1" dirty="0">
                <a:latin typeface="Times New Roman" panose="02020603050405020304" pitchFamily="18" charset="0"/>
                <a:cs typeface="Times New Roman" panose="02020603050405020304" pitchFamily="18" charset="0"/>
              </a:rPr>
              <a:t>cost of executing each virtual machine instance and maintains data that will be used to charge the </a:t>
            </a:r>
            <a:r>
              <a:rPr lang="en-IN" sz="2200" b="1" dirty="0" smtClean="0">
                <a:latin typeface="Times New Roman" panose="02020603050405020304" pitchFamily="18" charset="0"/>
                <a:cs typeface="Times New Roman" panose="02020603050405020304" pitchFamily="18" charset="0"/>
              </a:rPr>
              <a:t>user</a:t>
            </a:r>
            <a:r>
              <a:rPr lang="en-IN" sz="2200" dirty="0" smtClean="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monitoring component</a:t>
            </a:r>
            <a:r>
              <a:rPr lang="en-IN" sz="2200" dirty="0">
                <a:latin typeface="Times New Roman" panose="02020603050405020304" pitchFamily="18" charset="0"/>
                <a:cs typeface="Times New Roman" panose="02020603050405020304" pitchFamily="18" charset="0"/>
              </a:rPr>
              <a:t> tracks the execution of each virtual machine instance and maintains </a:t>
            </a:r>
            <a:r>
              <a:rPr lang="en-IN" sz="2200" b="1" dirty="0">
                <a:latin typeface="Times New Roman" panose="02020603050405020304" pitchFamily="18" charset="0"/>
                <a:cs typeface="Times New Roman" panose="02020603050405020304" pitchFamily="18" charset="0"/>
              </a:rPr>
              <a:t>data required for reporting and </a:t>
            </a:r>
            <a:r>
              <a:rPr lang="en-IN" sz="2200" b="1" dirty="0" smtClean="0">
                <a:latin typeface="Times New Roman" panose="02020603050405020304" pitchFamily="18" charset="0"/>
                <a:cs typeface="Times New Roman" panose="02020603050405020304" pitchFamily="18" charset="0"/>
              </a:rPr>
              <a:t>analysing </a:t>
            </a:r>
            <a:r>
              <a:rPr lang="en-IN" sz="2200" b="1" dirty="0">
                <a:latin typeface="Times New Roman" panose="02020603050405020304" pitchFamily="18" charset="0"/>
                <a:cs typeface="Times New Roman" panose="02020603050405020304" pitchFamily="18" charset="0"/>
              </a:rPr>
              <a:t>the </a:t>
            </a:r>
            <a:r>
              <a:rPr lang="en-IN" sz="2200" b="1" dirty="0" smtClean="0">
                <a:latin typeface="Times New Roman" panose="02020603050405020304" pitchFamily="18" charset="0"/>
                <a:cs typeface="Times New Roman" panose="02020603050405020304" pitchFamily="18" charset="0"/>
              </a:rPr>
              <a:t>performance </a:t>
            </a:r>
            <a:r>
              <a:rPr lang="en-IN" sz="2200" b="1" dirty="0">
                <a:latin typeface="Times New Roman" panose="02020603050405020304" pitchFamily="18" charset="0"/>
                <a:cs typeface="Times New Roman" panose="02020603050405020304" pitchFamily="18" charset="0"/>
              </a:rPr>
              <a:t>of the </a:t>
            </a:r>
            <a:r>
              <a:rPr lang="en-IN" sz="2200" b="1" dirty="0" smtClean="0">
                <a:latin typeface="Times New Roman" panose="02020603050405020304" pitchFamily="18" charset="0"/>
                <a:cs typeface="Times New Roman" panose="02020603050405020304" pitchFamily="18" charset="0"/>
              </a:rPr>
              <a:t>system</a:t>
            </a:r>
            <a:r>
              <a:rPr lang="en-IN" sz="2200" dirty="0" smtClean="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reservation component </a:t>
            </a:r>
            <a:r>
              <a:rPr lang="en-IN" sz="2200" dirty="0">
                <a:latin typeface="Times New Roman" panose="02020603050405020304" pitchFamily="18" charset="0"/>
                <a:cs typeface="Times New Roman" panose="02020603050405020304" pitchFamily="18" charset="0"/>
              </a:rPr>
              <a:t>stores the information of all the </a:t>
            </a:r>
            <a:r>
              <a:rPr lang="en-IN" sz="2200" b="1" dirty="0">
                <a:latin typeface="Times New Roman" panose="02020603050405020304" pitchFamily="18" charset="0"/>
                <a:cs typeface="Times New Roman" panose="02020603050405020304" pitchFamily="18" charset="0"/>
              </a:rPr>
              <a:t>virtual machine instances that have been executed or that will be executed in the </a:t>
            </a:r>
            <a:r>
              <a:rPr lang="en-IN" sz="2200" b="1" dirty="0" smtClean="0">
                <a:latin typeface="Times New Roman" panose="02020603050405020304" pitchFamily="18" charset="0"/>
                <a:cs typeface="Times New Roman" panose="02020603050405020304" pitchFamily="18" charset="0"/>
              </a:rPr>
              <a:t>future.</a:t>
            </a:r>
          </a:p>
          <a:p>
            <a:pPr lvl="0" algn="just">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If </a:t>
            </a:r>
            <a:r>
              <a:rPr lang="en-IN" sz="2200" dirty="0">
                <a:latin typeface="Times New Roman" panose="02020603050405020304" pitchFamily="18" charset="0"/>
                <a:cs typeface="Times New Roman" panose="02020603050405020304" pitchFamily="18" charset="0"/>
              </a:rPr>
              <a:t>support for </a:t>
            </a:r>
            <a:r>
              <a:rPr lang="en-IN" sz="2200" dirty="0" err="1">
                <a:latin typeface="Times New Roman" panose="02020603050405020304" pitchFamily="18" charset="0"/>
                <a:cs typeface="Times New Roman" panose="02020603050405020304" pitchFamily="18" charset="0"/>
              </a:rPr>
              <a:t>QoS</a:t>
            </a:r>
            <a:r>
              <a:rPr lang="en-IN" sz="2200" dirty="0">
                <a:latin typeface="Times New Roman" panose="02020603050405020304" pitchFamily="18" charset="0"/>
                <a:cs typeface="Times New Roman" panose="02020603050405020304" pitchFamily="18" charset="0"/>
              </a:rPr>
              <a:t>-based execution is provided, a </a:t>
            </a:r>
            <a:r>
              <a:rPr lang="en-IN" sz="2200" b="1" dirty="0" err="1">
                <a:latin typeface="Times New Roman" panose="02020603050405020304" pitchFamily="18" charset="0"/>
                <a:cs typeface="Times New Roman" panose="02020603050405020304" pitchFamily="18" charset="0"/>
              </a:rPr>
              <a:t>QoS</a:t>
            </a:r>
            <a:r>
              <a:rPr lang="en-IN" sz="2200" b="1" dirty="0">
                <a:latin typeface="Times New Roman" panose="02020603050405020304" pitchFamily="18" charset="0"/>
                <a:cs typeface="Times New Roman" panose="02020603050405020304" pitchFamily="18" charset="0"/>
              </a:rPr>
              <a:t>/SLA management component </a:t>
            </a:r>
            <a:r>
              <a:rPr lang="en-IN" sz="2200" dirty="0">
                <a:latin typeface="Times New Roman" panose="02020603050405020304" pitchFamily="18" charset="0"/>
                <a:cs typeface="Times New Roman" panose="02020603050405020304" pitchFamily="18" charset="0"/>
              </a:rPr>
              <a:t>will maintain a repository of all the SLAs made with the users; </a:t>
            </a:r>
            <a:r>
              <a:rPr lang="en-IN" sz="2200" b="1" dirty="0">
                <a:latin typeface="Times New Roman" panose="02020603050405020304" pitchFamily="18" charset="0"/>
                <a:cs typeface="Times New Roman" panose="02020603050405020304" pitchFamily="18" charset="0"/>
              </a:rPr>
              <a:t>together with the monitoring component, this component is used to ensure that a given virtual machine instance is executed with the desired quality of </a:t>
            </a:r>
            <a:r>
              <a:rPr lang="en-IN" sz="2200" b="1" dirty="0" smtClean="0">
                <a:latin typeface="Times New Roman" panose="02020603050405020304" pitchFamily="18" charset="0"/>
                <a:cs typeface="Times New Roman" panose="02020603050405020304" pitchFamily="18" charset="0"/>
              </a:rPr>
              <a:t>service.</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950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1.1. Infrastructure- and hardware-as-a-service </a:t>
            </a:r>
            <a:r>
              <a:rPr lang="en-IN" sz="2000" dirty="0" err="1"/>
              <a:t>contd</a:t>
            </a:r>
            <a:r>
              <a:rPr lang="en-IN" sz="2000" dirty="0"/>
              <a:t>…</a:t>
            </a:r>
            <a:endParaRPr lang="en-IN" dirty="0"/>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VM repository component </a:t>
            </a:r>
            <a:r>
              <a:rPr lang="en-IN" sz="2200" dirty="0">
                <a:latin typeface="Times New Roman" panose="02020603050405020304" pitchFamily="18" charset="0"/>
                <a:cs typeface="Times New Roman" panose="02020603050405020304" pitchFamily="18" charset="0"/>
              </a:rPr>
              <a:t>provides </a:t>
            </a:r>
            <a:r>
              <a:rPr lang="en-IN" sz="2200" b="1" dirty="0">
                <a:latin typeface="Times New Roman" panose="02020603050405020304" pitchFamily="18" charset="0"/>
                <a:cs typeface="Times New Roman" panose="02020603050405020304" pitchFamily="18" charset="0"/>
              </a:rPr>
              <a:t>a catalogue of virtual machine images that users can use to create virtual instances</a:t>
            </a:r>
            <a:r>
              <a:rPr lang="en-IN" sz="2200" dirty="0">
                <a:latin typeface="Times New Roman" panose="02020603050405020304" pitchFamily="18" charset="0"/>
                <a:cs typeface="Times New Roman" panose="02020603050405020304" pitchFamily="18" charset="0"/>
              </a:rPr>
              <a:t>. Some implementations also allow users to upload their specific virtual machine images.</a:t>
            </a:r>
          </a:p>
          <a:p>
            <a:pPr lvl="0"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A </a:t>
            </a:r>
            <a:r>
              <a:rPr lang="en-IN" sz="2200" b="1" dirty="0">
                <a:latin typeface="Times New Roman" panose="02020603050405020304" pitchFamily="18" charset="0"/>
                <a:cs typeface="Times New Roman" panose="02020603050405020304" pitchFamily="18" charset="0"/>
              </a:rPr>
              <a:t>VM pool manager component </a:t>
            </a:r>
            <a:r>
              <a:rPr lang="en-IN" sz="2200" dirty="0">
                <a:latin typeface="Times New Roman" panose="02020603050405020304" pitchFamily="18" charset="0"/>
                <a:cs typeface="Times New Roman" panose="02020603050405020304" pitchFamily="18" charset="0"/>
              </a:rPr>
              <a:t>is responsible for keeping </a:t>
            </a:r>
            <a:r>
              <a:rPr lang="en-IN" sz="2200" b="1" dirty="0">
                <a:latin typeface="Times New Roman" panose="02020603050405020304" pitchFamily="18" charset="0"/>
                <a:cs typeface="Times New Roman" panose="02020603050405020304" pitchFamily="18" charset="0"/>
              </a:rPr>
              <a:t>track of all the live instances.</a:t>
            </a:r>
          </a:p>
          <a:p>
            <a:pPr lvl="0"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Finally, if the system supports the integration of additional resources belonging to a third-party IaaS provider, a </a:t>
            </a:r>
            <a:r>
              <a:rPr lang="en-IN" sz="2200" b="1" dirty="0">
                <a:latin typeface="Times New Roman" panose="02020603050405020304" pitchFamily="18" charset="0"/>
                <a:cs typeface="Times New Roman" panose="02020603050405020304" pitchFamily="18" charset="0"/>
              </a:rPr>
              <a:t>provisioning component</a:t>
            </a:r>
            <a:r>
              <a:rPr lang="en-IN" sz="2200" dirty="0">
                <a:latin typeface="Times New Roman" panose="02020603050405020304" pitchFamily="18" charset="0"/>
                <a:cs typeface="Times New Roman" panose="02020603050405020304" pitchFamily="18" charset="0"/>
              </a:rPr>
              <a:t> interacts with the </a:t>
            </a:r>
            <a:r>
              <a:rPr lang="en-IN" sz="2200" b="1" dirty="0">
                <a:latin typeface="Times New Roman" panose="02020603050405020304" pitchFamily="18" charset="0"/>
                <a:cs typeface="Times New Roman" panose="02020603050405020304" pitchFamily="18" charset="0"/>
              </a:rPr>
              <a:t>scheduler to provide a virtual machine instance that is external to the local physical infrastructure directly managed by the pool.</a:t>
            </a:r>
          </a:p>
          <a:p>
            <a:endParaRPr lang="en-IN" sz="2200" dirty="0"/>
          </a:p>
        </p:txBody>
      </p:sp>
    </p:spTree>
    <p:extLst>
      <p:ext uri="{BB962C8B-B14F-4D97-AF65-F5344CB8AC3E}">
        <p14:creationId xmlns:p14="http://schemas.microsoft.com/office/powerpoint/2010/main" val="62863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754"/>
            <a:ext cx="10058400" cy="875212"/>
          </a:xfrm>
        </p:spPr>
        <p:txBody>
          <a:bodyPr>
            <a:normAutofit/>
          </a:bodyPr>
          <a:lstStyle/>
          <a:p>
            <a:r>
              <a:rPr lang="en-IN" dirty="0" smtClean="0"/>
              <a:t>1.2 PLATFORM AS A SERVICE</a:t>
            </a:r>
            <a:endParaRPr lang="en-IN" dirty="0"/>
          </a:p>
        </p:txBody>
      </p:sp>
      <p:sp>
        <p:nvSpPr>
          <p:cNvPr id="3" name="Content Placeholder 2"/>
          <p:cNvSpPr>
            <a:spLocks noGrp="1"/>
          </p:cNvSpPr>
          <p:nvPr>
            <p:ph idx="1"/>
          </p:nvPr>
        </p:nvSpPr>
        <p:spPr>
          <a:xfrm>
            <a:off x="1069848" y="1031966"/>
            <a:ext cx="10058400" cy="5140234"/>
          </a:xfrm>
        </p:spPr>
        <p:txBody>
          <a:bodyPr>
            <a:normAutofit/>
          </a:bodyPr>
          <a:lstStyle/>
          <a:p>
            <a:pPr algn="just"/>
            <a:r>
              <a:rPr lang="en-IN" sz="2200" dirty="0">
                <a:latin typeface="Times New Roman" panose="02020603050405020304" pitchFamily="18" charset="0"/>
                <a:cs typeface="Times New Roman" panose="02020603050405020304" pitchFamily="18" charset="0"/>
              </a:rPr>
              <a:t>Platform-as-a-Service (PaaS) solutions provide a </a:t>
            </a:r>
            <a:r>
              <a:rPr lang="en-IN" sz="2200" b="1" dirty="0">
                <a:solidFill>
                  <a:srgbClr val="FF0000"/>
                </a:solidFill>
                <a:latin typeface="Times New Roman" panose="02020603050405020304" pitchFamily="18" charset="0"/>
                <a:cs typeface="Times New Roman" panose="02020603050405020304" pitchFamily="18" charset="0"/>
              </a:rPr>
              <a:t>development and deployment platform for running applications in the cloud</a:t>
            </a:r>
            <a:r>
              <a:rPr lang="en-IN" sz="2200" dirty="0">
                <a:latin typeface="Times New Roman" panose="02020603050405020304" pitchFamily="18" charset="0"/>
                <a:cs typeface="Times New Roman" panose="02020603050405020304" pitchFamily="18" charset="0"/>
              </a:rPr>
              <a:t>. They constitute the </a:t>
            </a:r>
            <a:r>
              <a:rPr lang="en-IN" sz="2200" b="1" dirty="0">
                <a:solidFill>
                  <a:srgbClr val="FF0000"/>
                </a:solidFill>
                <a:latin typeface="Times New Roman" panose="02020603050405020304" pitchFamily="18" charset="0"/>
                <a:cs typeface="Times New Roman" panose="02020603050405020304" pitchFamily="18" charset="0"/>
              </a:rPr>
              <a:t>middleware on top of which applications are </a:t>
            </a:r>
            <a:r>
              <a:rPr lang="en-IN" sz="2200" b="1" dirty="0" smtClean="0">
                <a:solidFill>
                  <a:srgbClr val="FF0000"/>
                </a:solidFill>
                <a:latin typeface="Times New Roman" panose="02020603050405020304" pitchFamily="18" charset="0"/>
                <a:cs typeface="Times New Roman" panose="02020603050405020304" pitchFamily="18" charset="0"/>
              </a:rPr>
              <a:t>built</a:t>
            </a:r>
          </a:p>
          <a:p>
            <a:pPr algn="just"/>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326" y="2385275"/>
            <a:ext cx="7576457" cy="4248743"/>
          </a:xfrm>
          <a:prstGeom prst="rect">
            <a:avLst/>
          </a:prstGeom>
        </p:spPr>
      </p:pic>
    </p:spTree>
    <p:extLst>
      <p:ext uri="{BB962C8B-B14F-4D97-AF65-F5344CB8AC3E}">
        <p14:creationId xmlns:p14="http://schemas.microsoft.com/office/powerpoint/2010/main" val="471798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82880"/>
            <a:ext cx="10058400" cy="692331"/>
          </a:xfrm>
        </p:spPr>
        <p:txBody>
          <a:bodyPr>
            <a:normAutofit fontScale="90000"/>
          </a:bodyPr>
          <a:lstStyle/>
          <a:p>
            <a:r>
              <a:rPr lang="en-IN" dirty="0"/>
              <a:t>1.2 PLATFORM AS A SERVICE</a:t>
            </a:r>
          </a:p>
        </p:txBody>
      </p:sp>
      <p:sp>
        <p:nvSpPr>
          <p:cNvPr id="3" name="Content Placeholder 2"/>
          <p:cNvSpPr>
            <a:spLocks noGrp="1"/>
          </p:cNvSpPr>
          <p:nvPr>
            <p:ph idx="1"/>
          </p:nvPr>
        </p:nvSpPr>
        <p:spPr>
          <a:xfrm>
            <a:off x="509451" y="875211"/>
            <a:ext cx="11260183" cy="5296989"/>
          </a:xfrm>
        </p:spPr>
        <p:txBody>
          <a:bodyPr>
            <a:normAutofit lnSpcReduction="10000"/>
          </a:bodyPr>
          <a:lstStyle/>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IN" sz="1800" b="1" dirty="0">
                <a:solidFill>
                  <a:srgbClr val="FF0000"/>
                </a:solidFill>
                <a:latin typeface="Times New Roman" panose="02020603050405020304" pitchFamily="18" charset="0"/>
                <a:cs typeface="Times New Roman" panose="02020603050405020304" pitchFamily="18" charset="0"/>
              </a:rPr>
              <a:t>Application management </a:t>
            </a:r>
            <a:r>
              <a:rPr lang="en-IN" sz="1800" dirty="0">
                <a:latin typeface="Times New Roman" panose="02020603050405020304" pitchFamily="18" charset="0"/>
                <a:cs typeface="Times New Roman" panose="02020603050405020304" pitchFamily="18" charset="0"/>
              </a:rPr>
              <a:t>is the core functionality of the middleware. </a:t>
            </a:r>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PaaS </a:t>
            </a:r>
            <a:r>
              <a:rPr lang="en-IN" sz="1800" dirty="0">
                <a:latin typeface="Times New Roman" panose="02020603050405020304" pitchFamily="18" charset="0"/>
                <a:cs typeface="Times New Roman" panose="02020603050405020304" pitchFamily="18" charset="0"/>
              </a:rPr>
              <a:t>implementations </a:t>
            </a:r>
            <a:r>
              <a:rPr lang="en-IN" sz="1800" b="1" dirty="0" smtClean="0">
                <a:solidFill>
                  <a:srgbClr val="FF0000"/>
                </a:solidFill>
                <a:latin typeface="Times New Roman" panose="02020603050405020304" pitchFamily="18" charset="0"/>
                <a:cs typeface="Times New Roman" panose="02020603050405020304" pitchFamily="18" charset="0"/>
              </a:rPr>
              <a:t>provide </a:t>
            </a:r>
            <a:r>
              <a:rPr lang="en-IN" sz="1800" b="1" dirty="0">
                <a:solidFill>
                  <a:srgbClr val="FF0000"/>
                </a:solidFill>
                <a:latin typeface="Times New Roman" panose="02020603050405020304" pitchFamily="18" charset="0"/>
                <a:cs typeface="Times New Roman" panose="02020603050405020304" pitchFamily="18" charset="0"/>
              </a:rPr>
              <a:t>applications with a runtime environment and do not expose any service for managing the underlying infrastructure</a:t>
            </a:r>
            <a:r>
              <a:rPr lang="en-IN" sz="1800" b="1" dirty="0">
                <a:latin typeface="Times New Roman" panose="02020603050405020304" pitchFamily="18" charset="0"/>
                <a:cs typeface="Times New Roman" panose="02020603050405020304" pitchFamily="18" charset="0"/>
              </a:rPr>
              <a:t>. </a:t>
            </a:r>
            <a:endParaRPr lang="en-IN" sz="1800" b="1"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They </a:t>
            </a:r>
            <a:r>
              <a:rPr lang="en-IN" sz="1800" dirty="0">
                <a:latin typeface="Times New Roman" panose="02020603050405020304" pitchFamily="18" charset="0"/>
                <a:cs typeface="Times New Roman" panose="02020603050405020304" pitchFamily="18" charset="0"/>
              </a:rPr>
              <a:t>automate the </a:t>
            </a:r>
            <a:r>
              <a:rPr lang="en-IN" sz="1800" b="1" dirty="0">
                <a:solidFill>
                  <a:srgbClr val="FF0000"/>
                </a:solidFill>
                <a:latin typeface="Times New Roman" panose="02020603050405020304" pitchFamily="18" charset="0"/>
                <a:cs typeface="Times New Roman" panose="02020603050405020304" pitchFamily="18" charset="0"/>
              </a:rPr>
              <a:t>process of deploying applications to the infrastructure, configuring application components, provisioning and configuring supporting technologies such as load balancers and databases, and managing system change based on policies set by the </a:t>
            </a:r>
            <a:r>
              <a:rPr lang="en-IN" sz="1800" b="1" dirty="0" smtClean="0">
                <a:solidFill>
                  <a:srgbClr val="FF0000"/>
                </a:solidFill>
                <a:latin typeface="Times New Roman" panose="02020603050405020304" pitchFamily="18" charset="0"/>
                <a:cs typeface="Times New Roman" panose="02020603050405020304" pitchFamily="18" charset="0"/>
              </a:rPr>
              <a:t>user.</a:t>
            </a:r>
          </a:p>
          <a:p>
            <a:pPr algn="just"/>
            <a:r>
              <a:rPr lang="en-IN" sz="1800" dirty="0">
                <a:latin typeface="Times New Roman" panose="02020603050405020304" pitchFamily="18" charset="0"/>
                <a:cs typeface="Times New Roman" panose="02020603050405020304" pitchFamily="18" charset="0"/>
              </a:rPr>
              <a:t>The core middleware is in </a:t>
            </a:r>
            <a:r>
              <a:rPr lang="en-IN" sz="1800" b="1" dirty="0">
                <a:solidFill>
                  <a:srgbClr val="FF0000"/>
                </a:solidFill>
                <a:latin typeface="Times New Roman" panose="02020603050405020304" pitchFamily="18" charset="0"/>
                <a:cs typeface="Times New Roman" panose="02020603050405020304" pitchFamily="18" charset="0"/>
              </a:rPr>
              <a:t>charge of managing the resources and scaling applications on demand or automatically, according to the commitments made with users</a:t>
            </a:r>
            <a:r>
              <a:rPr lang="en-IN" sz="1800" dirty="0">
                <a:solidFill>
                  <a:srgbClr val="FF0000"/>
                </a:solidFill>
                <a:latin typeface="Times New Roman" panose="02020603050405020304" pitchFamily="18" charset="0"/>
                <a:cs typeface="Times New Roman" panose="02020603050405020304" pitchFamily="18" charset="0"/>
              </a:rPr>
              <a:t>. </a:t>
            </a:r>
            <a:endParaRPr lang="en-IN" sz="1800" dirty="0" smtClean="0">
              <a:solidFill>
                <a:srgbClr val="FF0000"/>
              </a:solidFill>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From </a:t>
            </a:r>
            <a:r>
              <a:rPr lang="en-IN" sz="1800" dirty="0">
                <a:latin typeface="Times New Roman" panose="02020603050405020304" pitchFamily="18" charset="0"/>
                <a:cs typeface="Times New Roman" panose="02020603050405020304" pitchFamily="18" charset="0"/>
              </a:rPr>
              <a:t>a user point of view, the core middleware </a:t>
            </a:r>
            <a:r>
              <a:rPr lang="en-IN" sz="1800" b="1" dirty="0" smtClean="0">
                <a:solidFill>
                  <a:srgbClr val="FF0000"/>
                </a:solidFill>
                <a:latin typeface="Times New Roman" panose="02020603050405020304" pitchFamily="18" charset="0"/>
                <a:cs typeface="Times New Roman" panose="02020603050405020304" pitchFamily="18" charset="0"/>
              </a:rPr>
              <a:t>exposes interfaces that allow programming and deploying applications on the cloud</a:t>
            </a:r>
            <a:r>
              <a:rPr lang="en-IN" sz="1800" b="1" dirty="0" smtClean="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 These </a:t>
            </a:r>
            <a:r>
              <a:rPr lang="en-IN" sz="1800" dirty="0">
                <a:latin typeface="Times New Roman" panose="02020603050405020304" pitchFamily="18" charset="0"/>
                <a:cs typeface="Times New Roman" panose="02020603050405020304" pitchFamily="18" charset="0"/>
              </a:rPr>
              <a:t>can be in the form of a Web-based interface or in the form of programming APIs and libraries</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PaaS </a:t>
            </a:r>
            <a:r>
              <a:rPr lang="en-IN" sz="1800" dirty="0">
                <a:latin typeface="Times New Roman" panose="02020603050405020304" pitchFamily="18" charset="0"/>
                <a:cs typeface="Times New Roman" panose="02020603050405020304" pitchFamily="18" charset="0"/>
              </a:rPr>
              <a:t>solutions can </a:t>
            </a:r>
            <a:r>
              <a:rPr lang="en-IN" sz="1800" b="1" dirty="0">
                <a:solidFill>
                  <a:srgbClr val="FF0000"/>
                </a:solidFill>
                <a:latin typeface="Times New Roman" panose="02020603050405020304" pitchFamily="18" charset="0"/>
                <a:cs typeface="Times New Roman" panose="02020603050405020304" pitchFamily="18" charset="0"/>
              </a:rPr>
              <a:t>offer middleware for developing applications together with the infrastructure or simply provide users with the software that is installed on the user premises</a:t>
            </a:r>
            <a:r>
              <a:rPr lang="en-IN" sz="1800" b="1" dirty="0">
                <a:latin typeface="Times New Roman" panose="02020603050405020304" pitchFamily="18" charset="0"/>
                <a:cs typeface="Times New Roman" panose="02020603050405020304" pitchFamily="18" charset="0"/>
              </a:rPr>
              <a:t>. </a:t>
            </a:r>
          </a:p>
          <a:p>
            <a:pPr marL="0" indent="0" algn="just">
              <a:buNone/>
            </a:pPr>
            <a:r>
              <a:rPr lang="en-IN" sz="1800" b="1" i="1" dirty="0" smtClean="0">
                <a:latin typeface="Times New Roman" panose="02020603050405020304" pitchFamily="18" charset="0"/>
                <a:cs typeface="Times New Roman" panose="02020603050405020304" pitchFamily="18" charset="0"/>
              </a:rPr>
              <a:t>In </a:t>
            </a:r>
            <a:r>
              <a:rPr lang="en-IN" sz="1800" b="1" i="1" dirty="0">
                <a:latin typeface="Times New Roman" panose="02020603050405020304" pitchFamily="18" charset="0"/>
                <a:cs typeface="Times New Roman" panose="02020603050405020304" pitchFamily="18" charset="0"/>
              </a:rPr>
              <a:t>the first case, the PaaS provider also owns large </a:t>
            </a:r>
            <a:r>
              <a:rPr lang="en-IN" sz="1800" b="1" i="1" dirty="0" smtClean="0">
                <a:latin typeface="Times New Roman" panose="02020603050405020304" pitchFamily="18" charset="0"/>
                <a:cs typeface="Times New Roman" panose="02020603050405020304" pitchFamily="18" charset="0"/>
              </a:rPr>
              <a:t>data </a:t>
            </a:r>
            <a:r>
              <a:rPr lang="en-IN" sz="1800" b="1" i="1" dirty="0" err="1" smtClean="0">
                <a:latin typeface="Times New Roman" panose="02020603050405020304" pitchFamily="18" charset="0"/>
                <a:cs typeface="Times New Roman" panose="02020603050405020304" pitchFamily="18" charset="0"/>
              </a:rPr>
              <a:t>centers</a:t>
            </a:r>
            <a:r>
              <a:rPr lang="en-IN" sz="1800" b="1" i="1" dirty="0" smtClean="0">
                <a:latin typeface="Times New Roman" panose="02020603050405020304" pitchFamily="18" charset="0"/>
                <a:cs typeface="Times New Roman" panose="02020603050405020304" pitchFamily="18" charset="0"/>
              </a:rPr>
              <a:t> </a:t>
            </a:r>
            <a:r>
              <a:rPr lang="en-IN" sz="1800" b="1" i="1" dirty="0">
                <a:latin typeface="Times New Roman" panose="02020603050405020304" pitchFamily="18" charset="0"/>
                <a:cs typeface="Times New Roman" panose="02020603050405020304" pitchFamily="18" charset="0"/>
              </a:rPr>
              <a:t>where applications are executed; in the second case, </a:t>
            </a:r>
            <a:r>
              <a:rPr lang="en-IN" sz="1800" b="1" i="1" dirty="0" smtClean="0">
                <a:latin typeface="Times New Roman" panose="02020603050405020304" pitchFamily="18" charset="0"/>
                <a:cs typeface="Times New Roman" panose="02020603050405020304" pitchFamily="18" charset="0"/>
              </a:rPr>
              <a:t>referred is Pure </a:t>
            </a:r>
            <a:r>
              <a:rPr lang="en-IN" sz="1800" b="1" i="1" dirty="0">
                <a:latin typeface="Times New Roman" panose="02020603050405020304" pitchFamily="18" charset="0"/>
                <a:cs typeface="Times New Roman" panose="02020603050405020304" pitchFamily="18" charset="0"/>
              </a:rPr>
              <a:t>PaaS, the middleware constitutes the core value of the offering. It is also possible to have vendors that deliver both middleware and infrastructure and ship only the middleware for private installations.</a:t>
            </a:r>
          </a:p>
          <a:p>
            <a:pPr algn="just"/>
            <a:endParaRPr lang="en-IN" sz="1800" b="1"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095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169817"/>
            <a:ext cx="10058400" cy="470263"/>
          </a:xfrm>
        </p:spPr>
        <p:txBody>
          <a:bodyPr>
            <a:normAutofit fontScale="90000"/>
          </a:bodyPr>
          <a:lstStyle/>
          <a:p>
            <a:r>
              <a:rPr lang="en-IN" dirty="0"/>
              <a:t>1.2 PLATFORM AS A </a:t>
            </a:r>
            <a:r>
              <a:rPr lang="en-IN" dirty="0" smtClean="0"/>
              <a:t>SERVICE </a:t>
            </a:r>
            <a:r>
              <a:rPr lang="en-IN" sz="2400" dirty="0" smtClean="0"/>
              <a:t>CONTD…</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63411"/>
              </p:ext>
            </p:extLst>
          </p:nvPr>
        </p:nvGraphicFramePr>
        <p:xfrm>
          <a:off x="914400" y="731525"/>
          <a:ext cx="10213847" cy="5925096"/>
        </p:xfrm>
        <a:graphic>
          <a:graphicData uri="http://schemas.openxmlformats.org/drawingml/2006/table">
            <a:tbl>
              <a:tblPr firstRow="1" firstCol="1" bandRow="1">
                <a:tableStyleId>{5C22544A-7EE6-4342-B048-85BDC9FD1C3A}</a:tableStyleId>
              </a:tblPr>
              <a:tblGrid>
                <a:gridCol w="1182391">
                  <a:extLst>
                    <a:ext uri="{9D8B030D-6E8A-4147-A177-3AD203B41FA5}">
                      <a16:colId xmlns:a16="http://schemas.microsoft.com/office/drawing/2014/main" val="1682463175"/>
                    </a:ext>
                  </a:extLst>
                </a:gridCol>
                <a:gridCol w="4095003">
                  <a:extLst>
                    <a:ext uri="{9D8B030D-6E8A-4147-A177-3AD203B41FA5}">
                      <a16:colId xmlns:a16="http://schemas.microsoft.com/office/drawing/2014/main" val="3013838093"/>
                    </a:ext>
                  </a:extLst>
                </a:gridCol>
                <a:gridCol w="2873557">
                  <a:extLst>
                    <a:ext uri="{9D8B030D-6E8A-4147-A177-3AD203B41FA5}">
                      <a16:colId xmlns:a16="http://schemas.microsoft.com/office/drawing/2014/main" val="1965600206"/>
                    </a:ext>
                  </a:extLst>
                </a:gridCol>
                <a:gridCol w="2062896">
                  <a:extLst>
                    <a:ext uri="{9D8B030D-6E8A-4147-A177-3AD203B41FA5}">
                      <a16:colId xmlns:a16="http://schemas.microsoft.com/office/drawing/2014/main" val="1490555415"/>
                    </a:ext>
                  </a:extLst>
                </a:gridCol>
              </a:tblGrid>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Vendors and</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42489735"/>
                  </a:ext>
                </a:extLst>
              </a:tr>
              <a:tr h="221147">
                <a:tc>
                  <a:txBody>
                    <a:bodyPr/>
                    <a:lstStyle/>
                    <a:p>
                      <a:pPr marL="50800">
                        <a:spcAft>
                          <a:spcPts val="0"/>
                        </a:spcAft>
                      </a:pPr>
                      <a:r>
                        <a:rPr lang="en-IN" sz="1600">
                          <a:effectLst/>
                        </a:rPr>
                        <a:t>Category</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Description</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Product Type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Products</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39061834"/>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72408195"/>
                  </a:ext>
                </a:extLst>
              </a:tr>
              <a:tr h="344397">
                <a:tc>
                  <a:txBody>
                    <a:bodyPr/>
                    <a:lstStyle/>
                    <a:p>
                      <a:pPr marL="50800">
                        <a:spcAft>
                          <a:spcPts val="0"/>
                        </a:spcAft>
                      </a:pPr>
                      <a:r>
                        <a:rPr lang="en-IN" sz="1600">
                          <a:effectLst/>
                        </a:rPr>
                        <a:t>PaaS-I</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Runtime environment with Web-hosted</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a:effectLst/>
                        </a:rPr>
                        <a:t>Middleware </a:t>
                      </a:r>
                      <a:r>
                        <a:rPr lang="en-IN" sz="1600" dirty="0" smtClean="0">
                          <a:effectLst/>
                        </a:rPr>
                        <a:t>+</a:t>
                      </a:r>
                      <a:r>
                        <a:rPr lang="en-IN" sz="1600" baseline="0" dirty="0" smtClean="0">
                          <a:effectLst/>
                        </a:rPr>
                        <a:t> </a:t>
                      </a:r>
                      <a:r>
                        <a:rPr lang="en-IN" sz="1600" dirty="0" smtClean="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u="none" strike="noStrike" dirty="0">
                          <a:effectLst/>
                        </a:rPr>
                        <a:t>Force.com</a:t>
                      </a:r>
                      <a:endParaRPr lang="en-IN" sz="16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19463348"/>
                  </a:ext>
                </a:extLst>
              </a:tr>
              <a:tr h="34439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application development platform. Rapid</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a:effectLst/>
                        </a:rPr>
                        <a:t>Middleware </a:t>
                      </a:r>
                      <a:r>
                        <a:rPr lang="en-IN" sz="1600" dirty="0" smtClean="0">
                          <a:effectLst/>
                        </a:rPr>
                        <a:t>+</a:t>
                      </a:r>
                      <a:r>
                        <a:rPr lang="en-IN" sz="1600" baseline="0" dirty="0" smtClean="0">
                          <a:effectLst/>
                        </a:rPr>
                        <a:t> </a:t>
                      </a:r>
                      <a:r>
                        <a:rPr lang="en-IN" sz="1600" dirty="0" smtClean="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Longjump</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29631827"/>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application prototyping.</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59624491"/>
                  </a:ext>
                </a:extLst>
              </a:tr>
              <a:tr h="344397">
                <a:tc>
                  <a:txBody>
                    <a:bodyPr/>
                    <a:lstStyle/>
                    <a:p>
                      <a:pPr marL="50800">
                        <a:spcAft>
                          <a:spcPts val="0"/>
                        </a:spcAft>
                      </a:pPr>
                      <a:r>
                        <a:rPr lang="en-IN" sz="1600">
                          <a:effectLst/>
                        </a:rPr>
                        <a:t>PaaS-II</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Runtime environment for scaling Web</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smtClean="0">
                          <a:effectLst/>
                        </a:rPr>
                        <a:t>Middleware</a:t>
                      </a:r>
                      <a:r>
                        <a:rPr lang="en-IN" sz="1600" baseline="0" dirty="0" smtClean="0">
                          <a:effectLst/>
                        </a:rPr>
                        <a:t> +</a:t>
                      </a:r>
                      <a:r>
                        <a:rPr lang="en-IN" sz="1600" dirty="0" smtClean="0">
                          <a:effectLst/>
                        </a:rPr>
                        <a:t> </a:t>
                      </a:r>
                      <a:r>
                        <a:rPr lang="en-IN" sz="1600" dirty="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Google AppEngine</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47066253"/>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applications. The runtime could be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Middleware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AppScale</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744648391"/>
                  </a:ext>
                </a:extLst>
              </a:tr>
              <a:tr h="34439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enhanced by additional components that</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a:effectLst/>
                        </a:rPr>
                        <a:t>Middleware </a:t>
                      </a:r>
                      <a:r>
                        <a:rPr lang="en-IN" sz="1600" dirty="0" smtClean="0">
                          <a:effectLst/>
                        </a:rPr>
                        <a:t>+</a:t>
                      </a:r>
                      <a:r>
                        <a:rPr lang="en-IN" sz="1600" baseline="0" dirty="0" smtClean="0">
                          <a:effectLst/>
                        </a:rPr>
                        <a:t> </a:t>
                      </a:r>
                      <a:r>
                        <a:rPr lang="en-IN" sz="1600" dirty="0" smtClean="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dirty="0" err="1">
                          <a:effectLst/>
                        </a:rPr>
                        <a:t>Heroku</a:t>
                      </a:r>
                      <a:endParaRPr lang="en-IN" sz="16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75519613"/>
                  </a:ext>
                </a:extLst>
              </a:tr>
              <a:tr h="34439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provide scaling capabilities.</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smtClean="0">
                          <a:effectLst/>
                        </a:rPr>
                        <a:t>Middleware+ </a:t>
                      </a:r>
                      <a:r>
                        <a:rPr lang="en-IN" sz="1600" dirty="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dirty="0">
                          <a:effectLst/>
                        </a:rPr>
                        <a:t>Engine Yard</a:t>
                      </a:r>
                      <a:endParaRPr lang="en-IN" sz="16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66677415"/>
                  </a:ext>
                </a:extLst>
              </a:tr>
              <a:tr h="34439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a:effectLst/>
                        </a:rPr>
                        <a:t>Middleware </a:t>
                      </a:r>
                      <a:r>
                        <a:rPr lang="en-IN" sz="1600" dirty="0" smtClean="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Joyent Smart</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446433483"/>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Middleware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Platform</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191061816"/>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GigaSpaces XAP</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11082527"/>
                  </a:ext>
                </a:extLst>
              </a:tr>
              <a:tr h="344397">
                <a:tc>
                  <a:txBody>
                    <a:bodyPr/>
                    <a:lstStyle/>
                    <a:p>
                      <a:pPr marL="50800">
                        <a:spcAft>
                          <a:spcPts val="0"/>
                        </a:spcAft>
                      </a:pPr>
                      <a:r>
                        <a:rPr lang="en-IN" sz="1600">
                          <a:effectLst/>
                        </a:rPr>
                        <a:t>PaaS-III</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Middleware and programming model for</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a:effectLst/>
                        </a:rPr>
                        <a:t>Middleware </a:t>
                      </a:r>
                      <a:r>
                        <a:rPr lang="en-IN" sz="1600" dirty="0" smtClean="0">
                          <a:effectLst/>
                        </a:rPr>
                        <a:t>+ </a:t>
                      </a:r>
                      <a:r>
                        <a:rPr lang="en-IN" sz="1600" dirty="0">
                          <a:effectLst/>
                        </a:rPr>
                        <a:t>Infrastructure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Microsoft Azure</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992207486"/>
                  </a:ext>
                </a:extLst>
              </a:tr>
              <a:tr h="34439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developing distributed applications in the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Middleware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DataSynapse</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67235691"/>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cloud.</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Middleware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Cloud IQ</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36180132"/>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Middleware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Manjrasof Aneka</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66031695"/>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a:effectLst/>
                        </a:rPr>
                        <a:t>Middleware</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Apprenda</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72265478"/>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a:spcAft>
                          <a:spcPts val="0"/>
                        </a:spcAft>
                      </a:pPr>
                      <a:r>
                        <a:rPr lang="en-IN" sz="1600" dirty="0">
                          <a:effectLst/>
                        </a:rPr>
                        <a:t>Middleware</a:t>
                      </a:r>
                      <a:endParaRPr lang="en-IN" sz="16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SaaSGrid</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13652158"/>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a:effectLst/>
                        </a:rPr>
                        <a:t>GigaSpaces</a:t>
                      </a:r>
                      <a:endParaRPr lang="en-IN" sz="16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157506454"/>
                  </a:ext>
                </a:extLst>
              </a:tr>
              <a:tr h="221147">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600">
                          <a:effectLst/>
                        </a:rPr>
                        <a:t> </a:t>
                      </a:r>
                      <a:endParaRPr lang="en-IN" sz="16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a:spcAft>
                          <a:spcPts val="0"/>
                        </a:spcAft>
                      </a:pPr>
                      <a:r>
                        <a:rPr lang="en-IN" sz="1600" dirty="0" err="1">
                          <a:effectLst/>
                        </a:rPr>
                        <a:t>DataGrid</a:t>
                      </a:r>
                      <a:endParaRPr lang="en-IN" sz="16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951900901"/>
                  </a:ext>
                </a:extLst>
              </a:tr>
            </a:tbl>
          </a:graphicData>
        </a:graphic>
      </p:graphicFrame>
    </p:spTree>
    <p:extLst>
      <p:ext uri="{BB962C8B-B14F-4D97-AF65-F5344CB8AC3E}">
        <p14:creationId xmlns:p14="http://schemas.microsoft.com/office/powerpoint/2010/main" val="403120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91025"/>
          </a:xfrm>
        </p:spPr>
        <p:txBody>
          <a:bodyPr>
            <a:normAutofit fontScale="90000"/>
          </a:bodyPr>
          <a:lstStyle/>
          <a:p>
            <a:r>
              <a:rPr lang="en-IN" dirty="0" smtClean="0"/>
              <a:t>1.3. software</a:t>
            </a:r>
            <a:r>
              <a:rPr lang="en-IN" dirty="0"/>
              <a:t> </a:t>
            </a:r>
            <a:r>
              <a:rPr lang="en-IN" dirty="0" smtClean="0"/>
              <a:t>as a service</a:t>
            </a:r>
            <a:endParaRPr lang="en-IN" dirty="0"/>
          </a:p>
        </p:txBody>
      </p:sp>
      <p:sp>
        <p:nvSpPr>
          <p:cNvPr id="3" name="Content Placeholder 2"/>
          <p:cNvSpPr>
            <a:spLocks noGrp="1"/>
          </p:cNvSpPr>
          <p:nvPr>
            <p:ph idx="1"/>
          </p:nvPr>
        </p:nvSpPr>
        <p:spPr>
          <a:xfrm>
            <a:off x="798287" y="1407886"/>
            <a:ext cx="10813142" cy="4764314"/>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Software-as-a-Service (SaaS) is a software delivery model that provides </a:t>
            </a:r>
            <a:r>
              <a:rPr lang="en-IN" sz="2400" b="1" dirty="0">
                <a:solidFill>
                  <a:srgbClr val="FF0000"/>
                </a:solidFill>
                <a:latin typeface="Times New Roman" panose="02020603050405020304" pitchFamily="18" charset="0"/>
                <a:cs typeface="Times New Roman" panose="02020603050405020304" pitchFamily="18" charset="0"/>
              </a:rPr>
              <a:t>access to applications through the Internet as a Web-based service</a:t>
            </a:r>
            <a:r>
              <a:rPr lang="en-IN" sz="2400" b="1" dirty="0" smtClean="0">
                <a:solidFill>
                  <a:srgbClr val="FF0000"/>
                </a:solidFill>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provides a means to </a:t>
            </a:r>
            <a:r>
              <a:rPr lang="en-IN" sz="2400" b="1" dirty="0">
                <a:solidFill>
                  <a:srgbClr val="FF0000"/>
                </a:solidFill>
                <a:latin typeface="Times New Roman" panose="02020603050405020304" pitchFamily="18" charset="0"/>
                <a:cs typeface="Times New Roman" panose="02020603050405020304" pitchFamily="18" charset="0"/>
              </a:rPr>
              <a:t>free users from complex </a:t>
            </a:r>
            <a:r>
              <a:rPr lang="en-IN" sz="2400" b="1" dirty="0" smtClean="0">
                <a:solidFill>
                  <a:srgbClr val="FF0000"/>
                </a:solidFill>
                <a:latin typeface="Times New Roman" panose="02020603050405020304" pitchFamily="18" charset="0"/>
                <a:cs typeface="Times New Roman" panose="02020603050405020304" pitchFamily="18" charset="0"/>
              </a:rPr>
              <a:t>hardware </a:t>
            </a:r>
            <a:r>
              <a:rPr lang="en-IN" sz="2400" b="1" dirty="0">
                <a:solidFill>
                  <a:srgbClr val="FF0000"/>
                </a:solidFill>
                <a:latin typeface="Times New Roman" panose="02020603050405020304" pitchFamily="18" charset="0"/>
                <a:cs typeface="Times New Roman" panose="02020603050405020304" pitchFamily="18" charset="0"/>
              </a:rPr>
              <a:t>and software management by offloading such tasks to third parties</a:t>
            </a:r>
            <a:r>
              <a:rPr lang="en-IN" sz="2400" dirty="0">
                <a:latin typeface="Times New Roman" panose="02020603050405020304" pitchFamily="18" charset="0"/>
                <a:cs typeface="Times New Roman" panose="02020603050405020304" pitchFamily="18" charset="0"/>
              </a:rPr>
              <a:t>, which build applications accessible to multiple users through a Web browser.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scenario, </a:t>
            </a:r>
            <a:r>
              <a:rPr lang="en-IN" sz="2400" b="1" dirty="0">
                <a:solidFill>
                  <a:srgbClr val="FF0000"/>
                </a:solidFill>
                <a:latin typeface="Times New Roman" panose="02020603050405020304" pitchFamily="18" charset="0"/>
                <a:cs typeface="Times New Roman" panose="02020603050405020304" pitchFamily="18" charset="0"/>
              </a:rPr>
              <a:t>customers neither need install anything on their premises nor have to pay considerable up-front costs to purchase the software and the required licenses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They </a:t>
            </a:r>
            <a:r>
              <a:rPr lang="en-IN" sz="2400" dirty="0">
                <a:latin typeface="Times New Roman" panose="02020603050405020304" pitchFamily="18" charset="0"/>
                <a:cs typeface="Times New Roman" panose="02020603050405020304" pitchFamily="18" charset="0"/>
              </a:rPr>
              <a:t>simply access the </a:t>
            </a:r>
            <a:r>
              <a:rPr lang="en-IN" sz="2400" b="1" dirty="0">
                <a:solidFill>
                  <a:srgbClr val="FF0000"/>
                </a:solidFill>
                <a:latin typeface="Times New Roman" panose="02020603050405020304" pitchFamily="18" charset="0"/>
                <a:cs typeface="Times New Roman" panose="02020603050405020304" pitchFamily="18" charset="0"/>
              </a:rPr>
              <a:t>application website, enter their credentials and billing details, and can instantly use the application, </a:t>
            </a:r>
            <a:r>
              <a:rPr lang="en-IN" sz="2400" dirty="0">
                <a:latin typeface="Times New Roman" panose="02020603050405020304" pitchFamily="18" charset="0"/>
                <a:cs typeface="Times New Roman" panose="02020603050405020304" pitchFamily="18" charset="0"/>
              </a:rPr>
              <a:t>which, in most of the cases, can be further customized for their needs</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On the provider side, </a:t>
            </a:r>
            <a:r>
              <a:rPr lang="en-IN" sz="2400" b="1" dirty="0">
                <a:solidFill>
                  <a:srgbClr val="FF0000"/>
                </a:solidFill>
                <a:latin typeface="Times New Roman" panose="02020603050405020304" pitchFamily="18" charset="0"/>
                <a:cs typeface="Times New Roman" panose="02020603050405020304" pitchFamily="18" charset="0"/>
              </a:rPr>
              <a:t>the specific details and features of each customer’s </a:t>
            </a:r>
            <a:r>
              <a:rPr lang="en-IN" sz="2400" b="1" dirty="0" smtClean="0">
                <a:solidFill>
                  <a:srgbClr val="FF0000"/>
                </a:solidFill>
                <a:latin typeface="Times New Roman" panose="02020603050405020304" pitchFamily="18" charset="0"/>
                <a:cs typeface="Times New Roman" panose="02020603050405020304" pitchFamily="18" charset="0"/>
              </a:rPr>
              <a:t>application </a:t>
            </a:r>
            <a:r>
              <a:rPr lang="en-IN" sz="2400" b="1" dirty="0">
                <a:solidFill>
                  <a:srgbClr val="FF0000"/>
                </a:solidFill>
                <a:latin typeface="Times New Roman" panose="02020603050405020304" pitchFamily="18" charset="0"/>
                <a:cs typeface="Times New Roman" panose="02020603050405020304" pitchFamily="18" charset="0"/>
              </a:rPr>
              <a:t>are maintained in the infrastructure and made available on demand</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45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445734" y="2093976"/>
            <a:ext cx="10058400" cy="4050792"/>
          </a:xfrm>
        </p:spPr>
        <p:txBody>
          <a:bodyPr/>
          <a:lstStyle/>
          <a:p>
            <a:pPr marL="457200" indent="-457200">
              <a:buAutoNum type="arabicPeriod"/>
            </a:pPr>
            <a:r>
              <a:rPr lang="en-IN" dirty="0" smtClean="0"/>
              <a:t>Cloud Reference Models(Service/Delivery models)</a:t>
            </a:r>
          </a:p>
          <a:p>
            <a:pPr marL="274320" lvl="1" indent="0">
              <a:buNone/>
            </a:pPr>
            <a:r>
              <a:rPr lang="en-IN" dirty="0" smtClean="0"/>
              <a:t>1.1. Infrastructure  As a Service(IaaS)</a:t>
            </a:r>
          </a:p>
          <a:p>
            <a:pPr marL="274320" lvl="1" indent="0">
              <a:buNone/>
            </a:pPr>
            <a:r>
              <a:rPr lang="en-IN" dirty="0" smtClean="0"/>
              <a:t>1.2. Platform as  a Service(PaaS)</a:t>
            </a:r>
          </a:p>
          <a:p>
            <a:pPr marL="274320" lvl="1" indent="0">
              <a:buNone/>
            </a:pPr>
            <a:r>
              <a:rPr lang="en-IN" dirty="0" smtClean="0"/>
              <a:t>1.3. Software as a Service(SaaS)</a:t>
            </a:r>
          </a:p>
          <a:p>
            <a:pPr marL="0" indent="0">
              <a:buNone/>
            </a:pPr>
            <a:r>
              <a:rPr lang="en-IN" dirty="0" smtClean="0"/>
              <a:t>2.     Deployment Models</a:t>
            </a:r>
          </a:p>
          <a:p>
            <a:pPr marL="274320" lvl="1" indent="0">
              <a:buNone/>
            </a:pPr>
            <a:r>
              <a:rPr lang="en-IN" dirty="0" smtClean="0"/>
              <a:t>2.1 Public Cloud</a:t>
            </a:r>
          </a:p>
          <a:p>
            <a:pPr marL="274320" lvl="1" indent="0">
              <a:buNone/>
            </a:pPr>
            <a:r>
              <a:rPr lang="en-IN" dirty="0" smtClean="0"/>
              <a:t>2.2. Private Cloud</a:t>
            </a:r>
          </a:p>
          <a:p>
            <a:pPr marL="274320" lvl="1" indent="0">
              <a:buNone/>
            </a:pPr>
            <a:r>
              <a:rPr lang="en-IN" dirty="0" smtClean="0"/>
              <a:t>2.3. Hybrid Cloud</a:t>
            </a:r>
          </a:p>
          <a:p>
            <a:pPr marL="274320" lvl="1" indent="0">
              <a:buNone/>
            </a:pPr>
            <a:r>
              <a:rPr lang="en-IN" dirty="0" smtClean="0"/>
              <a:t>2.4. Community Cloud</a:t>
            </a:r>
          </a:p>
          <a:p>
            <a:pPr marL="457200" indent="-457200">
              <a:buAutoNum type="arabicPeriod"/>
            </a:pPr>
            <a:endParaRPr lang="en-IN" dirty="0"/>
          </a:p>
        </p:txBody>
      </p:sp>
    </p:spTree>
    <p:extLst>
      <p:ext uri="{BB962C8B-B14F-4D97-AF65-F5344CB8AC3E}">
        <p14:creationId xmlns:p14="http://schemas.microsoft.com/office/powerpoint/2010/main" val="120939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9082"/>
          </a:xfrm>
        </p:spPr>
        <p:txBody>
          <a:bodyPr>
            <a:normAutofit fontScale="90000"/>
          </a:bodyPr>
          <a:lstStyle/>
          <a:p>
            <a:r>
              <a:rPr lang="en-IN" dirty="0"/>
              <a:t>1.3. software as a </a:t>
            </a:r>
            <a:r>
              <a:rPr lang="en-IN" dirty="0" smtClean="0"/>
              <a:t>service </a:t>
            </a:r>
            <a:r>
              <a:rPr lang="en-IN" sz="2400" dirty="0" err="1" smtClean="0"/>
              <a:t>contd</a:t>
            </a:r>
            <a:r>
              <a:rPr lang="en-IN" sz="2400" dirty="0" smtClean="0"/>
              <a:t>…</a:t>
            </a:r>
            <a:endParaRPr lang="en-IN" sz="2400" dirty="0"/>
          </a:p>
        </p:txBody>
      </p:sp>
      <p:sp>
        <p:nvSpPr>
          <p:cNvPr id="3" name="Content Placeholder 2"/>
          <p:cNvSpPr>
            <a:spLocks noGrp="1"/>
          </p:cNvSpPr>
          <p:nvPr>
            <p:ph idx="1"/>
          </p:nvPr>
        </p:nvSpPr>
        <p:spPr>
          <a:xfrm>
            <a:off x="1069847" y="1364343"/>
            <a:ext cx="10454495" cy="4807857"/>
          </a:xfrm>
        </p:spPr>
        <p:txBody>
          <a:bodyPr>
            <a:noAutofit/>
          </a:bodyPr>
          <a:lstStyle/>
          <a:p>
            <a:pPr algn="just"/>
            <a:r>
              <a:rPr lang="en-IN" sz="2300" dirty="0">
                <a:latin typeface="Times New Roman" panose="02020603050405020304" pitchFamily="18" charset="0"/>
                <a:cs typeface="Times New Roman" panose="02020603050405020304" pitchFamily="18" charset="0"/>
              </a:rPr>
              <a:t>SaaS applications are naturally multitenant</a:t>
            </a:r>
            <a:r>
              <a:rPr lang="en-IN" sz="2300" b="1" dirty="0">
                <a:solidFill>
                  <a:srgbClr val="FF0000"/>
                </a:solidFill>
                <a:latin typeface="Times New Roman" panose="02020603050405020304" pitchFamily="18" charset="0"/>
                <a:cs typeface="Times New Roman" panose="02020603050405020304" pitchFamily="18" charset="0"/>
              </a:rPr>
              <a:t>. Multitenancy, which is a feature of SaaS </a:t>
            </a:r>
            <a:r>
              <a:rPr lang="en-IN" sz="2300" dirty="0">
                <a:latin typeface="Times New Roman" panose="02020603050405020304" pitchFamily="18" charset="0"/>
                <a:cs typeface="Times New Roman" panose="02020603050405020304" pitchFamily="18" charset="0"/>
              </a:rPr>
              <a:t>compared to traditional packaged software, allows </a:t>
            </a:r>
            <a:r>
              <a:rPr lang="en-IN" sz="2300" dirty="0" smtClean="0">
                <a:latin typeface="Times New Roman" panose="02020603050405020304" pitchFamily="18" charset="0"/>
                <a:cs typeface="Times New Roman" panose="02020603050405020304" pitchFamily="18" charset="0"/>
              </a:rPr>
              <a:t>providers </a:t>
            </a:r>
            <a:r>
              <a:rPr lang="en-IN" sz="2300" dirty="0">
                <a:latin typeface="Times New Roman" panose="02020603050405020304" pitchFamily="18" charset="0"/>
                <a:cs typeface="Times New Roman" panose="02020603050405020304" pitchFamily="18" charset="0"/>
              </a:rPr>
              <a:t>to centralize and sustain the effort of managing large hardware infrastructures, maintaining and upgrading applications transparently to the users, and optimizing resources by sharing the costs among the large user base. </a:t>
            </a:r>
            <a:endParaRPr lang="en-IN" sz="2300" dirty="0" smtClean="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ASPs already had some of the core characteristics of SaaS:</a:t>
            </a:r>
          </a:p>
          <a:p>
            <a:pPr>
              <a:buFont typeface="Wingdings" panose="05000000000000000000" pitchFamily="2" charset="2"/>
              <a:buChar char="q"/>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product sold to customer is </a:t>
            </a:r>
            <a:r>
              <a:rPr lang="en-IN" sz="2300" i="1" dirty="0" smtClean="0">
                <a:latin typeface="Times New Roman" panose="02020603050405020304" pitchFamily="18" charset="0"/>
                <a:cs typeface="Times New Roman" panose="02020603050405020304" pitchFamily="18" charset="0"/>
              </a:rPr>
              <a:t>application access.</a:t>
            </a:r>
          </a:p>
          <a:p>
            <a:pPr>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application is </a:t>
            </a:r>
            <a:r>
              <a:rPr lang="en-IN" sz="2300" i="1" dirty="0" smtClean="0">
                <a:latin typeface="Times New Roman" panose="02020603050405020304" pitchFamily="18" charset="0"/>
                <a:cs typeface="Times New Roman" panose="02020603050405020304" pitchFamily="18" charset="0"/>
              </a:rPr>
              <a:t>centrally managed.</a:t>
            </a:r>
            <a:endParaRPr lang="en-IN" sz="23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service delivered is </a:t>
            </a:r>
            <a:r>
              <a:rPr lang="en-IN" sz="2300" i="1" dirty="0">
                <a:latin typeface="Times New Roman" panose="02020603050405020304" pitchFamily="18" charset="0"/>
                <a:cs typeface="Times New Roman" panose="02020603050405020304" pitchFamily="18" charset="0"/>
              </a:rPr>
              <a:t>one-to-many.</a:t>
            </a:r>
          </a:p>
          <a:p>
            <a:pPr>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service delivered is an </a:t>
            </a:r>
            <a:r>
              <a:rPr lang="en-IN" sz="2300" i="1" dirty="0">
                <a:latin typeface="Times New Roman" panose="02020603050405020304" pitchFamily="18" charset="0"/>
                <a:cs typeface="Times New Roman" panose="02020603050405020304" pitchFamily="18" charset="0"/>
              </a:rPr>
              <a:t>integrated solution delivered on the contract, which means provided as promised</a:t>
            </a:r>
            <a:r>
              <a:rPr lang="en-IN" sz="2300" i="1" dirty="0" smtClean="0">
                <a:latin typeface="Times New Roman" panose="02020603050405020304" pitchFamily="18" charset="0"/>
                <a:cs typeface="Times New Roman" panose="02020603050405020304" pitchFamily="18" charset="0"/>
              </a:rPr>
              <a:t>.</a:t>
            </a:r>
            <a:endParaRPr lang="en-IN" sz="23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198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457" y="484632"/>
            <a:ext cx="10155791" cy="1329654"/>
          </a:xfrm>
        </p:spPr>
        <p:txBody>
          <a:bodyPr/>
          <a:lstStyle/>
          <a:p>
            <a:r>
              <a:rPr lang="en-IN" dirty="0"/>
              <a:t>1.3. software as a service </a:t>
            </a:r>
            <a:r>
              <a:rPr lang="en-IN" sz="2400" dirty="0" err="1"/>
              <a:t>contd</a:t>
            </a:r>
            <a:r>
              <a:rPr lang="en-IN" sz="2400" dirty="0"/>
              <a:t>…</a:t>
            </a:r>
            <a:endParaRPr lang="en-IN" dirty="0"/>
          </a:p>
        </p:txBody>
      </p:sp>
      <p:sp>
        <p:nvSpPr>
          <p:cNvPr id="3" name="Content Placeholder 2"/>
          <p:cNvSpPr>
            <a:spLocks noGrp="1"/>
          </p:cNvSpPr>
          <p:nvPr>
            <p:ph idx="1"/>
          </p:nvPr>
        </p:nvSpPr>
        <p:spPr>
          <a:xfrm>
            <a:off x="783772" y="1553030"/>
            <a:ext cx="11234058" cy="4833256"/>
          </a:xfrm>
        </p:spPr>
        <p:txBody>
          <a:bodyPr>
            <a:noAutofit/>
          </a:bodyPr>
          <a:lstStyle/>
          <a:p>
            <a:pPr algn="just"/>
            <a:r>
              <a:rPr lang="en-IN" dirty="0">
                <a:latin typeface="Times New Roman" panose="02020603050405020304" pitchFamily="18" charset="0"/>
                <a:cs typeface="Times New Roman" panose="02020603050405020304" pitchFamily="18" charset="0"/>
              </a:rPr>
              <a:t>Software-as-a-Service applications can serve different needs. </a:t>
            </a:r>
            <a:r>
              <a:rPr lang="en-IN" b="1" dirty="0">
                <a:solidFill>
                  <a:srgbClr val="FF0000"/>
                </a:solidFill>
                <a:latin typeface="Times New Roman" panose="02020603050405020304" pitchFamily="18" charset="0"/>
                <a:cs typeface="Times New Roman" panose="02020603050405020304" pitchFamily="18" charset="0"/>
              </a:rPr>
              <a:t>CRM, ERP, and social networking </a:t>
            </a:r>
            <a:r>
              <a:rPr lang="en-IN" dirty="0">
                <a:latin typeface="Times New Roman" panose="02020603050405020304" pitchFamily="18" charset="0"/>
                <a:cs typeface="Times New Roman" panose="02020603050405020304" pitchFamily="18" charset="0"/>
              </a:rPr>
              <a:t>applications are definitely the most popular ones. </a:t>
            </a:r>
            <a:endParaRPr lang="en-IN" dirty="0" smtClean="0">
              <a:latin typeface="Times New Roman" panose="02020603050405020304" pitchFamily="18" charset="0"/>
              <a:cs typeface="Times New Roman" panose="02020603050405020304" pitchFamily="18" charset="0"/>
            </a:endParaRPr>
          </a:p>
          <a:p>
            <a:pPr algn="just"/>
            <a:r>
              <a:rPr lang="en-IN" b="1" dirty="0" smtClean="0">
                <a:solidFill>
                  <a:srgbClr val="FF0000"/>
                </a:solidFill>
                <a:latin typeface="Times New Roman" panose="02020603050405020304" pitchFamily="18" charset="0"/>
                <a:cs typeface="Times New Roman" panose="02020603050405020304" pitchFamily="18" charset="0"/>
              </a:rPr>
              <a:t>SalesForce.com</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probably the most successful and popular example of a CRM service. It provides a wide range of services for applications: customer relationship and human resource management, enterprise resource planning, and many other features. </a:t>
            </a:r>
            <a:endParaRPr lang="en-IN" dirty="0" smtClean="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Another important class of popular SaaS applications comprises social networking applications such as </a:t>
            </a:r>
            <a:r>
              <a:rPr lang="en-IN" b="1" dirty="0">
                <a:solidFill>
                  <a:srgbClr val="FF0000"/>
                </a:solidFill>
                <a:latin typeface="Times New Roman" panose="02020603050405020304" pitchFamily="18" charset="0"/>
                <a:cs typeface="Times New Roman" panose="02020603050405020304" pitchFamily="18" charset="0"/>
              </a:rPr>
              <a:t>Facebook and professional networking sites such as LinkedIn</a:t>
            </a:r>
            <a:r>
              <a:rPr lang="en-IN" dirty="0">
                <a:latin typeface="Times New Roman" panose="02020603050405020304" pitchFamily="18" charset="0"/>
                <a:cs typeface="Times New Roman" panose="02020603050405020304" pitchFamily="18" charset="0"/>
              </a:rPr>
              <a:t>. Other than providing the basic features of networking, they allow </a:t>
            </a:r>
            <a:r>
              <a:rPr lang="en-IN" b="1" dirty="0">
                <a:solidFill>
                  <a:srgbClr val="FF0000"/>
                </a:solidFill>
                <a:latin typeface="Times New Roman" panose="02020603050405020304" pitchFamily="18" charset="0"/>
                <a:cs typeface="Times New Roman" panose="02020603050405020304" pitchFamily="18" charset="0"/>
              </a:rPr>
              <a:t>incorporating and extending their capabilities by </a:t>
            </a:r>
            <a:r>
              <a:rPr lang="en-IN" b="1" dirty="0" smtClean="0">
                <a:solidFill>
                  <a:srgbClr val="FF0000"/>
                </a:solidFill>
                <a:latin typeface="Times New Roman" panose="02020603050405020304" pitchFamily="18" charset="0"/>
                <a:cs typeface="Times New Roman" panose="02020603050405020304" pitchFamily="18" charset="0"/>
              </a:rPr>
              <a:t>integrating </a:t>
            </a:r>
            <a:r>
              <a:rPr lang="en-IN" b="1" dirty="0">
                <a:solidFill>
                  <a:srgbClr val="FF0000"/>
                </a:solidFill>
                <a:latin typeface="Times New Roman" panose="02020603050405020304" pitchFamily="18" charset="0"/>
                <a:cs typeface="Times New Roman" panose="02020603050405020304" pitchFamily="18" charset="0"/>
              </a:rPr>
              <a:t>third-party applications</a:t>
            </a:r>
            <a:r>
              <a:rPr lang="en-IN" b="1" dirty="0" smtClean="0">
                <a:solidFill>
                  <a:srgbClr val="FF0000"/>
                </a:solidFill>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Office automation applications are also an important representative for SaaS applications: </a:t>
            </a:r>
            <a:r>
              <a:rPr lang="en-IN" b="1" dirty="0">
                <a:solidFill>
                  <a:srgbClr val="FF0000"/>
                </a:solidFill>
                <a:latin typeface="Times New Roman" panose="02020603050405020304" pitchFamily="18" charset="0"/>
                <a:cs typeface="Times New Roman" panose="02020603050405020304" pitchFamily="18" charset="0"/>
              </a:rPr>
              <a:t>Google Documents and </a:t>
            </a:r>
            <a:r>
              <a:rPr lang="en-IN" b="1" dirty="0" err="1">
                <a:solidFill>
                  <a:srgbClr val="FF0000"/>
                </a:solidFill>
                <a:latin typeface="Times New Roman" panose="02020603050405020304" pitchFamily="18" charset="0"/>
                <a:cs typeface="Times New Roman" panose="02020603050405020304" pitchFamily="18" charset="0"/>
              </a:rPr>
              <a:t>Zoho</a:t>
            </a:r>
            <a:r>
              <a:rPr lang="en-IN" b="1" dirty="0">
                <a:solidFill>
                  <a:srgbClr val="FF0000"/>
                </a:solidFill>
                <a:latin typeface="Times New Roman" panose="02020603050405020304" pitchFamily="18" charset="0"/>
                <a:cs typeface="Times New Roman" panose="02020603050405020304" pitchFamily="18" charset="0"/>
              </a:rPr>
              <a:t> Office </a:t>
            </a:r>
            <a:r>
              <a:rPr lang="en-IN" dirty="0">
                <a:latin typeface="Times New Roman" panose="02020603050405020304" pitchFamily="18" charset="0"/>
                <a:cs typeface="Times New Roman" panose="02020603050405020304" pitchFamily="18" charset="0"/>
              </a:rPr>
              <a:t>are examples of Web-based applications that aim to address all user needs for documents, spreadsheets, and presentation management. </a:t>
            </a:r>
            <a:r>
              <a:rPr lang="en-IN" b="1" dirty="0">
                <a:solidFill>
                  <a:srgbClr val="FF0000"/>
                </a:solidFill>
                <a:latin typeface="Times New Roman" panose="02020603050405020304" pitchFamily="18" charset="0"/>
                <a:cs typeface="Times New Roman" panose="02020603050405020304" pitchFamily="18" charset="0"/>
              </a:rPr>
              <a:t>They offer a Web-based interface for creating, managing, and modifying documents that can be easily shared among users and made accessible from anywhere.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708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33830"/>
            <a:ext cx="10058400" cy="725713"/>
          </a:xfrm>
        </p:spPr>
        <p:txBody>
          <a:bodyPr>
            <a:normAutofit fontScale="90000"/>
          </a:bodyPr>
          <a:lstStyle/>
          <a:p>
            <a:r>
              <a:rPr lang="en-IN" dirty="0" smtClean="0"/>
              <a:t>2. Deployment models</a:t>
            </a:r>
            <a:endParaRPr lang="en-IN" dirty="0"/>
          </a:p>
        </p:txBody>
      </p:sp>
      <p:sp>
        <p:nvSpPr>
          <p:cNvPr id="3" name="Content Placeholder 2"/>
          <p:cNvSpPr>
            <a:spLocks noGrp="1"/>
          </p:cNvSpPr>
          <p:nvPr>
            <p:ph idx="1"/>
          </p:nvPr>
        </p:nvSpPr>
        <p:spPr>
          <a:xfrm>
            <a:off x="1069848" y="1059543"/>
            <a:ext cx="10614152" cy="5112657"/>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rPr>
              <a:t>A more useful classification is given </a:t>
            </a:r>
            <a:r>
              <a:rPr lang="en-IN" sz="2200" b="1" dirty="0">
                <a:solidFill>
                  <a:srgbClr val="FF0000"/>
                </a:solidFill>
                <a:latin typeface="Times New Roman" panose="02020603050405020304" pitchFamily="18" charset="0"/>
                <a:cs typeface="Times New Roman" panose="02020603050405020304" pitchFamily="18" charset="0"/>
              </a:rPr>
              <a:t>according to the </a:t>
            </a:r>
            <a:r>
              <a:rPr lang="en-IN" sz="2200" b="1" dirty="0" smtClean="0">
                <a:solidFill>
                  <a:srgbClr val="FF0000"/>
                </a:solidFill>
                <a:latin typeface="Times New Roman" panose="02020603050405020304" pitchFamily="18" charset="0"/>
                <a:cs typeface="Times New Roman" panose="02020603050405020304" pitchFamily="18" charset="0"/>
              </a:rPr>
              <a:t>administrative </a:t>
            </a:r>
            <a:r>
              <a:rPr lang="en-IN" sz="2200" b="1" dirty="0">
                <a:solidFill>
                  <a:srgbClr val="FF0000"/>
                </a:solidFill>
                <a:latin typeface="Times New Roman" panose="02020603050405020304" pitchFamily="18" charset="0"/>
                <a:cs typeface="Times New Roman" panose="02020603050405020304" pitchFamily="18" charset="0"/>
              </a:rPr>
              <a:t>domain of a cloud</a:t>
            </a:r>
            <a:r>
              <a:rPr lang="en-IN" sz="2200" dirty="0">
                <a:latin typeface="Times New Roman" panose="02020603050405020304" pitchFamily="18" charset="0"/>
                <a:cs typeface="Times New Roman" panose="02020603050405020304" pitchFamily="18" charset="0"/>
              </a:rPr>
              <a:t>: It </a:t>
            </a:r>
            <a:r>
              <a:rPr lang="en-IN" sz="2200" b="1" dirty="0">
                <a:solidFill>
                  <a:srgbClr val="FF0000"/>
                </a:solidFill>
                <a:latin typeface="Times New Roman" panose="02020603050405020304" pitchFamily="18" charset="0"/>
                <a:cs typeface="Times New Roman" panose="02020603050405020304" pitchFamily="18" charset="0"/>
              </a:rPr>
              <a:t>identifies the boundaries </a:t>
            </a:r>
            <a:r>
              <a:rPr lang="en-IN" sz="2200" dirty="0">
                <a:latin typeface="Times New Roman" panose="02020603050405020304" pitchFamily="18" charset="0"/>
                <a:cs typeface="Times New Roman" panose="02020603050405020304" pitchFamily="18" charset="0"/>
              </a:rPr>
              <a:t>within which cloud computing services are implemented, provides hints on the underlying infrastructure adopted to support such services, and qualifies them. It is then possible to differentiate four different types of cloud</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p>
          <a:p>
            <a:pPr lvl="0" algn="just"/>
            <a:r>
              <a:rPr lang="en-IN" sz="2200" b="1" i="1" dirty="0">
                <a:latin typeface="Times New Roman" panose="02020603050405020304" pitchFamily="18" charset="0"/>
                <a:cs typeface="Times New Roman" panose="02020603050405020304" pitchFamily="18" charset="0"/>
              </a:rPr>
              <a:t>Public </a:t>
            </a:r>
            <a:r>
              <a:rPr lang="en-IN" sz="2200" b="1" i="1" dirty="0" smtClean="0">
                <a:latin typeface="Times New Roman" panose="02020603050405020304" pitchFamily="18" charset="0"/>
                <a:cs typeface="Times New Roman" panose="02020603050405020304" pitchFamily="18" charset="0"/>
              </a:rPr>
              <a:t>clouds: </a:t>
            </a:r>
            <a:r>
              <a:rPr lang="en-IN" sz="2200" dirty="0">
                <a:latin typeface="Times New Roman" panose="02020603050405020304" pitchFamily="18" charset="0"/>
                <a:cs typeface="Times New Roman" panose="02020603050405020304" pitchFamily="18" charset="0"/>
              </a:rPr>
              <a:t>The cloud is open to the </a:t>
            </a:r>
            <a:r>
              <a:rPr lang="en-IN" sz="2200" b="1" dirty="0">
                <a:solidFill>
                  <a:srgbClr val="FF0000"/>
                </a:solidFill>
                <a:latin typeface="Times New Roman" panose="02020603050405020304" pitchFamily="18" charset="0"/>
                <a:cs typeface="Times New Roman" panose="02020603050405020304" pitchFamily="18" charset="0"/>
              </a:rPr>
              <a:t>wider </a:t>
            </a:r>
            <a:r>
              <a:rPr lang="en-IN" sz="2200" b="1" dirty="0" smtClean="0">
                <a:solidFill>
                  <a:srgbClr val="FF0000"/>
                </a:solidFill>
                <a:latin typeface="Times New Roman" panose="02020603050405020304" pitchFamily="18" charset="0"/>
                <a:cs typeface="Times New Roman" panose="02020603050405020304" pitchFamily="18" charset="0"/>
              </a:rPr>
              <a:t>public</a:t>
            </a:r>
            <a:r>
              <a:rPr lang="en-IN" sz="2200" dirty="0" smtClean="0">
                <a:latin typeface="Times New Roman" panose="02020603050405020304" pitchFamily="18" charset="0"/>
                <a:cs typeface="Times New Roman" panose="02020603050405020304" pitchFamily="18" charset="0"/>
              </a:rPr>
              <a:t>.</a:t>
            </a:r>
          </a:p>
          <a:p>
            <a:pPr lvl="0" algn="just"/>
            <a:r>
              <a:rPr lang="en-IN" sz="2200" b="1" i="1" dirty="0" smtClean="0">
                <a:latin typeface="Times New Roman" panose="02020603050405020304" pitchFamily="18" charset="0"/>
                <a:cs typeface="Times New Roman" panose="02020603050405020304" pitchFamily="18" charset="0"/>
              </a:rPr>
              <a:t>Private clouds</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cloud is implemented </a:t>
            </a:r>
            <a:r>
              <a:rPr lang="en-IN" sz="2200" b="1" dirty="0">
                <a:solidFill>
                  <a:srgbClr val="FF0000"/>
                </a:solidFill>
                <a:latin typeface="Times New Roman" panose="02020603050405020304" pitchFamily="18" charset="0"/>
                <a:cs typeface="Times New Roman" panose="02020603050405020304" pitchFamily="18" charset="0"/>
              </a:rPr>
              <a:t>within the private premises of an institution and generally made accessible to the members of the institution or a subset of </a:t>
            </a:r>
            <a:r>
              <a:rPr lang="en-IN" sz="2200" b="1" dirty="0" smtClean="0">
                <a:solidFill>
                  <a:srgbClr val="FF0000"/>
                </a:solidFill>
                <a:latin typeface="Times New Roman" panose="02020603050405020304" pitchFamily="18" charset="0"/>
                <a:cs typeface="Times New Roman" panose="02020603050405020304" pitchFamily="18" charset="0"/>
              </a:rPr>
              <a:t>them.</a:t>
            </a:r>
          </a:p>
          <a:p>
            <a:pPr lvl="0" algn="just"/>
            <a:r>
              <a:rPr lang="en-IN" sz="2200" b="1" i="1" dirty="0" smtClean="0">
                <a:latin typeface="Times New Roman" panose="02020603050405020304" pitchFamily="18" charset="0"/>
                <a:cs typeface="Times New Roman" panose="02020603050405020304" pitchFamily="18" charset="0"/>
              </a:rPr>
              <a:t>Hybrid </a:t>
            </a:r>
            <a:r>
              <a:rPr lang="en-IN" sz="2200" b="1" i="1" dirty="0">
                <a:latin typeface="Times New Roman" panose="02020603050405020304" pitchFamily="18" charset="0"/>
                <a:cs typeface="Times New Roman" panose="02020603050405020304" pitchFamily="18" charset="0"/>
              </a:rPr>
              <a:t>or </a:t>
            </a:r>
            <a:r>
              <a:rPr lang="en-IN" sz="2200" b="1" i="1" dirty="0" smtClean="0">
                <a:latin typeface="Times New Roman" panose="02020603050405020304" pitchFamily="18" charset="0"/>
                <a:cs typeface="Times New Roman" panose="02020603050405020304" pitchFamily="18" charset="0"/>
              </a:rPr>
              <a:t>Heterogeneous clouds</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cloud is a combination of the two previous solutions and most likely identifies a </a:t>
            </a:r>
            <a:r>
              <a:rPr lang="en-IN" sz="2200" b="1" dirty="0">
                <a:solidFill>
                  <a:srgbClr val="FF0000"/>
                </a:solidFill>
                <a:latin typeface="Times New Roman" panose="02020603050405020304" pitchFamily="18" charset="0"/>
                <a:cs typeface="Times New Roman" panose="02020603050405020304" pitchFamily="18" charset="0"/>
              </a:rPr>
              <a:t>private cloud that has been augmented with resources or services hosted in a public </a:t>
            </a:r>
            <a:r>
              <a:rPr lang="en-IN" sz="2200" b="1" dirty="0" smtClean="0">
                <a:solidFill>
                  <a:srgbClr val="FF0000"/>
                </a:solidFill>
                <a:latin typeface="Times New Roman" panose="02020603050405020304" pitchFamily="18" charset="0"/>
                <a:cs typeface="Times New Roman" panose="02020603050405020304" pitchFamily="18" charset="0"/>
              </a:rPr>
              <a:t>cloud.</a:t>
            </a:r>
          </a:p>
          <a:p>
            <a:pPr lvl="0" algn="just"/>
            <a:r>
              <a:rPr lang="en-IN" sz="2200" b="1" i="1" dirty="0" smtClean="0">
                <a:latin typeface="Times New Roman" panose="02020603050405020304" pitchFamily="18" charset="0"/>
                <a:cs typeface="Times New Roman" panose="02020603050405020304" pitchFamily="18" charset="0"/>
              </a:rPr>
              <a:t>Community clouds</a:t>
            </a:r>
            <a:r>
              <a:rPr lang="en-IN" sz="2200" dirty="0">
                <a:latin typeface="Times New Roman" panose="02020603050405020304" pitchFamily="18" charset="0"/>
                <a:cs typeface="Times New Roman" panose="02020603050405020304" pitchFamily="18" charset="0"/>
              </a:rPr>
              <a:t>:</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cloud is characterized by a </a:t>
            </a:r>
            <a:r>
              <a:rPr lang="en-IN" sz="2200" b="1" dirty="0">
                <a:solidFill>
                  <a:srgbClr val="FF0000"/>
                </a:solidFill>
                <a:latin typeface="Times New Roman" panose="02020603050405020304" pitchFamily="18" charset="0"/>
                <a:cs typeface="Times New Roman" panose="02020603050405020304" pitchFamily="18" charset="0"/>
              </a:rPr>
              <a:t>multi-administrative domain involving different deployment models (public, private, and hybrid), and it is specifically designed to address the needs of a specific industry</a:t>
            </a:r>
          </a:p>
        </p:txBody>
      </p:sp>
    </p:spTree>
    <p:extLst>
      <p:ext uri="{BB962C8B-B14F-4D97-AF65-F5344CB8AC3E}">
        <p14:creationId xmlns:p14="http://schemas.microsoft.com/office/powerpoint/2010/main" val="2201544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88686"/>
            <a:ext cx="10058400" cy="798285"/>
          </a:xfrm>
        </p:spPr>
        <p:txBody>
          <a:bodyPr>
            <a:normAutofit fontScale="90000"/>
          </a:bodyPr>
          <a:lstStyle/>
          <a:p>
            <a:r>
              <a:rPr lang="en-IN" dirty="0" smtClean="0"/>
              <a:t>2.1 Public clouds</a:t>
            </a:r>
            <a:endParaRPr lang="en-IN" dirty="0"/>
          </a:p>
        </p:txBody>
      </p:sp>
      <p:sp>
        <p:nvSpPr>
          <p:cNvPr id="3" name="Content Placeholder 2"/>
          <p:cNvSpPr>
            <a:spLocks noGrp="1"/>
          </p:cNvSpPr>
          <p:nvPr>
            <p:ph idx="1"/>
          </p:nvPr>
        </p:nvSpPr>
        <p:spPr>
          <a:xfrm>
            <a:off x="609601" y="986971"/>
            <a:ext cx="11219542" cy="5185229"/>
          </a:xfrm>
        </p:spPr>
        <p:txBody>
          <a:bodyPr>
            <a:noAutofit/>
          </a:bodyPr>
          <a:lstStyle/>
          <a:p>
            <a:pPr algn="just"/>
            <a:r>
              <a:rPr lang="en-IN" sz="2100" dirty="0">
                <a:latin typeface="Times New Roman" panose="02020603050405020304" pitchFamily="18" charset="0"/>
                <a:cs typeface="Times New Roman" panose="02020603050405020304" pitchFamily="18" charset="0"/>
              </a:rPr>
              <a:t>They offer solutions for </a:t>
            </a:r>
            <a:r>
              <a:rPr lang="en-IN" sz="2100" b="1" dirty="0">
                <a:solidFill>
                  <a:srgbClr val="FF0000"/>
                </a:solidFill>
                <a:latin typeface="Times New Roman" panose="02020603050405020304" pitchFamily="18" charset="0"/>
                <a:cs typeface="Times New Roman" panose="02020603050405020304" pitchFamily="18" charset="0"/>
              </a:rPr>
              <a:t>minimizing IT infrastructure costs and serve as a viable option for handling peak loads on the local infrastructure</a:t>
            </a:r>
            <a:r>
              <a:rPr lang="en-IN" sz="2100" b="1" dirty="0" smtClean="0">
                <a:solidFill>
                  <a:srgbClr val="FF0000"/>
                </a:solidFill>
                <a:latin typeface="Times New Roman" panose="02020603050405020304" pitchFamily="18" charset="0"/>
                <a:cs typeface="Times New Roman" panose="02020603050405020304" pitchFamily="18" charset="0"/>
              </a:rPr>
              <a:t>.</a:t>
            </a:r>
          </a:p>
          <a:p>
            <a:pPr algn="just"/>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They have become an interesting option for small enterprises, which are able to </a:t>
            </a:r>
            <a:r>
              <a:rPr lang="en-IN" sz="2100" b="1" dirty="0">
                <a:solidFill>
                  <a:srgbClr val="FF0000"/>
                </a:solidFill>
                <a:latin typeface="Times New Roman" panose="02020603050405020304" pitchFamily="18" charset="0"/>
                <a:cs typeface="Times New Roman" panose="02020603050405020304" pitchFamily="18" charset="0"/>
              </a:rPr>
              <a:t>start their businesses without large up-front investments by completely relying on public infrastructure for their IT needs</a:t>
            </a:r>
            <a:r>
              <a:rPr lang="en-IN" sz="2100" dirty="0">
                <a:latin typeface="Times New Roman" panose="02020603050405020304" pitchFamily="18" charset="0"/>
                <a:cs typeface="Times New Roman" panose="02020603050405020304" pitchFamily="18" charset="0"/>
              </a:rPr>
              <a:t>. </a:t>
            </a:r>
            <a:endParaRPr lang="en-IN" sz="2100" dirty="0" smtClean="0">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P</a:t>
            </a:r>
            <a:r>
              <a:rPr lang="en-IN" sz="2100" dirty="0" smtClean="0">
                <a:latin typeface="Times New Roman" panose="02020603050405020304" pitchFamily="18" charset="0"/>
                <a:cs typeface="Times New Roman" panose="02020603050405020304" pitchFamily="18" charset="0"/>
              </a:rPr>
              <a:t>ublic </a:t>
            </a:r>
            <a:r>
              <a:rPr lang="en-IN" sz="2100" dirty="0">
                <a:latin typeface="Times New Roman" panose="02020603050405020304" pitchFamily="18" charset="0"/>
                <a:cs typeface="Times New Roman" panose="02020603050405020304" pitchFamily="18" charset="0"/>
              </a:rPr>
              <a:t>clouds are used both to completely </a:t>
            </a:r>
            <a:r>
              <a:rPr lang="en-IN" sz="2100" b="1" dirty="0">
                <a:solidFill>
                  <a:srgbClr val="FF0000"/>
                </a:solidFill>
                <a:latin typeface="Times New Roman" panose="02020603050405020304" pitchFamily="18" charset="0"/>
                <a:cs typeface="Times New Roman" panose="02020603050405020304" pitchFamily="18" charset="0"/>
              </a:rPr>
              <a:t>replace the IT infrastructure of enterprises and to extend it when it is required</a:t>
            </a:r>
            <a:r>
              <a:rPr lang="en-IN" sz="2100" b="1" dirty="0" smtClean="0">
                <a:solidFill>
                  <a:srgbClr val="FF0000"/>
                </a:solidFill>
                <a:latin typeface="Times New Roman" panose="02020603050405020304" pitchFamily="18" charset="0"/>
                <a:cs typeface="Times New Roman" panose="02020603050405020304" pitchFamily="18" charset="0"/>
              </a:rPr>
              <a:t>.</a:t>
            </a:r>
            <a:endParaRPr lang="en-IN" sz="2100" b="1" dirty="0">
              <a:solidFill>
                <a:srgbClr val="FF0000"/>
              </a:solidFill>
              <a:latin typeface="Times New Roman" panose="02020603050405020304" pitchFamily="18" charset="0"/>
              <a:cs typeface="Times New Roman" panose="02020603050405020304" pitchFamily="18" charset="0"/>
            </a:endParaRPr>
          </a:p>
          <a:p>
            <a:pPr algn="just"/>
            <a:r>
              <a:rPr lang="en-IN" sz="2100" dirty="0">
                <a:latin typeface="Times New Roman" panose="02020603050405020304" pitchFamily="18" charset="0"/>
                <a:cs typeface="Times New Roman" panose="02020603050405020304" pitchFamily="18" charset="0"/>
              </a:rPr>
              <a:t>A fundamental characteristic of public clouds is </a:t>
            </a:r>
            <a:r>
              <a:rPr lang="en-IN" sz="2100" b="1" dirty="0">
                <a:solidFill>
                  <a:srgbClr val="FF0000"/>
                </a:solidFill>
                <a:latin typeface="Times New Roman" panose="02020603050405020304" pitchFamily="18" charset="0"/>
                <a:cs typeface="Times New Roman" panose="02020603050405020304" pitchFamily="18" charset="0"/>
              </a:rPr>
              <a:t>multitenancy.</a:t>
            </a:r>
            <a:r>
              <a:rPr lang="en-IN" sz="2100" dirty="0">
                <a:latin typeface="Times New Roman" panose="02020603050405020304" pitchFamily="18" charset="0"/>
                <a:cs typeface="Times New Roman" panose="02020603050405020304" pitchFamily="18" charset="0"/>
              </a:rPr>
              <a:t> A public cloud is meant to serve a multitude of users, not a single customer. </a:t>
            </a:r>
            <a:endParaRPr lang="en-IN" sz="2100" dirty="0" smtClean="0">
              <a:latin typeface="Times New Roman" panose="02020603050405020304" pitchFamily="18" charset="0"/>
              <a:cs typeface="Times New Roman" panose="02020603050405020304" pitchFamily="18" charset="0"/>
            </a:endParaRPr>
          </a:p>
          <a:p>
            <a:pPr algn="just"/>
            <a:r>
              <a:rPr lang="en-IN" sz="2100" b="1" dirty="0" err="1" smtClean="0">
                <a:solidFill>
                  <a:srgbClr val="FF0000"/>
                </a:solidFill>
                <a:latin typeface="Times New Roman" panose="02020603050405020304" pitchFamily="18" charset="0"/>
                <a:cs typeface="Times New Roman" panose="02020603050405020304" pitchFamily="18" charset="0"/>
              </a:rPr>
              <a:t>QoS</a:t>
            </a:r>
            <a:r>
              <a:rPr lang="en-IN" sz="2100" b="1" dirty="0" smtClean="0">
                <a:solidFill>
                  <a:srgbClr val="FF0000"/>
                </a:solidFill>
                <a:latin typeface="Times New Roman" panose="02020603050405020304" pitchFamily="18" charset="0"/>
                <a:cs typeface="Times New Roman" panose="02020603050405020304" pitchFamily="18" charset="0"/>
              </a:rPr>
              <a:t> </a:t>
            </a:r>
            <a:r>
              <a:rPr lang="en-IN" sz="2100" b="1" dirty="0">
                <a:solidFill>
                  <a:srgbClr val="FF0000"/>
                </a:solidFill>
                <a:latin typeface="Times New Roman" panose="02020603050405020304" pitchFamily="18" charset="0"/>
                <a:cs typeface="Times New Roman" panose="02020603050405020304" pitchFamily="18" charset="0"/>
              </a:rPr>
              <a:t>management </a:t>
            </a:r>
            <a:r>
              <a:rPr lang="en-IN" sz="2100" dirty="0">
                <a:latin typeface="Times New Roman" panose="02020603050405020304" pitchFamily="18" charset="0"/>
                <a:cs typeface="Times New Roman" panose="02020603050405020304" pitchFamily="18" charset="0"/>
              </a:rPr>
              <a:t>is a very important aspect of public clouds. Hence, a significant portion of the </a:t>
            </a:r>
            <a:r>
              <a:rPr lang="en-IN" sz="2100" b="1" dirty="0">
                <a:solidFill>
                  <a:srgbClr val="FF0000"/>
                </a:solidFill>
                <a:latin typeface="Times New Roman" panose="02020603050405020304" pitchFamily="18" charset="0"/>
                <a:cs typeface="Times New Roman" panose="02020603050405020304" pitchFamily="18" charset="0"/>
              </a:rPr>
              <a:t>software infrastructure is devoted to monitoring the cloud resources, to bill them according to the contract made with the user, </a:t>
            </a:r>
            <a:r>
              <a:rPr lang="en-IN" sz="2100" dirty="0">
                <a:latin typeface="Times New Roman" panose="02020603050405020304" pitchFamily="18" charset="0"/>
                <a:cs typeface="Times New Roman" panose="02020603050405020304" pitchFamily="18" charset="0"/>
              </a:rPr>
              <a:t>and to keep a complete history of cloud usage for each customer.</a:t>
            </a:r>
          </a:p>
          <a:p>
            <a:pPr algn="just"/>
            <a:r>
              <a:rPr lang="en-IN" sz="2100" dirty="0">
                <a:latin typeface="Times New Roman" panose="02020603050405020304" pitchFamily="18" charset="0"/>
                <a:cs typeface="Times New Roman" panose="02020603050405020304" pitchFamily="18" charset="0"/>
              </a:rPr>
              <a:t>A public cloud can offer any kind of service: </a:t>
            </a:r>
            <a:r>
              <a:rPr lang="en-IN" sz="2100" b="1" dirty="0">
                <a:solidFill>
                  <a:srgbClr val="FF0000"/>
                </a:solidFill>
                <a:latin typeface="Times New Roman" panose="02020603050405020304" pitchFamily="18" charset="0"/>
                <a:cs typeface="Times New Roman" panose="02020603050405020304" pitchFamily="18" charset="0"/>
              </a:rPr>
              <a:t>infrastructure, platform, or applications</a:t>
            </a:r>
            <a:r>
              <a:rPr lang="en-IN" sz="2100" dirty="0">
                <a:latin typeface="Times New Roman" panose="02020603050405020304" pitchFamily="18" charset="0"/>
                <a:cs typeface="Times New Roman" panose="02020603050405020304" pitchFamily="18" charset="0"/>
              </a:rPr>
              <a:t>. For example, </a:t>
            </a:r>
            <a:r>
              <a:rPr lang="en-IN" sz="2100" b="1" dirty="0">
                <a:solidFill>
                  <a:srgbClr val="FF0000"/>
                </a:solidFill>
                <a:latin typeface="Times New Roman" panose="02020603050405020304" pitchFamily="18" charset="0"/>
                <a:cs typeface="Times New Roman" panose="02020603050405020304" pitchFamily="18" charset="0"/>
              </a:rPr>
              <a:t>Amazon EC2</a:t>
            </a:r>
            <a:r>
              <a:rPr lang="en-IN" sz="2100" dirty="0">
                <a:latin typeface="Times New Roman" panose="02020603050405020304" pitchFamily="18" charset="0"/>
                <a:cs typeface="Times New Roman" panose="02020603050405020304" pitchFamily="18" charset="0"/>
              </a:rPr>
              <a:t> is a public cloud that provides infrastructure as a service; </a:t>
            </a:r>
            <a:r>
              <a:rPr lang="en-IN" sz="2100" b="1" dirty="0">
                <a:solidFill>
                  <a:srgbClr val="FF0000"/>
                </a:solidFill>
                <a:latin typeface="Times New Roman" panose="02020603050405020304" pitchFamily="18" charset="0"/>
                <a:cs typeface="Times New Roman" panose="02020603050405020304" pitchFamily="18" charset="0"/>
              </a:rPr>
              <a:t>Google </a:t>
            </a:r>
            <a:r>
              <a:rPr lang="en-IN" sz="2100" b="1" dirty="0" err="1">
                <a:solidFill>
                  <a:srgbClr val="FF0000"/>
                </a:solidFill>
                <a:latin typeface="Times New Roman" panose="02020603050405020304" pitchFamily="18" charset="0"/>
                <a:cs typeface="Times New Roman" panose="02020603050405020304" pitchFamily="18" charset="0"/>
              </a:rPr>
              <a:t>AppEngine</a:t>
            </a:r>
            <a:r>
              <a:rPr lang="en-IN" sz="2100" b="1" dirty="0">
                <a:solidFill>
                  <a:srgbClr val="FF0000"/>
                </a:solidFill>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is a public cloud that provides an application development platform as a service; and </a:t>
            </a:r>
            <a:r>
              <a:rPr lang="en-IN" sz="2100" b="1" dirty="0">
                <a:solidFill>
                  <a:srgbClr val="FF0000"/>
                </a:solidFill>
                <a:latin typeface="Times New Roman" panose="02020603050405020304" pitchFamily="18" charset="0"/>
                <a:cs typeface="Times New Roman" panose="02020603050405020304" pitchFamily="18" charset="0"/>
              </a:rPr>
              <a:t>SalesForce.com</a:t>
            </a:r>
            <a:r>
              <a:rPr lang="en-IN" sz="2100" dirty="0">
                <a:latin typeface="Times New Roman" panose="02020603050405020304" pitchFamily="18" charset="0"/>
                <a:cs typeface="Times New Roman" panose="02020603050405020304" pitchFamily="18" charset="0"/>
              </a:rPr>
              <a:t> is a public cloud that provides software as a service</a:t>
            </a:r>
          </a:p>
        </p:txBody>
      </p:sp>
    </p:spTree>
    <p:extLst>
      <p:ext uri="{BB962C8B-B14F-4D97-AF65-F5344CB8AC3E}">
        <p14:creationId xmlns:p14="http://schemas.microsoft.com/office/powerpoint/2010/main" val="1562506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2.1 Public </a:t>
            </a:r>
            <a:r>
              <a:rPr lang="en-IN" dirty="0" smtClean="0"/>
              <a:t>clouds </a:t>
            </a:r>
            <a:r>
              <a:rPr lang="en-IN" dirty="0" err="1" smtClean="0"/>
              <a:t>contd</a:t>
            </a:r>
            <a:r>
              <a:rPr lang="en-IN" dirty="0" smtClean="0"/>
              <a:t>…</a:t>
            </a:r>
            <a:endParaRPr lang="en-IN" dirty="0"/>
          </a:p>
        </p:txBody>
      </p:sp>
      <p:sp>
        <p:nvSpPr>
          <p:cNvPr id="3" name="Content Placeholder 2"/>
          <p:cNvSpPr>
            <a:spLocks noGrp="1"/>
          </p:cNvSpPr>
          <p:nvPr>
            <p:ph idx="1"/>
          </p:nvPr>
        </p:nvSpPr>
        <p:spPr>
          <a:xfrm>
            <a:off x="1069848" y="1862667"/>
            <a:ext cx="10433530" cy="4526843"/>
          </a:xfrm>
        </p:spPr>
        <p:txBody>
          <a:bodyPr>
            <a:normAutofit/>
          </a:bodyPr>
          <a:lstStyle/>
          <a:p>
            <a:pPr algn="just"/>
            <a:r>
              <a:rPr lang="en-IN" sz="2100" dirty="0">
                <a:latin typeface="Times New Roman" panose="02020603050405020304" pitchFamily="18" charset="0"/>
                <a:cs typeface="Times New Roman" panose="02020603050405020304" pitchFamily="18" charset="0"/>
              </a:rPr>
              <a:t>Public clouds can be composed of </a:t>
            </a:r>
            <a:r>
              <a:rPr lang="en-IN" sz="2100" b="1" dirty="0">
                <a:solidFill>
                  <a:srgbClr val="FF0000"/>
                </a:solidFill>
                <a:latin typeface="Times New Roman" panose="02020603050405020304" pitchFamily="18" charset="0"/>
                <a:cs typeface="Times New Roman" panose="02020603050405020304" pitchFamily="18" charset="0"/>
              </a:rPr>
              <a:t>geographically dispersed </a:t>
            </a:r>
            <a:r>
              <a:rPr lang="en-IN" sz="2100" b="1" dirty="0" smtClean="0">
                <a:solidFill>
                  <a:srgbClr val="FF0000"/>
                </a:solidFill>
                <a:latin typeface="Times New Roman" panose="02020603050405020304" pitchFamily="18" charset="0"/>
                <a:cs typeface="Times New Roman" panose="02020603050405020304" pitchFamily="18" charset="0"/>
              </a:rPr>
              <a:t>data </a:t>
            </a:r>
            <a:r>
              <a:rPr lang="en-IN" sz="2100" b="1" dirty="0" err="1" smtClean="0">
                <a:solidFill>
                  <a:srgbClr val="FF0000"/>
                </a:solidFill>
                <a:latin typeface="Times New Roman" panose="02020603050405020304" pitchFamily="18" charset="0"/>
                <a:cs typeface="Times New Roman" panose="02020603050405020304" pitchFamily="18" charset="0"/>
              </a:rPr>
              <a:t>centers</a:t>
            </a:r>
            <a:r>
              <a:rPr lang="en-IN" sz="2100" b="1" dirty="0" smtClean="0">
                <a:solidFill>
                  <a:srgbClr val="FF0000"/>
                </a:solidFill>
                <a:latin typeface="Times New Roman" panose="02020603050405020304" pitchFamily="18" charset="0"/>
                <a:cs typeface="Times New Roman" panose="02020603050405020304" pitchFamily="18" charset="0"/>
              </a:rPr>
              <a:t> </a:t>
            </a:r>
            <a:r>
              <a:rPr lang="en-IN" sz="2100" b="1" dirty="0">
                <a:solidFill>
                  <a:srgbClr val="FF0000"/>
                </a:solidFill>
                <a:latin typeface="Times New Roman" panose="02020603050405020304" pitchFamily="18" charset="0"/>
                <a:cs typeface="Times New Roman" panose="02020603050405020304" pitchFamily="18" charset="0"/>
              </a:rPr>
              <a:t>to share the load of users and better serve them according to their locations. </a:t>
            </a:r>
            <a:endParaRPr lang="en-IN" sz="2100" b="1" dirty="0" smtClean="0">
              <a:solidFill>
                <a:srgbClr val="FF0000"/>
              </a:solidFill>
              <a:latin typeface="Times New Roman" panose="02020603050405020304" pitchFamily="18" charset="0"/>
              <a:cs typeface="Times New Roman" panose="02020603050405020304" pitchFamily="18" charset="0"/>
            </a:endParaRPr>
          </a:p>
          <a:p>
            <a:pPr algn="just"/>
            <a:r>
              <a:rPr lang="en-IN" sz="2100" dirty="0" smtClean="0">
                <a:latin typeface="Times New Roman" panose="02020603050405020304" pitchFamily="18" charset="0"/>
                <a:cs typeface="Times New Roman" panose="02020603050405020304" pitchFamily="18" charset="0"/>
              </a:rPr>
              <a:t>For </a:t>
            </a:r>
            <a:r>
              <a:rPr lang="en-IN" sz="2100" dirty="0">
                <a:latin typeface="Times New Roman" panose="02020603050405020304" pitchFamily="18" charset="0"/>
                <a:cs typeface="Times New Roman" panose="02020603050405020304" pitchFamily="18" charset="0"/>
              </a:rPr>
              <a:t>example, </a:t>
            </a:r>
            <a:r>
              <a:rPr lang="en-IN" sz="2100" b="1" dirty="0">
                <a:solidFill>
                  <a:srgbClr val="FF0000"/>
                </a:solidFill>
                <a:latin typeface="Times New Roman" panose="02020603050405020304" pitchFamily="18" charset="0"/>
                <a:cs typeface="Times New Roman" panose="02020603050405020304" pitchFamily="18" charset="0"/>
              </a:rPr>
              <a:t>Amazon Web Services </a:t>
            </a:r>
            <a:r>
              <a:rPr lang="en-IN" sz="2100" dirty="0">
                <a:latin typeface="Times New Roman" panose="02020603050405020304" pitchFamily="18" charset="0"/>
                <a:cs typeface="Times New Roman" panose="02020603050405020304" pitchFamily="18" charset="0"/>
              </a:rPr>
              <a:t>has </a:t>
            </a:r>
            <a:r>
              <a:rPr lang="en-IN" sz="2100" dirty="0" smtClean="0">
                <a:latin typeface="Times New Roman" panose="02020603050405020304" pitchFamily="18" charset="0"/>
                <a:cs typeface="Times New Roman" panose="02020603050405020304" pitchFamily="18" charset="0"/>
              </a:rPr>
              <a:t>data </a:t>
            </a:r>
            <a:r>
              <a:rPr lang="en-IN" sz="2100" dirty="0" err="1" smtClean="0">
                <a:latin typeface="Times New Roman" panose="02020603050405020304" pitchFamily="18" charset="0"/>
                <a:cs typeface="Times New Roman" panose="02020603050405020304" pitchFamily="18" charset="0"/>
              </a:rPr>
              <a:t>centers</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installed in the </a:t>
            </a:r>
            <a:r>
              <a:rPr lang="en-IN" sz="2100" b="1" dirty="0">
                <a:solidFill>
                  <a:srgbClr val="FF0000"/>
                </a:solidFill>
                <a:latin typeface="Times New Roman" panose="02020603050405020304" pitchFamily="18" charset="0"/>
                <a:cs typeface="Times New Roman" panose="02020603050405020304" pitchFamily="18" charset="0"/>
              </a:rPr>
              <a:t>United States, Europe, Singapore, and Australia</a:t>
            </a:r>
            <a:r>
              <a:rPr lang="en-IN" sz="2100" dirty="0">
                <a:latin typeface="Times New Roman" panose="02020603050405020304" pitchFamily="18" charset="0"/>
                <a:cs typeface="Times New Roman" panose="02020603050405020304" pitchFamily="18" charset="0"/>
              </a:rPr>
              <a:t>; they allow their customers to choose between three different regions: </a:t>
            </a:r>
            <a:r>
              <a:rPr lang="en-IN" sz="2100" b="1" dirty="0">
                <a:solidFill>
                  <a:srgbClr val="FF0000"/>
                </a:solidFill>
                <a:latin typeface="Times New Roman" panose="02020603050405020304" pitchFamily="18" charset="0"/>
                <a:cs typeface="Times New Roman" panose="02020603050405020304" pitchFamily="18" charset="0"/>
              </a:rPr>
              <a:t>us-west-1, us-east-1, or eu-west-1. </a:t>
            </a:r>
            <a:r>
              <a:rPr lang="en-IN" sz="2100" dirty="0">
                <a:latin typeface="Times New Roman" panose="02020603050405020304" pitchFamily="18" charset="0"/>
                <a:cs typeface="Times New Roman" panose="02020603050405020304" pitchFamily="18" charset="0"/>
              </a:rPr>
              <a:t>Such regions are </a:t>
            </a:r>
            <a:r>
              <a:rPr lang="en-IN" sz="2100" b="1" dirty="0">
                <a:solidFill>
                  <a:srgbClr val="FF0000"/>
                </a:solidFill>
                <a:latin typeface="Times New Roman" panose="02020603050405020304" pitchFamily="18" charset="0"/>
                <a:cs typeface="Times New Roman" panose="02020603050405020304" pitchFamily="18" charset="0"/>
              </a:rPr>
              <a:t>priced differently </a:t>
            </a:r>
            <a:r>
              <a:rPr lang="en-IN" sz="2100" dirty="0">
                <a:latin typeface="Times New Roman" panose="02020603050405020304" pitchFamily="18" charset="0"/>
                <a:cs typeface="Times New Roman" panose="02020603050405020304" pitchFamily="18" charset="0"/>
              </a:rPr>
              <a:t>and are further divided into </a:t>
            </a:r>
            <a:r>
              <a:rPr lang="en-IN" sz="2100" b="1" dirty="0">
                <a:solidFill>
                  <a:srgbClr val="FF0000"/>
                </a:solidFill>
                <a:latin typeface="Times New Roman" panose="02020603050405020304" pitchFamily="18" charset="0"/>
                <a:cs typeface="Times New Roman" panose="02020603050405020304" pitchFamily="18" charset="0"/>
              </a:rPr>
              <a:t>availability zones, which map to specific </a:t>
            </a:r>
            <a:r>
              <a:rPr lang="en-IN" sz="2100" b="1" dirty="0" smtClean="0">
                <a:solidFill>
                  <a:srgbClr val="FF0000"/>
                </a:solidFill>
                <a:latin typeface="Times New Roman" panose="02020603050405020304" pitchFamily="18" charset="0"/>
                <a:cs typeface="Times New Roman" panose="02020603050405020304" pitchFamily="18" charset="0"/>
              </a:rPr>
              <a:t>data </a:t>
            </a:r>
            <a:r>
              <a:rPr lang="en-IN" sz="2100" b="1" dirty="0" err="1" smtClean="0">
                <a:solidFill>
                  <a:srgbClr val="FF0000"/>
                </a:solidFill>
                <a:latin typeface="Times New Roman" panose="02020603050405020304" pitchFamily="18" charset="0"/>
                <a:cs typeface="Times New Roman" panose="02020603050405020304" pitchFamily="18" charset="0"/>
              </a:rPr>
              <a:t>centers</a:t>
            </a:r>
            <a:r>
              <a:rPr lang="en-IN" sz="21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4878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145143"/>
            <a:ext cx="10265809" cy="1074057"/>
          </a:xfrm>
        </p:spPr>
        <p:txBody>
          <a:bodyPr/>
          <a:lstStyle/>
          <a:p>
            <a:r>
              <a:rPr lang="en-IN" dirty="0"/>
              <a:t>2.2. Private </a:t>
            </a:r>
            <a:r>
              <a:rPr lang="en-IN" dirty="0" smtClean="0"/>
              <a:t>Cloud </a:t>
            </a:r>
            <a:endParaRPr lang="en-IN" sz="2400" dirty="0"/>
          </a:p>
        </p:txBody>
      </p:sp>
      <p:sp>
        <p:nvSpPr>
          <p:cNvPr id="3" name="Content Placeholder 2"/>
          <p:cNvSpPr>
            <a:spLocks noGrp="1"/>
          </p:cNvSpPr>
          <p:nvPr>
            <p:ph idx="1"/>
          </p:nvPr>
        </p:nvSpPr>
        <p:spPr>
          <a:xfrm>
            <a:off x="1069847" y="1219199"/>
            <a:ext cx="10860895" cy="5050971"/>
          </a:xfrm>
        </p:spPr>
        <p:txBody>
          <a:bodyPr>
            <a:normAutofit/>
          </a:bodyPr>
          <a:lstStyle/>
          <a:p>
            <a:pPr algn="just"/>
            <a:r>
              <a:rPr lang="en-IN" sz="2200" dirty="0">
                <a:latin typeface="Times New Roman" panose="02020603050405020304" pitchFamily="18" charset="0"/>
                <a:cs typeface="Times New Roman" panose="02020603050405020304" pitchFamily="18" charset="0"/>
              </a:rPr>
              <a:t>Public clouds are appealing and provide a viable option to cut IT costs and reduce capital expenses, but they </a:t>
            </a:r>
            <a:r>
              <a:rPr lang="en-IN" sz="2200" b="1" dirty="0">
                <a:solidFill>
                  <a:srgbClr val="FF0000"/>
                </a:solidFill>
                <a:latin typeface="Times New Roman" panose="02020603050405020304" pitchFamily="18" charset="0"/>
                <a:cs typeface="Times New Roman" panose="02020603050405020304" pitchFamily="18" charset="0"/>
              </a:rPr>
              <a:t>are not applicable in all </a:t>
            </a:r>
            <a:r>
              <a:rPr lang="en-IN" sz="2200" b="1" dirty="0" smtClean="0">
                <a:solidFill>
                  <a:srgbClr val="FF0000"/>
                </a:solidFill>
                <a:latin typeface="Times New Roman" panose="02020603050405020304" pitchFamily="18" charset="0"/>
                <a:cs typeface="Times New Roman" panose="02020603050405020304" pitchFamily="18" charset="0"/>
              </a:rPr>
              <a:t>scenarios.</a:t>
            </a:r>
          </a:p>
          <a:p>
            <a:pPr algn="just"/>
            <a:r>
              <a:rPr lang="en-IN" sz="2200" dirty="0">
                <a:latin typeface="Times New Roman" panose="02020603050405020304" pitchFamily="18" charset="0"/>
                <a:cs typeface="Times New Roman" panose="02020603050405020304" pitchFamily="18" charset="0"/>
              </a:rPr>
              <a:t>In the case of public clouds, the </a:t>
            </a:r>
            <a:r>
              <a:rPr lang="en-IN" sz="2200" b="1" dirty="0">
                <a:solidFill>
                  <a:srgbClr val="FF0000"/>
                </a:solidFill>
                <a:latin typeface="Times New Roman" panose="02020603050405020304" pitchFamily="18" charset="0"/>
                <a:cs typeface="Times New Roman" panose="02020603050405020304" pitchFamily="18" charset="0"/>
              </a:rPr>
              <a:t>provider is in control of the infrastructure and, eventually, of the customers’ core logic and </a:t>
            </a:r>
            <a:r>
              <a:rPr lang="en-IN" sz="2200" b="1" dirty="0" smtClean="0">
                <a:solidFill>
                  <a:srgbClr val="FF0000"/>
                </a:solidFill>
                <a:latin typeface="Times New Roman" panose="02020603050405020304" pitchFamily="18" charset="0"/>
                <a:cs typeface="Times New Roman" panose="02020603050405020304" pitchFamily="18" charset="0"/>
              </a:rPr>
              <a:t>sensitive </a:t>
            </a:r>
            <a:r>
              <a:rPr lang="en-IN" sz="2200" b="1" dirty="0">
                <a:solidFill>
                  <a:srgbClr val="FF0000"/>
                </a:solidFill>
                <a:latin typeface="Times New Roman" panose="02020603050405020304" pitchFamily="18" charset="0"/>
                <a:cs typeface="Times New Roman" panose="02020603050405020304" pitchFamily="18" charset="0"/>
              </a:rPr>
              <a:t>data</a:t>
            </a:r>
            <a:r>
              <a:rPr lang="en-IN" sz="2200" dirty="0">
                <a:latin typeface="Times New Roman" panose="02020603050405020304" pitchFamily="18" charset="0"/>
                <a:cs typeface="Times New Roman" panose="02020603050405020304" pitchFamily="18" charset="0"/>
              </a:rPr>
              <a:t>. Even though there could be regulatory procedure in place that guarantees fair </a:t>
            </a:r>
            <a:r>
              <a:rPr lang="en-IN" sz="2200" dirty="0" smtClean="0">
                <a:latin typeface="Times New Roman" panose="02020603050405020304" pitchFamily="18" charset="0"/>
                <a:cs typeface="Times New Roman" panose="02020603050405020304" pitchFamily="18" charset="0"/>
              </a:rPr>
              <a:t>management </a:t>
            </a:r>
            <a:r>
              <a:rPr lang="en-IN" sz="2200" dirty="0">
                <a:latin typeface="Times New Roman" panose="02020603050405020304" pitchFamily="18" charset="0"/>
                <a:cs typeface="Times New Roman" panose="02020603050405020304" pitchFamily="18" charset="0"/>
              </a:rPr>
              <a:t>and respect of the customer’s privacy, this condition can still be perceived as a threat or as an unacceptable risk that some organizations are not willing to </a:t>
            </a:r>
            <a:r>
              <a:rPr lang="en-IN" sz="2200" dirty="0" smtClean="0">
                <a:latin typeface="Times New Roman" panose="02020603050405020304" pitchFamily="18" charset="0"/>
                <a:cs typeface="Times New Roman" panose="02020603050405020304" pitchFamily="18" charset="0"/>
              </a:rPr>
              <a:t>take</a:t>
            </a:r>
          </a:p>
          <a:p>
            <a:pPr algn="just"/>
            <a:r>
              <a:rPr lang="en-IN" sz="2200" dirty="0" smtClean="0">
                <a:latin typeface="Times New Roman" panose="02020603050405020304" pitchFamily="18" charset="0"/>
                <a:cs typeface="Times New Roman" panose="02020603050405020304" pitchFamily="18" charset="0"/>
              </a:rPr>
              <a:t>Institutions </a:t>
            </a:r>
            <a:r>
              <a:rPr lang="en-IN" sz="2200" dirty="0">
                <a:latin typeface="Times New Roman" panose="02020603050405020304" pitchFamily="18" charset="0"/>
                <a:cs typeface="Times New Roman" panose="02020603050405020304" pitchFamily="18" charset="0"/>
              </a:rPr>
              <a:t>such as </a:t>
            </a:r>
            <a:r>
              <a:rPr lang="en-IN" sz="2200" b="1" dirty="0">
                <a:solidFill>
                  <a:srgbClr val="FF0000"/>
                </a:solidFill>
                <a:latin typeface="Times New Roman" panose="02020603050405020304" pitchFamily="18" charset="0"/>
                <a:cs typeface="Times New Roman" panose="02020603050405020304" pitchFamily="18" charset="0"/>
              </a:rPr>
              <a:t>government and military agencies will not consider public clouds as an option for processing or storing their sensitive data</a:t>
            </a:r>
            <a:r>
              <a:rPr lang="en-IN" sz="2200" dirty="0">
                <a:latin typeface="Times New Roman" panose="02020603050405020304" pitchFamily="18" charset="0"/>
                <a:cs typeface="Times New Roman" panose="02020603050405020304" pitchFamily="18" charset="0"/>
              </a:rPr>
              <a:t>. The risk of a breach in the security infrastructure of the provider could expose such information to others; this could simply be considered unacceptable</a:t>
            </a:r>
            <a:r>
              <a:rPr lang="en-IN" sz="2200" dirty="0" smtClean="0">
                <a:latin typeface="Times New Roman" panose="02020603050405020304" pitchFamily="18" charset="0"/>
                <a:cs typeface="Times New Roman" panose="02020603050405020304" pitchFamily="18" charset="0"/>
              </a:rPr>
              <a:t>.</a:t>
            </a:r>
          </a:p>
          <a:p>
            <a:pPr algn="just"/>
            <a:r>
              <a:rPr lang="en-IN" sz="2200" dirty="0" smtClean="0">
                <a:latin typeface="Times New Roman" panose="02020603050405020304" pitchFamily="18" charset="0"/>
                <a:cs typeface="Times New Roman" panose="02020603050405020304" pitchFamily="18" charset="0"/>
              </a:rPr>
              <a:t>For Example: </a:t>
            </a:r>
            <a:r>
              <a:rPr lang="en-IN" sz="2200" b="1" dirty="0" smtClean="0">
                <a:solidFill>
                  <a:srgbClr val="FF0000"/>
                </a:solidFill>
                <a:latin typeface="Times New Roman" panose="02020603050405020304" pitchFamily="18" charset="0"/>
                <a:cs typeface="Times New Roman" panose="02020603050405020304" pitchFamily="18" charset="0"/>
              </a:rPr>
              <a:t>USA </a:t>
            </a:r>
            <a:r>
              <a:rPr lang="en-IN" sz="2200" b="1" dirty="0">
                <a:solidFill>
                  <a:srgbClr val="FF0000"/>
                </a:solidFill>
                <a:latin typeface="Times New Roman" panose="02020603050405020304" pitchFamily="18" charset="0"/>
                <a:cs typeface="Times New Roman" panose="02020603050405020304" pitchFamily="18" charset="0"/>
              </a:rPr>
              <a:t>PATRIOT </a:t>
            </a:r>
            <a:r>
              <a:rPr lang="en-IN" sz="2200" b="1" dirty="0" smtClean="0">
                <a:solidFill>
                  <a:srgbClr val="FF0000"/>
                </a:solidFill>
                <a:latin typeface="Times New Roman" panose="02020603050405020304" pitchFamily="18" charset="0"/>
                <a:cs typeface="Times New Roman" panose="02020603050405020304" pitchFamily="18" charset="0"/>
              </a:rPr>
              <a:t>Act </a:t>
            </a:r>
            <a:r>
              <a:rPr lang="en-IN" sz="2200" dirty="0">
                <a:latin typeface="Times New Roman" panose="02020603050405020304" pitchFamily="18" charset="0"/>
                <a:cs typeface="Times New Roman" panose="02020603050405020304" pitchFamily="18" charset="0"/>
              </a:rPr>
              <a:t>provides its government and other agencies with virtually limitless powers to access information, including that belonging to any company that stores information in the U.S. territory</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190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
            <a:ext cx="10058400" cy="1001486"/>
          </a:xfrm>
        </p:spPr>
        <p:txBody>
          <a:bodyPr/>
          <a:lstStyle/>
          <a:p>
            <a:r>
              <a:rPr lang="en-IN" dirty="0"/>
              <a:t>2.2. Private Cloud </a:t>
            </a:r>
            <a:r>
              <a:rPr lang="en-IN" sz="2400" dirty="0" err="1"/>
              <a:t>contd</a:t>
            </a:r>
            <a:r>
              <a:rPr lang="en-IN" sz="2400" dirty="0"/>
              <a:t>…</a:t>
            </a:r>
            <a:endParaRPr lang="en-IN" dirty="0"/>
          </a:p>
        </p:txBody>
      </p:sp>
      <p:sp>
        <p:nvSpPr>
          <p:cNvPr id="3" name="Content Placeholder 2"/>
          <p:cNvSpPr>
            <a:spLocks noGrp="1"/>
          </p:cNvSpPr>
          <p:nvPr>
            <p:ph idx="1"/>
          </p:nvPr>
        </p:nvSpPr>
        <p:spPr>
          <a:xfrm>
            <a:off x="587829" y="1001487"/>
            <a:ext cx="11212285" cy="5704113"/>
          </a:xfrm>
        </p:spPr>
        <p:txBody>
          <a:bodyPr>
            <a:noAutofit/>
          </a:bodyPr>
          <a:lstStyle/>
          <a:p>
            <a:r>
              <a:rPr lang="en-IN" sz="2200" dirty="0">
                <a:latin typeface="Times New Roman" panose="02020603050405020304" pitchFamily="18" charset="0"/>
                <a:cs typeface="Times New Roman" panose="02020603050405020304" pitchFamily="18" charset="0"/>
              </a:rPr>
              <a:t>Private clouds are </a:t>
            </a:r>
            <a:r>
              <a:rPr lang="en-IN" sz="2200" b="1" dirty="0">
                <a:solidFill>
                  <a:srgbClr val="FF0000"/>
                </a:solidFill>
                <a:latin typeface="Times New Roman" panose="02020603050405020304" pitchFamily="18" charset="0"/>
                <a:cs typeface="Times New Roman" panose="02020603050405020304" pitchFamily="18" charset="0"/>
              </a:rPr>
              <a:t>virtual distributed systems that rely on a private infrastructure </a:t>
            </a:r>
            <a:r>
              <a:rPr lang="en-IN" sz="2200" dirty="0">
                <a:latin typeface="Times New Roman" panose="02020603050405020304" pitchFamily="18" charset="0"/>
                <a:cs typeface="Times New Roman" panose="02020603050405020304" pitchFamily="18" charset="0"/>
              </a:rPr>
              <a:t>and </a:t>
            </a:r>
            <a:r>
              <a:rPr lang="en-IN" sz="2200" b="1" dirty="0">
                <a:solidFill>
                  <a:srgbClr val="FF0000"/>
                </a:solidFill>
                <a:latin typeface="Times New Roman" panose="02020603050405020304" pitchFamily="18" charset="0"/>
                <a:cs typeface="Times New Roman" panose="02020603050405020304" pitchFamily="18" charset="0"/>
              </a:rPr>
              <a:t>provide internal users with dynamic provisioning of computing resources. </a:t>
            </a:r>
            <a:endParaRPr lang="en-IN" sz="2200" b="1" dirty="0" smtClean="0">
              <a:solidFill>
                <a:srgbClr val="FF0000"/>
              </a:solidFill>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Instead </a:t>
            </a:r>
            <a:r>
              <a:rPr lang="en-IN" sz="2200" dirty="0">
                <a:latin typeface="Times New Roman" panose="02020603050405020304" pitchFamily="18" charset="0"/>
                <a:cs typeface="Times New Roman" panose="02020603050405020304" pitchFamily="18" charset="0"/>
              </a:rPr>
              <a:t>of a </a:t>
            </a:r>
            <a:r>
              <a:rPr lang="en-IN" sz="2200" b="1" dirty="0">
                <a:solidFill>
                  <a:srgbClr val="FF0000"/>
                </a:solidFill>
                <a:latin typeface="Times New Roman" panose="02020603050405020304" pitchFamily="18" charset="0"/>
                <a:cs typeface="Times New Roman" panose="02020603050405020304" pitchFamily="18" charset="0"/>
              </a:rPr>
              <a:t>pay-as-you-go model as in public clouds</a:t>
            </a:r>
            <a:r>
              <a:rPr lang="en-IN" sz="2200" dirty="0">
                <a:latin typeface="Times New Roman" panose="02020603050405020304" pitchFamily="18" charset="0"/>
                <a:cs typeface="Times New Roman" panose="02020603050405020304" pitchFamily="18" charset="0"/>
              </a:rPr>
              <a:t>, there could be </a:t>
            </a:r>
            <a:r>
              <a:rPr lang="en-IN" sz="2200" b="1" dirty="0">
                <a:solidFill>
                  <a:srgbClr val="FF0000"/>
                </a:solidFill>
                <a:latin typeface="Times New Roman" panose="02020603050405020304" pitchFamily="18" charset="0"/>
                <a:cs typeface="Times New Roman" panose="02020603050405020304" pitchFamily="18" charset="0"/>
              </a:rPr>
              <a:t>other schemes </a:t>
            </a:r>
            <a:r>
              <a:rPr lang="en-IN" sz="2200" dirty="0">
                <a:latin typeface="Times New Roman" panose="02020603050405020304" pitchFamily="18" charset="0"/>
                <a:cs typeface="Times New Roman" panose="02020603050405020304" pitchFamily="18" charset="0"/>
              </a:rPr>
              <a:t>in place, taking into account the usage of the cloud and proportionally billing the different departments or sections of an </a:t>
            </a:r>
            <a:r>
              <a:rPr lang="en-IN" sz="2200" dirty="0" smtClean="0">
                <a:latin typeface="Times New Roman" panose="02020603050405020304" pitchFamily="18" charset="0"/>
                <a:cs typeface="Times New Roman" panose="02020603050405020304" pitchFamily="18" charset="0"/>
              </a:rPr>
              <a:t>enterprise</a:t>
            </a:r>
          </a:p>
          <a:p>
            <a:r>
              <a:rPr lang="en-IN" sz="2200" dirty="0">
                <a:latin typeface="Times New Roman" panose="02020603050405020304" pitchFamily="18" charset="0"/>
                <a:cs typeface="Times New Roman" panose="02020603050405020304" pitchFamily="18" charset="0"/>
              </a:rPr>
              <a:t>Private clouds have the advantage of keeping the </a:t>
            </a:r>
            <a:r>
              <a:rPr lang="en-IN" sz="2200" b="1" dirty="0">
                <a:solidFill>
                  <a:srgbClr val="FF0000"/>
                </a:solidFill>
                <a:latin typeface="Times New Roman" panose="02020603050405020304" pitchFamily="18" charset="0"/>
                <a:cs typeface="Times New Roman" panose="02020603050405020304" pitchFamily="18" charset="0"/>
              </a:rPr>
              <a:t>core business operations in-house by relying on the </a:t>
            </a:r>
            <a:r>
              <a:rPr lang="en-IN" sz="2200" b="1" dirty="0" smtClean="0">
                <a:solidFill>
                  <a:srgbClr val="FF0000"/>
                </a:solidFill>
                <a:latin typeface="Times New Roman" panose="02020603050405020304" pitchFamily="18" charset="0"/>
                <a:cs typeface="Times New Roman" panose="02020603050405020304" pitchFamily="18" charset="0"/>
              </a:rPr>
              <a:t>existing </a:t>
            </a:r>
            <a:r>
              <a:rPr lang="en-IN" sz="2200" b="1" dirty="0">
                <a:solidFill>
                  <a:srgbClr val="FF0000"/>
                </a:solidFill>
                <a:latin typeface="Times New Roman" panose="02020603050405020304" pitchFamily="18" charset="0"/>
                <a:cs typeface="Times New Roman" panose="02020603050405020304" pitchFamily="18" charset="0"/>
              </a:rPr>
              <a:t>IT infrastructure</a:t>
            </a:r>
            <a:r>
              <a:rPr lang="en-IN" sz="2200" dirty="0">
                <a:latin typeface="Times New Roman" panose="02020603050405020304" pitchFamily="18" charset="0"/>
                <a:cs typeface="Times New Roman" panose="02020603050405020304" pitchFamily="18" charset="0"/>
              </a:rPr>
              <a:t> and reducing the burden of maintaining it once the cloud has been set </a:t>
            </a:r>
            <a:r>
              <a:rPr lang="en-IN" sz="2200" dirty="0" smtClean="0">
                <a:latin typeface="Times New Roman" panose="02020603050405020304" pitchFamily="18" charset="0"/>
                <a:cs typeface="Times New Roman" panose="02020603050405020304" pitchFamily="18" charset="0"/>
              </a:rPr>
              <a:t>up.</a:t>
            </a:r>
          </a:p>
          <a:p>
            <a:r>
              <a:rPr lang="en-IN" sz="2200" dirty="0">
                <a:latin typeface="Times New Roman" panose="02020603050405020304" pitchFamily="18" charset="0"/>
                <a:cs typeface="Times New Roman" panose="02020603050405020304" pitchFamily="18" charset="0"/>
              </a:rPr>
              <a:t>A Forrester report  on the benefits of </a:t>
            </a:r>
            <a:r>
              <a:rPr lang="en-IN" sz="2200" b="1" dirty="0" smtClean="0">
                <a:solidFill>
                  <a:srgbClr val="FF0000"/>
                </a:solidFill>
                <a:latin typeface="Times New Roman" panose="02020603050405020304" pitchFamily="18" charset="0"/>
                <a:cs typeface="Times New Roman" panose="02020603050405020304" pitchFamily="18" charset="0"/>
              </a:rPr>
              <a:t>delivering in-house cloud computing solutions for enter-prises highlighted some of the key advantages </a:t>
            </a:r>
            <a:r>
              <a:rPr lang="en-IN" sz="2200" dirty="0" smtClean="0">
                <a:latin typeface="Times New Roman" panose="02020603050405020304" pitchFamily="18" charset="0"/>
                <a:cs typeface="Times New Roman" panose="02020603050405020304" pitchFamily="18" charset="0"/>
              </a:rPr>
              <a:t>of </a:t>
            </a:r>
            <a:r>
              <a:rPr lang="en-IN" sz="2200" dirty="0">
                <a:latin typeface="Times New Roman" panose="02020603050405020304" pitchFamily="18" charset="0"/>
                <a:cs typeface="Times New Roman" panose="02020603050405020304" pitchFamily="18" charset="0"/>
              </a:rPr>
              <a:t>using a private cloud computing infrastructure</a:t>
            </a:r>
            <a:r>
              <a:rPr lang="en-IN" sz="2200" dirty="0" smtClean="0">
                <a:latin typeface="Times New Roman" panose="02020603050405020304" pitchFamily="18" charset="0"/>
                <a:cs typeface="Times New Roman" panose="02020603050405020304" pitchFamily="18" charset="0"/>
              </a:rPr>
              <a:t>:</a:t>
            </a:r>
          </a:p>
          <a:p>
            <a:pPr lvl="1"/>
            <a:r>
              <a:rPr lang="en-IN" sz="2000" dirty="0">
                <a:latin typeface="Times New Roman" panose="02020603050405020304" pitchFamily="18" charset="0"/>
                <a:cs typeface="Times New Roman" panose="02020603050405020304" pitchFamily="18" charset="0"/>
              </a:rPr>
              <a:t>Customer information </a:t>
            </a:r>
            <a:r>
              <a:rPr lang="en-IN" sz="2000" dirty="0" smtClean="0">
                <a:latin typeface="Times New Roman" panose="02020603050405020304" pitchFamily="18" charset="0"/>
                <a:cs typeface="Times New Roman" panose="02020603050405020304" pitchFamily="18" charset="0"/>
              </a:rPr>
              <a:t>protection</a:t>
            </a:r>
          </a:p>
          <a:p>
            <a:pPr lvl="1"/>
            <a:r>
              <a:rPr lang="en-IN" sz="2000" dirty="0">
                <a:latin typeface="Times New Roman" panose="02020603050405020304" pitchFamily="18" charset="0"/>
                <a:cs typeface="Times New Roman" panose="02020603050405020304" pitchFamily="18" charset="0"/>
              </a:rPr>
              <a:t>Infrastructure ensuring SLAs. </a:t>
            </a:r>
            <a:endParaRPr lang="en-IN" sz="2000" dirty="0" smtClean="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Compliance with standard procedures and operations.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000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93914"/>
            <a:ext cx="10058400" cy="1306286"/>
          </a:xfrm>
        </p:spPr>
        <p:txBody>
          <a:bodyPr/>
          <a:lstStyle/>
          <a:p>
            <a:r>
              <a:rPr lang="en-IN" dirty="0" smtClean="0"/>
              <a:t>2.3. Hybrid Cloud</a:t>
            </a:r>
            <a:endParaRPr lang="en-IN" dirty="0"/>
          </a:p>
        </p:txBody>
      </p:sp>
      <p:sp>
        <p:nvSpPr>
          <p:cNvPr id="3" name="Content Placeholder 2"/>
          <p:cNvSpPr>
            <a:spLocks noGrp="1"/>
          </p:cNvSpPr>
          <p:nvPr>
            <p:ph idx="1"/>
          </p:nvPr>
        </p:nvSpPr>
        <p:spPr>
          <a:xfrm>
            <a:off x="898071" y="1436914"/>
            <a:ext cx="10825843" cy="5078186"/>
          </a:xfrm>
        </p:spPr>
        <p:txBody>
          <a:bodyPr>
            <a:noAutofit/>
          </a:bodyPr>
          <a:lstStyle/>
          <a:p>
            <a:pPr algn="just"/>
            <a:r>
              <a:rPr lang="en-IN" sz="2500" dirty="0">
                <a:latin typeface="Times New Roman" panose="02020603050405020304" pitchFamily="18" charset="0"/>
                <a:cs typeface="Times New Roman" panose="02020603050405020304" pitchFamily="18" charset="0"/>
              </a:rPr>
              <a:t>Public clouds are large software and hardware infrastructures that have a capability that is huge enough to serve the needs of multiple users, but they suffer from </a:t>
            </a:r>
            <a:r>
              <a:rPr lang="en-IN" sz="2500" b="1" dirty="0">
                <a:solidFill>
                  <a:srgbClr val="FF0000"/>
                </a:solidFill>
                <a:latin typeface="Times New Roman" panose="02020603050405020304" pitchFamily="18" charset="0"/>
                <a:cs typeface="Times New Roman" panose="02020603050405020304" pitchFamily="18" charset="0"/>
              </a:rPr>
              <a:t>security threats and </a:t>
            </a:r>
            <a:r>
              <a:rPr lang="en-IN" sz="2500" b="1" dirty="0" smtClean="0">
                <a:solidFill>
                  <a:srgbClr val="FF0000"/>
                </a:solidFill>
                <a:latin typeface="Times New Roman" panose="02020603050405020304" pitchFamily="18" charset="0"/>
                <a:cs typeface="Times New Roman" panose="02020603050405020304" pitchFamily="18" charset="0"/>
              </a:rPr>
              <a:t>administrative </a:t>
            </a:r>
            <a:r>
              <a:rPr lang="en-IN" sz="2500" b="1" dirty="0">
                <a:solidFill>
                  <a:srgbClr val="FF0000"/>
                </a:solidFill>
                <a:latin typeface="Times New Roman" panose="02020603050405020304" pitchFamily="18" charset="0"/>
                <a:cs typeface="Times New Roman" panose="02020603050405020304" pitchFamily="18" charset="0"/>
              </a:rPr>
              <a:t>pitfalls</a:t>
            </a:r>
            <a:r>
              <a:rPr lang="en-IN" sz="2500" dirty="0" smtClean="0">
                <a:latin typeface="Times New Roman" panose="02020603050405020304" pitchFamily="18" charset="0"/>
                <a:cs typeface="Times New Roman" panose="02020603050405020304" pitchFamily="18" charset="0"/>
              </a:rPr>
              <a:t>.</a:t>
            </a:r>
          </a:p>
          <a:p>
            <a:pPr algn="just"/>
            <a:r>
              <a:rPr lang="en-IN" sz="2500" dirty="0">
                <a:latin typeface="Times New Roman" panose="02020603050405020304" pitchFamily="18" charset="0"/>
                <a:cs typeface="Times New Roman" panose="02020603050405020304" pitchFamily="18" charset="0"/>
              </a:rPr>
              <a:t>Private clouds are the perfect solution when it is necessary to keep the processing of </a:t>
            </a:r>
            <a:r>
              <a:rPr lang="en-IN" sz="2500" dirty="0" smtClean="0">
                <a:latin typeface="Times New Roman" panose="02020603050405020304" pitchFamily="18" charset="0"/>
                <a:cs typeface="Times New Roman" panose="02020603050405020304" pitchFamily="18" charset="0"/>
              </a:rPr>
              <a:t>information </a:t>
            </a:r>
            <a:r>
              <a:rPr lang="en-IN" sz="2500" dirty="0">
                <a:latin typeface="Times New Roman" panose="02020603050405020304" pitchFamily="18" charset="0"/>
                <a:cs typeface="Times New Roman" panose="02020603050405020304" pitchFamily="18" charset="0"/>
              </a:rPr>
              <a:t>within an enterprise’s premises or it is necessary to use the existing hardware and software infrastructure. One of the major drawbacks of private deployments is </a:t>
            </a:r>
            <a:r>
              <a:rPr lang="en-IN" sz="2500" b="1" dirty="0">
                <a:solidFill>
                  <a:srgbClr val="FF0000"/>
                </a:solidFill>
                <a:latin typeface="Times New Roman" panose="02020603050405020304" pitchFamily="18" charset="0"/>
                <a:cs typeface="Times New Roman" panose="02020603050405020304" pitchFamily="18" charset="0"/>
              </a:rPr>
              <a:t>the inability to scale on demand and to efficiently address peak loads. </a:t>
            </a:r>
            <a:endParaRPr lang="en-IN" sz="2500" b="1" dirty="0" smtClean="0">
              <a:solidFill>
                <a:srgbClr val="FF0000"/>
              </a:solidFill>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A</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hybrid solution could be an interesting opportunity for taking advantage of the best of the </a:t>
            </a:r>
            <a:r>
              <a:rPr lang="en-IN" sz="2500" b="1" dirty="0">
                <a:solidFill>
                  <a:srgbClr val="FF0000"/>
                </a:solidFill>
                <a:latin typeface="Times New Roman" panose="02020603050405020304" pitchFamily="18" charset="0"/>
                <a:cs typeface="Times New Roman" panose="02020603050405020304" pitchFamily="18" charset="0"/>
              </a:rPr>
              <a:t>private and public worlds. </a:t>
            </a:r>
            <a:r>
              <a:rPr lang="en-IN" sz="2500" dirty="0">
                <a:latin typeface="Times New Roman" panose="02020603050405020304" pitchFamily="18" charset="0"/>
                <a:cs typeface="Times New Roman" panose="02020603050405020304" pitchFamily="18" charset="0"/>
              </a:rPr>
              <a:t>This led to the </a:t>
            </a:r>
            <a:r>
              <a:rPr lang="en-IN" sz="2500" b="1" dirty="0">
                <a:solidFill>
                  <a:srgbClr val="FF0000"/>
                </a:solidFill>
                <a:latin typeface="Times New Roman" panose="02020603050405020304" pitchFamily="18" charset="0"/>
                <a:cs typeface="Times New Roman" panose="02020603050405020304" pitchFamily="18" charset="0"/>
              </a:rPr>
              <a:t>development and diffusion of hybrid clouds</a:t>
            </a:r>
            <a:r>
              <a:rPr lang="en-IN" sz="2500" b="1" dirty="0" smtClean="0">
                <a:solidFill>
                  <a:srgbClr val="FF0000"/>
                </a:solidFill>
                <a:latin typeface="Times New Roman" panose="02020603050405020304" pitchFamily="18" charset="0"/>
                <a:cs typeface="Times New Roman" panose="02020603050405020304" pitchFamily="18" charset="0"/>
              </a:rPr>
              <a:t>.</a:t>
            </a:r>
            <a:endParaRPr lang="en-IN" sz="2500" b="1" dirty="0">
              <a:solidFill>
                <a:srgbClr val="FF0000"/>
              </a:solidFill>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00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47057"/>
          </a:xfrm>
        </p:spPr>
        <p:txBody>
          <a:bodyPr/>
          <a:lstStyle/>
          <a:p>
            <a:r>
              <a:rPr lang="en-IN" dirty="0"/>
              <a:t>2.3. Hybrid </a:t>
            </a:r>
            <a:r>
              <a:rPr lang="en-IN" dirty="0" smtClean="0"/>
              <a:t>Cloud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a:xfrm>
            <a:off x="1069848" y="947057"/>
            <a:ext cx="10058400" cy="5355772"/>
          </a:xfrm>
        </p:spPr>
        <p:txBody>
          <a:bodyPr>
            <a:normAutofit/>
          </a:bodyPr>
          <a:lstStyle/>
          <a:p>
            <a:pPr algn="just"/>
            <a:r>
              <a:rPr lang="en-IN" sz="2200" dirty="0">
                <a:latin typeface="Times New Roman" panose="02020603050405020304" pitchFamily="18" charset="0"/>
                <a:cs typeface="Times New Roman" panose="02020603050405020304" pitchFamily="18" charset="0"/>
              </a:rPr>
              <a:t>Hybrid clouds allow enterprises to exploit existing IT infrastructures, maintain sensitive </a:t>
            </a:r>
            <a:r>
              <a:rPr lang="en-IN" sz="2200" dirty="0" smtClean="0">
                <a:latin typeface="Times New Roman" panose="02020603050405020304" pitchFamily="18" charset="0"/>
                <a:cs typeface="Times New Roman" panose="02020603050405020304" pitchFamily="18" charset="0"/>
              </a:rPr>
              <a:t>information </a:t>
            </a:r>
            <a:r>
              <a:rPr lang="en-IN" sz="2200" dirty="0">
                <a:latin typeface="Times New Roman" panose="02020603050405020304" pitchFamily="18" charset="0"/>
                <a:cs typeface="Times New Roman" panose="02020603050405020304" pitchFamily="18" charset="0"/>
              </a:rPr>
              <a:t>within the premises, and naturally grow and shrink by provisioning external resources and releasing them when they’re no longer needed. Security concerns are then only limited to the public portion of the cloud that can be used to perform operations with less stringent constraints but that are still part of the system workload. </a:t>
            </a:r>
            <a:endParaRPr lang="en-IN" sz="2200" dirty="0" smtClean="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969" y="2857501"/>
            <a:ext cx="7184157" cy="3804557"/>
          </a:xfrm>
          <a:prstGeom prst="rect">
            <a:avLst/>
          </a:prstGeom>
        </p:spPr>
      </p:pic>
    </p:spTree>
    <p:extLst>
      <p:ext uri="{BB962C8B-B14F-4D97-AF65-F5344CB8AC3E}">
        <p14:creationId xmlns:p14="http://schemas.microsoft.com/office/powerpoint/2010/main" val="2072605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9230"/>
            <a:ext cx="10058400" cy="996042"/>
          </a:xfrm>
        </p:spPr>
        <p:txBody>
          <a:bodyPr/>
          <a:lstStyle/>
          <a:p>
            <a:r>
              <a:rPr lang="en-IN" dirty="0"/>
              <a:t>2.3. Hybrid Cloud </a:t>
            </a:r>
            <a:r>
              <a:rPr lang="en-IN" sz="2000" dirty="0" err="1"/>
              <a:t>contd</a:t>
            </a:r>
            <a:r>
              <a:rPr lang="en-IN" sz="2000" dirty="0"/>
              <a:t>…</a:t>
            </a:r>
            <a:endParaRPr lang="en-IN" dirty="0"/>
          </a:p>
        </p:txBody>
      </p:sp>
      <p:sp>
        <p:nvSpPr>
          <p:cNvPr id="3" name="Content Placeholder 2"/>
          <p:cNvSpPr>
            <a:spLocks noGrp="1"/>
          </p:cNvSpPr>
          <p:nvPr>
            <p:ph idx="1"/>
          </p:nvPr>
        </p:nvSpPr>
        <p:spPr>
          <a:xfrm>
            <a:off x="702129" y="1485901"/>
            <a:ext cx="10891157" cy="5061856"/>
          </a:xfrm>
        </p:spPr>
        <p:txBody>
          <a:bodyPr>
            <a:normAutofit/>
          </a:bodyPr>
          <a:lstStyle/>
          <a:p>
            <a:pPr algn="just"/>
            <a:r>
              <a:rPr lang="en-IN" sz="2400" dirty="0">
                <a:latin typeface="Times New Roman" panose="02020603050405020304" pitchFamily="18" charset="0"/>
                <a:cs typeface="Times New Roman" panose="02020603050405020304" pitchFamily="18" charset="0"/>
              </a:rPr>
              <a:t>It is a heterogeneous distributed system resulting from a private cloud that integrates additional services or resources from one or more public clouds. For this reason they are also called </a:t>
            </a:r>
            <a:r>
              <a:rPr lang="en-IN" sz="2400" dirty="0" smtClean="0">
                <a:latin typeface="Times New Roman" panose="02020603050405020304" pitchFamily="18" charset="0"/>
                <a:cs typeface="Times New Roman" panose="02020603050405020304" pitchFamily="18" charset="0"/>
              </a:rPr>
              <a:t>heterogeneous </a:t>
            </a:r>
            <a:r>
              <a:rPr lang="en-IN" sz="2400" dirty="0">
                <a:latin typeface="Times New Roman" panose="02020603050405020304" pitchFamily="18" charset="0"/>
                <a:cs typeface="Times New Roman" panose="02020603050405020304" pitchFamily="18" charset="0"/>
              </a:rPr>
              <a:t>clouds. </a:t>
            </a:r>
            <a:endParaRPr lang="en-IN" sz="2400"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Whereas the concept of hybrid cloud is general, it mostly applies to IT infrastructure rather than software </a:t>
            </a:r>
            <a:r>
              <a:rPr lang="en-IN" sz="2400" dirty="0" smtClean="0">
                <a:latin typeface="Times New Roman" panose="02020603050405020304" pitchFamily="18" charset="0"/>
                <a:cs typeface="Times New Roman" panose="02020603050405020304" pitchFamily="18" charset="0"/>
              </a:rPr>
              <a:t>services</a:t>
            </a:r>
          </a:p>
          <a:p>
            <a:pPr algn="just"/>
            <a:r>
              <a:rPr lang="en-IN" sz="2400" dirty="0">
                <a:latin typeface="Times New Roman" panose="02020603050405020304" pitchFamily="18" charset="0"/>
                <a:cs typeface="Times New Roman" panose="02020603050405020304" pitchFamily="18" charset="0"/>
              </a:rPr>
              <a:t>Infrastructure </a:t>
            </a:r>
            <a:r>
              <a:rPr lang="en-IN" sz="2400" dirty="0" smtClean="0">
                <a:latin typeface="Times New Roman" panose="02020603050405020304" pitchFamily="18" charset="0"/>
                <a:cs typeface="Times New Roman" panose="02020603050405020304" pitchFamily="18" charset="0"/>
              </a:rPr>
              <a:t>management </a:t>
            </a:r>
            <a:r>
              <a:rPr lang="en-IN" sz="2400" dirty="0">
                <a:latin typeface="Times New Roman" panose="02020603050405020304" pitchFamily="18" charset="0"/>
                <a:cs typeface="Times New Roman" panose="02020603050405020304" pitchFamily="18" charset="0"/>
              </a:rPr>
              <a:t>software and PaaS solutions are the building blocks for deploying and managing hybrid clouds</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Infrastructure management software such as </a:t>
            </a:r>
            <a:r>
              <a:rPr lang="en-IN" sz="2400" dirty="0" err="1">
                <a:latin typeface="Times New Roman" panose="02020603050405020304" pitchFamily="18" charset="0"/>
                <a:cs typeface="Times New Roman" panose="02020603050405020304" pitchFamily="18" charset="0"/>
              </a:rPr>
              <a:t>OpenNebula</a:t>
            </a:r>
            <a:r>
              <a:rPr lang="en-IN" sz="2400" dirty="0">
                <a:latin typeface="Times New Roman" panose="02020603050405020304" pitchFamily="18" charset="0"/>
                <a:cs typeface="Times New Roman" panose="02020603050405020304" pitchFamily="18" charset="0"/>
              </a:rPr>
              <a:t> already exposes the capability of </a:t>
            </a:r>
            <a:r>
              <a:rPr lang="en-IN" sz="2400" dirty="0" smtClean="0">
                <a:latin typeface="Times New Roman" panose="02020603050405020304" pitchFamily="18" charset="0"/>
                <a:cs typeface="Times New Roman" panose="02020603050405020304" pitchFamily="18" charset="0"/>
              </a:rPr>
              <a:t>integrating </a:t>
            </a:r>
            <a:r>
              <a:rPr lang="en-IN" sz="2400" dirty="0">
                <a:latin typeface="Times New Roman" panose="02020603050405020304" pitchFamily="18" charset="0"/>
                <a:cs typeface="Times New Roman" panose="02020603050405020304" pitchFamily="18" charset="0"/>
              </a:rPr>
              <a:t>resources from public clouds such as Amazon EC2</a:t>
            </a:r>
            <a:r>
              <a:rPr lang="en-IN" sz="2400" dirty="0" smtClean="0">
                <a:latin typeface="Times New Roman" panose="02020603050405020304" pitchFamily="18" charset="0"/>
                <a:cs typeface="Times New Roman" panose="02020603050405020304" pitchFamily="18" charset="0"/>
              </a:rPr>
              <a:t>. Other examples include </a:t>
            </a:r>
            <a:r>
              <a:rPr lang="en-IN" sz="2400" dirty="0" err="1">
                <a:latin typeface="Times New Roman" panose="02020603050405020304" pitchFamily="18" charset="0"/>
                <a:cs typeface="Times New Roman" panose="02020603050405020304" pitchFamily="18" charset="0"/>
              </a:rPr>
              <a:t>I</a:t>
            </a:r>
            <a:r>
              <a:rPr lang="en-IN" sz="2400" dirty="0" err="1" smtClean="0">
                <a:latin typeface="Times New Roman" panose="02020603050405020304" pitchFamily="18" charset="0"/>
                <a:cs typeface="Times New Roman" panose="02020603050405020304" pitchFamily="18" charset="0"/>
              </a:rPr>
              <a:t>nterGrid</a:t>
            </a:r>
            <a:r>
              <a:rPr lang="en-IN" sz="2400" dirty="0" smtClean="0">
                <a:latin typeface="Times New Roman" panose="02020603050405020304" pitchFamily="18" charset="0"/>
                <a:cs typeface="Times New Roman" panose="02020603050405020304" pitchFamily="18" charset="0"/>
              </a:rPr>
              <a:t> etc.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46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71711"/>
          </a:xfrm>
        </p:spPr>
        <p:txBody>
          <a:bodyPr>
            <a:normAutofit fontScale="90000"/>
          </a:bodyPr>
          <a:lstStyle/>
          <a:p>
            <a:r>
              <a:rPr lang="en-IN" dirty="0" smtClean="0"/>
              <a:t>1. Cloud Reference model</a:t>
            </a:r>
            <a:endParaRPr lang="en-IN" dirty="0"/>
          </a:p>
        </p:txBody>
      </p:sp>
      <p:sp>
        <p:nvSpPr>
          <p:cNvPr id="3" name="Content Placeholder 2"/>
          <p:cNvSpPr>
            <a:spLocks noGrp="1"/>
          </p:cNvSpPr>
          <p:nvPr>
            <p:ph idx="1"/>
          </p:nvPr>
        </p:nvSpPr>
        <p:spPr>
          <a:xfrm>
            <a:off x="1069848" y="1524000"/>
            <a:ext cx="10058400" cy="4648200"/>
          </a:xfrm>
        </p:spPr>
        <p:txBody>
          <a:bodyPr>
            <a:noAutofit/>
          </a:bodyPr>
          <a:lstStyle/>
          <a:p>
            <a:pPr algn="just"/>
            <a:r>
              <a:rPr lang="en-IN" sz="2400" dirty="0">
                <a:latin typeface="Times New Roman" panose="02020603050405020304" pitchFamily="18" charset="0"/>
                <a:cs typeface="Times New Roman" panose="02020603050405020304" pitchFamily="18" charset="0"/>
              </a:rPr>
              <a:t>A broad definition of the phenomenon could be as follows: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ctr">
              <a:buNone/>
            </a:pPr>
            <a:r>
              <a:rPr lang="en-IN" sz="2400" b="1" i="1" dirty="0">
                <a:latin typeface="Times New Roman" panose="02020603050405020304" pitchFamily="18" charset="0"/>
                <a:cs typeface="Times New Roman" panose="02020603050405020304" pitchFamily="18" charset="0"/>
              </a:rPr>
              <a:t>Cloud computing is a </a:t>
            </a:r>
            <a:r>
              <a:rPr lang="en-IN" sz="2400" b="1" i="1" dirty="0">
                <a:solidFill>
                  <a:srgbClr val="FF0000"/>
                </a:solidFill>
                <a:latin typeface="Times New Roman" panose="02020603050405020304" pitchFamily="18" charset="0"/>
                <a:cs typeface="Times New Roman" panose="02020603050405020304" pitchFamily="18" charset="0"/>
              </a:rPr>
              <a:t>utility-oriented </a:t>
            </a:r>
            <a:r>
              <a:rPr lang="en-IN" sz="2400" b="1" i="1" dirty="0">
                <a:latin typeface="Times New Roman" panose="02020603050405020304" pitchFamily="18" charset="0"/>
                <a:cs typeface="Times New Roman" panose="02020603050405020304" pitchFamily="18" charset="0"/>
              </a:rPr>
              <a:t>and </a:t>
            </a:r>
            <a:r>
              <a:rPr lang="en-IN" sz="2400" b="1" i="1" dirty="0">
                <a:solidFill>
                  <a:srgbClr val="FF0000"/>
                </a:solidFill>
                <a:latin typeface="Times New Roman" panose="02020603050405020304" pitchFamily="18" charset="0"/>
                <a:cs typeface="Times New Roman" panose="02020603050405020304" pitchFamily="18" charset="0"/>
              </a:rPr>
              <a:t>Internet-centric</a:t>
            </a:r>
            <a:r>
              <a:rPr lang="en-IN" sz="2400" b="1" i="1" dirty="0">
                <a:latin typeface="Times New Roman" panose="02020603050405020304" pitchFamily="18" charset="0"/>
                <a:cs typeface="Times New Roman" panose="02020603050405020304" pitchFamily="18" charset="0"/>
              </a:rPr>
              <a:t> way of delivering IT services on demand. These services cover the entire computing stack: from the </a:t>
            </a:r>
            <a:r>
              <a:rPr lang="en-IN" sz="2400" b="1" i="1" dirty="0">
                <a:solidFill>
                  <a:srgbClr val="FF0000"/>
                </a:solidFill>
                <a:latin typeface="Times New Roman" panose="02020603050405020304" pitchFamily="18" charset="0"/>
                <a:cs typeface="Times New Roman" panose="02020603050405020304" pitchFamily="18" charset="0"/>
              </a:rPr>
              <a:t>hardware infrastructure </a:t>
            </a:r>
            <a:r>
              <a:rPr lang="en-IN" sz="2400" b="1" i="1" dirty="0" smtClean="0">
                <a:latin typeface="Times New Roman" panose="02020603050405020304" pitchFamily="18" charset="0"/>
                <a:cs typeface="Times New Roman" panose="02020603050405020304" pitchFamily="18" charset="0"/>
              </a:rPr>
              <a:t>packaged </a:t>
            </a:r>
            <a:r>
              <a:rPr lang="en-IN" sz="2400" b="1" i="1" dirty="0">
                <a:latin typeface="Times New Roman" panose="02020603050405020304" pitchFamily="18" charset="0"/>
                <a:cs typeface="Times New Roman" panose="02020603050405020304" pitchFamily="18" charset="0"/>
              </a:rPr>
              <a:t>as a set of virtual machines </a:t>
            </a:r>
            <a:r>
              <a:rPr lang="en-IN" sz="2400" b="1" i="1" dirty="0">
                <a:solidFill>
                  <a:srgbClr val="FF0000"/>
                </a:solidFill>
                <a:latin typeface="Times New Roman" panose="02020603050405020304" pitchFamily="18" charset="0"/>
                <a:cs typeface="Times New Roman" panose="02020603050405020304" pitchFamily="18" charset="0"/>
              </a:rPr>
              <a:t>to software services such as development platforms and </a:t>
            </a:r>
            <a:r>
              <a:rPr lang="en-IN" sz="2400" b="1" i="1" dirty="0" smtClean="0">
                <a:solidFill>
                  <a:srgbClr val="FF0000"/>
                </a:solidFill>
                <a:latin typeface="Times New Roman" panose="02020603050405020304" pitchFamily="18" charset="0"/>
                <a:cs typeface="Times New Roman" panose="02020603050405020304" pitchFamily="18" charset="0"/>
              </a:rPr>
              <a:t>distributed </a:t>
            </a:r>
            <a:r>
              <a:rPr lang="en-IN" sz="2400" b="1" i="1" dirty="0">
                <a:solidFill>
                  <a:srgbClr val="FF0000"/>
                </a:solidFill>
                <a:latin typeface="Times New Roman" panose="02020603050405020304" pitchFamily="18" charset="0"/>
                <a:cs typeface="Times New Roman" panose="02020603050405020304" pitchFamily="18" charset="0"/>
              </a:rPr>
              <a:t>applications.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definition captures the most important and fundamental aspects of cloud computing. We now discuss a reference model that aids in categorization of cloud technologies, applications, and services.</a:t>
            </a:r>
          </a:p>
          <a:p>
            <a:pPr marL="0" indent="0" algn="just">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41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9230"/>
            <a:ext cx="10058400" cy="751113"/>
          </a:xfrm>
        </p:spPr>
        <p:txBody>
          <a:bodyPr>
            <a:normAutofit fontScale="90000"/>
          </a:bodyPr>
          <a:lstStyle/>
          <a:p>
            <a:r>
              <a:rPr lang="en-IN" dirty="0" smtClean="0"/>
              <a:t>2.4.  Community Cloud</a:t>
            </a:r>
            <a:endParaRPr lang="en-IN" dirty="0"/>
          </a:p>
        </p:txBody>
      </p:sp>
      <p:sp>
        <p:nvSpPr>
          <p:cNvPr id="3" name="Content Placeholder 2"/>
          <p:cNvSpPr>
            <a:spLocks noGrp="1"/>
          </p:cNvSpPr>
          <p:nvPr>
            <p:ph idx="1"/>
          </p:nvPr>
        </p:nvSpPr>
        <p:spPr>
          <a:xfrm>
            <a:off x="457200" y="1110343"/>
            <a:ext cx="11446329" cy="5600699"/>
          </a:xfrm>
        </p:spPr>
        <p:txBody>
          <a:bodyPr>
            <a:noAutofit/>
          </a:bodyPr>
          <a:lstStyle/>
          <a:p>
            <a:pPr algn="just"/>
            <a:r>
              <a:rPr lang="en-IN" sz="2200" dirty="0">
                <a:latin typeface="Times New Roman" panose="02020603050405020304" pitchFamily="18" charset="0"/>
                <a:cs typeface="Times New Roman" panose="02020603050405020304" pitchFamily="18" charset="0"/>
              </a:rPr>
              <a:t>Community clouds are distributed systems created by integrating the services of different clouds to address the specific needs of an industry, a community, or a business sector. The National Institute of Standards and Technologies (</a:t>
            </a:r>
            <a:r>
              <a:rPr lang="en-IN" sz="2200" dirty="0" smtClean="0">
                <a:latin typeface="Times New Roman" panose="02020603050405020304" pitchFamily="18" charset="0"/>
                <a:cs typeface="Times New Roman" panose="02020603050405020304" pitchFamily="18" charset="0"/>
              </a:rPr>
              <a:t>NIST) characterizes </a:t>
            </a:r>
            <a:r>
              <a:rPr lang="en-IN" sz="2200" dirty="0">
                <a:latin typeface="Times New Roman" panose="02020603050405020304" pitchFamily="18" charset="0"/>
                <a:cs typeface="Times New Roman" panose="02020603050405020304" pitchFamily="18" charset="0"/>
              </a:rPr>
              <a:t>community clouds as </a:t>
            </a:r>
            <a:r>
              <a:rPr lang="en-IN" sz="2200" dirty="0" smtClean="0">
                <a:latin typeface="Times New Roman" panose="02020603050405020304" pitchFamily="18" charset="0"/>
                <a:cs typeface="Times New Roman" panose="02020603050405020304" pitchFamily="18" charset="0"/>
              </a:rPr>
              <a:t>follows:</a:t>
            </a:r>
          </a:p>
          <a:p>
            <a:pPr marL="0" indent="0" algn="ctr">
              <a:buNone/>
            </a:pPr>
            <a:r>
              <a:rPr lang="en-IN" sz="2200" b="1" i="1" dirty="0" smtClean="0">
                <a:solidFill>
                  <a:srgbClr val="FF0000"/>
                </a:solidFill>
                <a:latin typeface="Times New Roman" panose="02020603050405020304" pitchFamily="18" charset="0"/>
                <a:cs typeface="Times New Roman" panose="02020603050405020304" pitchFamily="18" charset="0"/>
              </a:rPr>
              <a:t>The </a:t>
            </a:r>
            <a:r>
              <a:rPr lang="en-IN" sz="2200" b="1" i="1" dirty="0">
                <a:solidFill>
                  <a:srgbClr val="FF0000"/>
                </a:solidFill>
                <a:latin typeface="Times New Roman" panose="02020603050405020304" pitchFamily="18" charset="0"/>
                <a:cs typeface="Times New Roman" panose="02020603050405020304" pitchFamily="18" charset="0"/>
              </a:rPr>
              <a:t>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r>
              <a:rPr lang="en-IN" sz="2200" b="1" i="1" dirty="0" smtClean="0">
                <a:solidFill>
                  <a:srgbClr val="FF0000"/>
                </a:solidFill>
                <a:latin typeface="Times New Roman" panose="02020603050405020304" pitchFamily="18" charset="0"/>
                <a:cs typeface="Times New Roman" panose="02020603050405020304" pitchFamily="18" charset="0"/>
              </a:rPr>
              <a:t>.</a:t>
            </a:r>
          </a:p>
          <a:p>
            <a:pPr algn="just"/>
            <a:r>
              <a:rPr lang="en-IN" sz="2200" dirty="0">
                <a:latin typeface="Times New Roman" panose="02020603050405020304" pitchFamily="18" charset="0"/>
                <a:cs typeface="Times New Roman" panose="02020603050405020304" pitchFamily="18" charset="0"/>
              </a:rPr>
              <a:t>The users of a specific community cloud fall into a well-identified </a:t>
            </a:r>
            <a:r>
              <a:rPr lang="en-IN" sz="2200" dirty="0" smtClean="0">
                <a:latin typeface="Times New Roman" panose="02020603050405020304" pitchFamily="18" charset="0"/>
                <a:cs typeface="Times New Roman" panose="02020603050405020304" pitchFamily="18" charset="0"/>
              </a:rPr>
              <a:t>community</a:t>
            </a:r>
            <a:r>
              <a:rPr lang="en-IN" sz="2200" dirty="0">
                <a:latin typeface="Times New Roman" panose="02020603050405020304" pitchFamily="18" charset="0"/>
                <a:cs typeface="Times New Roman" panose="02020603050405020304" pitchFamily="18" charset="0"/>
              </a:rPr>
              <a:t>, sharing the same concerns or needs; they can be government bodies, industries, or even simple users, but all of them focus on the same issues for their interaction with the cloud.</a:t>
            </a:r>
          </a:p>
          <a:p>
            <a:pPr algn="just"/>
            <a:r>
              <a:rPr lang="en-IN" sz="2200" dirty="0">
                <a:latin typeface="Times New Roman" panose="02020603050405020304" pitchFamily="18" charset="0"/>
                <a:cs typeface="Times New Roman" panose="02020603050405020304" pitchFamily="18" charset="0"/>
              </a:rPr>
              <a:t>This is a different scenario than public clouds, which serve a multitude of users with different needs. Community clouds are also different from private clouds, where the services are generally delivered within the institution that owns the cloud.</a:t>
            </a:r>
          </a:p>
          <a:p>
            <a:pPr algn="just"/>
            <a:r>
              <a:rPr lang="en-IN" sz="2200" dirty="0">
                <a:latin typeface="Times New Roman" panose="02020603050405020304" pitchFamily="18" charset="0"/>
                <a:cs typeface="Times New Roman" panose="02020603050405020304" pitchFamily="18" charset="0"/>
              </a:rPr>
              <a:t>From an architectural point of view, a community cloud is most likely </a:t>
            </a:r>
            <a:r>
              <a:rPr lang="en-IN" sz="2200" b="1" dirty="0">
                <a:solidFill>
                  <a:srgbClr val="FF0000"/>
                </a:solidFill>
                <a:latin typeface="Times New Roman" panose="02020603050405020304" pitchFamily="18" charset="0"/>
                <a:cs typeface="Times New Roman" panose="02020603050405020304" pitchFamily="18" charset="0"/>
              </a:rPr>
              <a:t>implemented over </a:t>
            </a:r>
            <a:r>
              <a:rPr lang="en-IN" sz="2200" b="1" dirty="0" smtClean="0">
                <a:solidFill>
                  <a:srgbClr val="FF0000"/>
                </a:solidFill>
                <a:latin typeface="Times New Roman" panose="02020603050405020304" pitchFamily="18" charset="0"/>
                <a:cs typeface="Times New Roman" panose="02020603050405020304" pitchFamily="18" charset="0"/>
              </a:rPr>
              <a:t>multiple </a:t>
            </a:r>
            <a:r>
              <a:rPr lang="en-IN" sz="2200" b="1" dirty="0">
                <a:solidFill>
                  <a:srgbClr val="FF0000"/>
                </a:solidFill>
                <a:latin typeface="Times New Roman" panose="02020603050405020304" pitchFamily="18" charset="0"/>
                <a:cs typeface="Times New Roman" panose="02020603050405020304" pitchFamily="18" charset="0"/>
              </a:rPr>
              <a:t>administrative domains.</a:t>
            </a:r>
            <a:r>
              <a:rPr lang="en-IN" sz="2200" dirty="0">
                <a:latin typeface="Times New Roman" panose="02020603050405020304" pitchFamily="18" charset="0"/>
                <a:cs typeface="Times New Roman" panose="02020603050405020304" pitchFamily="18" charset="0"/>
              </a:rPr>
              <a:t> This means that different organizations such as government </a:t>
            </a:r>
            <a:r>
              <a:rPr lang="en-IN" sz="2200" dirty="0" smtClean="0">
                <a:latin typeface="Times New Roman" panose="02020603050405020304" pitchFamily="18" charset="0"/>
                <a:cs typeface="Times New Roman" panose="02020603050405020304" pitchFamily="18" charset="0"/>
              </a:rPr>
              <a:t>bodies, private </a:t>
            </a:r>
            <a:r>
              <a:rPr lang="en-IN" sz="2200" dirty="0">
                <a:latin typeface="Times New Roman" panose="02020603050405020304" pitchFamily="18" charset="0"/>
                <a:cs typeface="Times New Roman" panose="02020603050405020304" pitchFamily="18" charset="0"/>
              </a:rPr>
              <a:t>enterprises, research organizations, and even public virtual infrastructure providers </a:t>
            </a:r>
            <a:r>
              <a:rPr lang="en-IN" sz="2200" dirty="0" smtClean="0">
                <a:latin typeface="Times New Roman" panose="02020603050405020304" pitchFamily="18" charset="0"/>
                <a:cs typeface="Times New Roman" panose="02020603050405020304" pitchFamily="18" charset="0"/>
              </a:rPr>
              <a:t>contribute </a:t>
            </a:r>
            <a:r>
              <a:rPr lang="en-IN" sz="2200" dirty="0">
                <a:latin typeface="Times New Roman" panose="02020603050405020304" pitchFamily="18" charset="0"/>
                <a:cs typeface="Times New Roman" panose="02020603050405020304" pitchFamily="18" charset="0"/>
              </a:rPr>
              <a:t>with their resources to build the cloud infrastructure.</a:t>
            </a:r>
          </a:p>
          <a:p>
            <a:pPr algn="just"/>
            <a:endParaRPr lang="en-IN" sz="2200" i="1" dirty="0">
              <a:latin typeface="Times New Roman" panose="02020603050405020304" pitchFamily="18" charset="0"/>
              <a:cs typeface="Times New Roman" panose="02020603050405020304" pitchFamily="18" charset="0"/>
            </a:endParaRPr>
          </a:p>
          <a:p>
            <a:pPr algn="just"/>
            <a:endParaRPr lang="en-I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81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93914"/>
            <a:ext cx="10058400" cy="832757"/>
          </a:xfrm>
        </p:spPr>
        <p:txBody>
          <a:bodyPr/>
          <a:lstStyle/>
          <a:p>
            <a:r>
              <a:rPr lang="en-IN" dirty="0"/>
              <a:t>2.4.  Community </a:t>
            </a:r>
            <a:r>
              <a:rPr lang="en-IN" dirty="0" smtClean="0"/>
              <a:t>Cloud </a:t>
            </a:r>
            <a:r>
              <a:rPr lang="en-IN" sz="2500" dirty="0" err="1" smtClean="0"/>
              <a:t>contd</a:t>
            </a:r>
            <a:r>
              <a:rPr lang="en-IN" sz="2500" dirty="0" smtClean="0"/>
              <a:t>…</a:t>
            </a:r>
            <a:endParaRPr lang="en-IN" sz="2500" dirty="0"/>
          </a:p>
        </p:txBody>
      </p:sp>
      <p:sp>
        <p:nvSpPr>
          <p:cNvPr id="3" name="Content Placeholder 2"/>
          <p:cNvSpPr>
            <a:spLocks noGrp="1"/>
          </p:cNvSpPr>
          <p:nvPr>
            <p:ph idx="1"/>
          </p:nvPr>
        </p:nvSpPr>
        <p:spPr>
          <a:xfrm>
            <a:off x="1069848" y="1126671"/>
            <a:ext cx="10058400" cy="5045529"/>
          </a:xfrm>
        </p:spPr>
        <p:txBody>
          <a:bodyPr>
            <a:normAutofit/>
          </a:bodyPr>
          <a:lstStyle/>
          <a:p>
            <a:pPr marL="0" indent="0">
              <a:buNone/>
            </a:pPr>
            <a:r>
              <a:rPr lang="en-IN" sz="2500" dirty="0">
                <a:latin typeface="Times New Roman" panose="02020603050405020304" pitchFamily="18" charset="0"/>
                <a:cs typeface="Times New Roman" panose="02020603050405020304" pitchFamily="18" charset="0"/>
              </a:rPr>
              <a:t>Candidate sectors for community clouds are as follows</a:t>
            </a:r>
            <a:r>
              <a:rPr lang="en-IN" sz="2500" dirty="0" smtClean="0">
                <a:latin typeface="Times New Roman" panose="02020603050405020304" pitchFamily="18" charset="0"/>
                <a:cs typeface="Times New Roman" panose="02020603050405020304" pitchFamily="18" charset="0"/>
              </a:rPr>
              <a:t>:</a:t>
            </a:r>
          </a:p>
          <a:p>
            <a:r>
              <a:rPr lang="en-IN" sz="2500" dirty="0" smtClean="0">
                <a:latin typeface="Times New Roman" panose="02020603050405020304" pitchFamily="18" charset="0"/>
                <a:cs typeface="Times New Roman" panose="02020603050405020304" pitchFamily="18" charset="0"/>
              </a:rPr>
              <a:t>Media Industry</a:t>
            </a:r>
          </a:p>
          <a:p>
            <a:r>
              <a:rPr lang="en-IN" sz="2500" dirty="0" smtClean="0">
                <a:latin typeface="Times New Roman" panose="02020603050405020304" pitchFamily="18" charset="0"/>
                <a:cs typeface="Times New Roman" panose="02020603050405020304" pitchFamily="18" charset="0"/>
              </a:rPr>
              <a:t>Healthcare Industry</a:t>
            </a:r>
          </a:p>
          <a:p>
            <a:r>
              <a:rPr lang="en-IN" sz="2500" dirty="0" smtClean="0">
                <a:latin typeface="Times New Roman" panose="02020603050405020304" pitchFamily="18" charset="0"/>
                <a:cs typeface="Times New Roman" panose="02020603050405020304" pitchFamily="18" charset="0"/>
              </a:rPr>
              <a:t>Energy and other core industries</a:t>
            </a:r>
          </a:p>
          <a:p>
            <a:r>
              <a:rPr lang="en-IN" sz="2500" dirty="0" smtClean="0">
                <a:latin typeface="Times New Roman" panose="02020603050405020304" pitchFamily="18" charset="0"/>
                <a:cs typeface="Times New Roman" panose="02020603050405020304" pitchFamily="18" charset="0"/>
              </a:rPr>
              <a:t>Public sector</a:t>
            </a:r>
          </a:p>
          <a:p>
            <a:r>
              <a:rPr lang="en-IN" sz="2500" dirty="0" smtClean="0">
                <a:latin typeface="Times New Roman" panose="02020603050405020304" pitchFamily="18" charset="0"/>
                <a:cs typeface="Times New Roman" panose="02020603050405020304" pitchFamily="18" charset="0"/>
              </a:rPr>
              <a:t>Scientific Research</a:t>
            </a:r>
          </a:p>
          <a:p>
            <a:endParaRPr lang="en-IN" sz="2500" dirty="0" smtClean="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642" y="1959428"/>
            <a:ext cx="5844031" cy="4372585"/>
          </a:xfrm>
          <a:prstGeom prst="rect">
            <a:avLst/>
          </a:prstGeom>
        </p:spPr>
      </p:pic>
    </p:spTree>
    <p:extLst>
      <p:ext uri="{BB962C8B-B14F-4D97-AF65-F5344CB8AC3E}">
        <p14:creationId xmlns:p14="http://schemas.microsoft.com/office/powerpoint/2010/main" val="403228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36168"/>
          </a:xfrm>
        </p:spPr>
        <p:txBody>
          <a:bodyPr/>
          <a:lstStyle/>
          <a:p>
            <a:r>
              <a:rPr lang="en-IN" dirty="0" smtClean="0"/>
              <a:t>1. Cloud </a:t>
            </a:r>
            <a:r>
              <a:rPr lang="en-IN" dirty="0"/>
              <a:t>Reference </a:t>
            </a:r>
            <a:r>
              <a:rPr lang="en-IN" dirty="0" smtClean="0"/>
              <a:t>model </a:t>
            </a:r>
            <a:r>
              <a:rPr lang="en-IN" sz="2400" dirty="0" err="1" smtClean="0"/>
              <a:t>contd</a:t>
            </a:r>
            <a:r>
              <a:rPr lang="en-IN" sz="2400" dirty="0" smtClean="0"/>
              <a:t>…</a:t>
            </a:r>
            <a:endParaRPr lang="en-IN" sz="2400" dirty="0"/>
          </a:p>
        </p:txBody>
      </p:sp>
      <p:sp>
        <p:nvSpPr>
          <p:cNvPr id="3" name="Content Placeholder 2"/>
          <p:cNvSpPr>
            <a:spLocks noGrp="1"/>
          </p:cNvSpPr>
          <p:nvPr>
            <p:ph idx="1"/>
          </p:nvPr>
        </p:nvSpPr>
        <p:spPr>
          <a:xfrm>
            <a:off x="1069848" y="1422401"/>
            <a:ext cx="10058400" cy="4749800"/>
          </a:xfrm>
        </p:spPr>
        <p:txBody>
          <a:bodyPr>
            <a:normAutofit/>
          </a:bodyPr>
          <a:lstStyle/>
          <a:p>
            <a:pPr algn="just"/>
            <a:r>
              <a:rPr lang="en-IN" sz="2400" dirty="0">
                <a:latin typeface="Times New Roman" panose="02020603050405020304" pitchFamily="18" charset="0"/>
                <a:cs typeface="Times New Roman" panose="02020603050405020304" pitchFamily="18" charset="0"/>
              </a:rPr>
              <a:t>Cloud computing supports </a:t>
            </a:r>
            <a:r>
              <a:rPr lang="en-IN" sz="2400" b="1" dirty="0">
                <a:solidFill>
                  <a:srgbClr val="FF0000"/>
                </a:solidFill>
                <a:latin typeface="Times New Roman" panose="02020603050405020304" pitchFamily="18" charset="0"/>
                <a:cs typeface="Times New Roman" panose="02020603050405020304" pitchFamily="18" charset="0"/>
              </a:rPr>
              <a:t>any IT service that can be consumed as a utility </a:t>
            </a:r>
            <a:r>
              <a:rPr lang="en-IN" sz="2400" dirty="0">
                <a:latin typeface="Times New Roman" panose="02020603050405020304" pitchFamily="18" charset="0"/>
                <a:cs typeface="Times New Roman" panose="02020603050405020304" pitchFamily="18" charset="0"/>
              </a:rPr>
              <a:t>and delivered through a network, most likely the Internet. Such characterization includes quite different aspects</a:t>
            </a:r>
            <a:r>
              <a:rPr lang="en-IN" sz="2400" dirty="0" smtClean="0">
                <a:latin typeface="Times New Roman" panose="02020603050405020304" pitchFamily="18" charset="0"/>
                <a:cs typeface="Times New Roman" panose="02020603050405020304" pitchFamily="18" charset="0"/>
              </a:rPr>
              <a:t>: </a:t>
            </a:r>
            <a:r>
              <a:rPr lang="en-IN" sz="2400" b="1" dirty="0" smtClean="0">
                <a:solidFill>
                  <a:srgbClr val="FF0000"/>
                </a:solidFill>
                <a:latin typeface="Times New Roman" panose="02020603050405020304" pitchFamily="18" charset="0"/>
                <a:cs typeface="Times New Roman" panose="02020603050405020304" pitchFamily="18" charset="0"/>
              </a:rPr>
              <a:t>infrastructure, </a:t>
            </a:r>
            <a:r>
              <a:rPr lang="en-IN" sz="2400" b="1" dirty="0">
                <a:solidFill>
                  <a:srgbClr val="FF0000"/>
                </a:solidFill>
                <a:latin typeface="Times New Roman" panose="02020603050405020304" pitchFamily="18" charset="0"/>
                <a:cs typeface="Times New Roman" panose="02020603050405020304" pitchFamily="18" charset="0"/>
              </a:rPr>
              <a:t>development platforms, application and services.</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999" y="2830286"/>
            <a:ext cx="6592220" cy="3894059"/>
          </a:xfrm>
          <a:prstGeom prst="rect">
            <a:avLst/>
          </a:prstGeom>
        </p:spPr>
      </p:pic>
    </p:spTree>
    <p:extLst>
      <p:ext uri="{BB962C8B-B14F-4D97-AF65-F5344CB8AC3E}">
        <p14:creationId xmlns:p14="http://schemas.microsoft.com/office/powerpoint/2010/main" val="302460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30778"/>
          </a:xfrm>
        </p:spPr>
        <p:txBody>
          <a:bodyPr>
            <a:normAutofit/>
          </a:bodyPr>
          <a:lstStyle/>
          <a:p>
            <a:r>
              <a:rPr lang="en-IN" dirty="0"/>
              <a:t>Cloud Reference model </a:t>
            </a:r>
            <a:r>
              <a:rPr lang="en-IN" sz="2400" dirty="0" err="1"/>
              <a:t>contd</a:t>
            </a:r>
            <a:r>
              <a:rPr lang="en-IN" sz="2400" dirty="0"/>
              <a:t>…</a:t>
            </a:r>
            <a:endParaRPr lang="en-IN" dirty="0"/>
          </a:p>
        </p:txBody>
      </p:sp>
      <p:sp>
        <p:nvSpPr>
          <p:cNvPr id="3" name="Content Placeholder 2"/>
          <p:cNvSpPr>
            <a:spLocks noGrp="1"/>
          </p:cNvSpPr>
          <p:nvPr>
            <p:ph idx="1"/>
          </p:nvPr>
        </p:nvSpPr>
        <p:spPr>
          <a:xfrm>
            <a:off x="698268" y="914400"/>
            <a:ext cx="11122429" cy="5785658"/>
          </a:xfrm>
        </p:spPr>
        <p:txBody>
          <a:bodyPr>
            <a:noAutofit/>
          </a:bodyPr>
          <a:lstStyle/>
          <a:p>
            <a:pPr marL="0" indent="0" algn="just">
              <a:buNone/>
            </a:pPr>
            <a:r>
              <a:rPr lang="en-IN" sz="2500" b="1" i="1" dirty="0" smtClean="0">
                <a:latin typeface="Times New Roman" panose="02020603050405020304" pitchFamily="18" charset="0"/>
                <a:cs typeface="Times New Roman" panose="02020603050405020304" pitchFamily="18" charset="0"/>
              </a:rPr>
              <a:t>Infrastructure as a service </a:t>
            </a:r>
          </a:p>
          <a:p>
            <a:pPr algn="just"/>
            <a:r>
              <a:rPr lang="en-IN" b="1" i="1" dirty="0" smtClean="0">
                <a:latin typeface="Times New Roman" panose="02020603050405020304" pitchFamily="18" charset="0"/>
                <a:cs typeface="Times New Roman" panose="02020603050405020304" pitchFamily="18" charset="0"/>
              </a:rPr>
              <a:t>System Infrastructure: </a:t>
            </a:r>
          </a:p>
          <a:p>
            <a:pPr lvl="2" algn="just">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This layer is using </a:t>
            </a:r>
            <a:r>
              <a:rPr lang="en-IN" sz="1800" dirty="0">
                <a:latin typeface="Times New Roman" panose="02020603050405020304" pitchFamily="18" charset="0"/>
                <a:cs typeface="Times New Roman" panose="02020603050405020304" pitchFamily="18" charset="0"/>
              </a:rPr>
              <a:t>a </a:t>
            </a:r>
            <a:r>
              <a:rPr lang="en-IN" sz="1800" b="1" dirty="0" smtClean="0">
                <a:solidFill>
                  <a:srgbClr val="FF0000"/>
                </a:solidFill>
                <a:latin typeface="Times New Roman" panose="02020603050405020304" pitchFamily="18" charset="0"/>
                <a:cs typeface="Times New Roman" panose="02020603050405020304" pitchFamily="18" charset="0"/>
              </a:rPr>
              <a:t>data </a:t>
            </a:r>
            <a:r>
              <a:rPr lang="en-IN" sz="1800" b="1" dirty="0" err="1" smtClean="0">
                <a:solidFill>
                  <a:srgbClr val="FF0000"/>
                </a:solidFill>
                <a:latin typeface="Times New Roman" panose="02020603050405020304" pitchFamily="18" charset="0"/>
                <a:cs typeface="Times New Roman" panose="02020603050405020304" pitchFamily="18" charset="0"/>
              </a:rPr>
              <a:t>center</a:t>
            </a:r>
            <a:r>
              <a:rPr lang="en-IN" sz="1800" b="1" dirty="0" smtClean="0">
                <a:solidFill>
                  <a:srgbClr val="FF000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which hundreds and thousands of </a:t>
            </a:r>
            <a:r>
              <a:rPr lang="en-IN" sz="1800" b="1" dirty="0">
                <a:solidFill>
                  <a:srgbClr val="FF0000"/>
                </a:solidFill>
                <a:latin typeface="Times New Roman" panose="02020603050405020304" pitchFamily="18" charset="0"/>
                <a:cs typeface="Times New Roman" panose="02020603050405020304" pitchFamily="18" charset="0"/>
              </a:rPr>
              <a:t>nodes are stacked together</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Cloud </a:t>
            </a:r>
            <a:r>
              <a:rPr lang="en-IN" sz="1800" dirty="0">
                <a:latin typeface="Times New Roman" panose="02020603050405020304" pitchFamily="18" charset="0"/>
                <a:cs typeface="Times New Roman" panose="02020603050405020304" pitchFamily="18" charset="0"/>
              </a:rPr>
              <a:t>infrastructure can be </a:t>
            </a:r>
            <a:r>
              <a:rPr lang="en-IN" sz="1800" b="1" dirty="0">
                <a:solidFill>
                  <a:srgbClr val="FF0000"/>
                </a:solidFill>
                <a:latin typeface="Times New Roman" panose="02020603050405020304" pitchFamily="18" charset="0"/>
                <a:cs typeface="Times New Roman" panose="02020603050405020304" pitchFamily="18" charset="0"/>
              </a:rPr>
              <a:t>heterogeneous in nature </a:t>
            </a:r>
            <a:r>
              <a:rPr lang="en-IN" sz="1800" dirty="0">
                <a:latin typeface="Times New Roman" panose="02020603050405020304" pitchFamily="18" charset="0"/>
                <a:cs typeface="Times New Roman" panose="02020603050405020304" pitchFamily="18" charset="0"/>
              </a:rPr>
              <a:t>because a variety of resources, such as </a:t>
            </a:r>
            <a:r>
              <a:rPr lang="en-IN" sz="1800" b="1" dirty="0">
                <a:latin typeface="Times New Roman" panose="02020603050405020304" pitchFamily="18" charset="0"/>
                <a:cs typeface="Times New Roman" panose="02020603050405020304" pitchFamily="18" charset="0"/>
              </a:rPr>
              <a:t>clusters and even networked PCs, can be used to build it. </a:t>
            </a:r>
            <a:endParaRPr lang="en-IN" sz="1800" b="1" dirty="0" smtClean="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Moreover</a:t>
            </a:r>
            <a:r>
              <a:rPr lang="en-IN" sz="1800" dirty="0">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database systems and other storage services </a:t>
            </a:r>
            <a:r>
              <a:rPr lang="en-IN" sz="1800" dirty="0">
                <a:latin typeface="Times New Roman" panose="02020603050405020304" pitchFamily="18" charset="0"/>
                <a:cs typeface="Times New Roman" panose="02020603050405020304" pitchFamily="18" charset="0"/>
              </a:rPr>
              <a:t>can also be part of the infrastructure</a:t>
            </a:r>
            <a:r>
              <a:rPr lang="en-IN" sz="1800"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b="1" i="1" dirty="0" smtClean="0">
                <a:latin typeface="Times New Roman" panose="02020603050405020304" pitchFamily="18" charset="0"/>
                <a:cs typeface="Times New Roman" panose="02020603050405020304" pitchFamily="18" charset="0"/>
              </a:rPr>
              <a:t>Core Middleware: </a:t>
            </a:r>
          </a:p>
          <a:p>
            <a:pPr lvl="1"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physical infrastructure is </a:t>
            </a:r>
            <a:r>
              <a:rPr lang="en-IN" b="1" dirty="0">
                <a:solidFill>
                  <a:srgbClr val="FF0000"/>
                </a:solidFill>
                <a:latin typeface="Times New Roman" panose="02020603050405020304" pitchFamily="18" charset="0"/>
                <a:cs typeface="Times New Roman" panose="02020603050405020304" pitchFamily="18" charset="0"/>
              </a:rPr>
              <a:t>managed by the core middleware</a:t>
            </a:r>
            <a:r>
              <a:rPr lang="en-IN" dirty="0">
                <a:latin typeface="Times New Roman" panose="02020603050405020304" pitchFamily="18" charset="0"/>
                <a:cs typeface="Times New Roman" panose="02020603050405020304" pitchFamily="18" charset="0"/>
              </a:rPr>
              <a:t>, the objectives of which are to provide an appropriate </a:t>
            </a:r>
            <a:r>
              <a:rPr lang="en-IN" b="1" dirty="0">
                <a:solidFill>
                  <a:srgbClr val="FF0000"/>
                </a:solidFill>
                <a:latin typeface="Times New Roman" panose="02020603050405020304" pitchFamily="18" charset="0"/>
                <a:cs typeface="Times New Roman" panose="02020603050405020304" pitchFamily="18" charset="0"/>
              </a:rPr>
              <a:t>runtime environment for applications and to best utilize resources</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t>
            </a:r>
            <a:r>
              <a:rPr lang="en-IN" dirty="0" smtClean="0">
                <a:latin typeface="Times New Roman" panose="02020603050405020304" pitchFamily="18" charset="0"/>
                <a:cs typeface="Times New Roman" panose="02020603050405020304" pitchFamily="18" charset="0"/>
              </a:rPr>
              <a:t>ottom </a:t>
            </a:r>
            <a:r>
              <a:rPr lang="en-IN" dirty="0">
                <a:latin typeface="Times New Roman" panose="02020603050405020304" pitchFamily="18" charset="0"/>
                <a:cs typeface="Times New Roman" panose="02020603050405020304" pitchFamily="18" charset="0"/>
              </a:rPr>
              <a:t>of the </a:t>
            </a:r>
            <a:r>
              <a:rPr lang="en-IN" dirty="0" smtClean="0">
                <a:latin typeface="Times New Roman" panose="02020603050405020304" pitchFamily="18" charset="0"/>
                <a:cs typeface="Times New Roman" panose="02020603050405020304" pitchFamily="18" charset="0"/>
              </a:rPr>
              <a:t>stack has </a:t>
            </a:r>
            <a:r>
              <a:rPr lang="en-IN" b="1" dirty="0" smtClean="0">
                <a:solidFill>
                  <a:srgbClr val="FF0000"/>
                </a:solidFill>
                <a:latin typeface="Times New Roman" panose="02020603050405020304" pitchFamily="18" charset="0"/>
                <a:cs typeface="Times New Roman" panose="02020603050405020304" pitchFamily="18" charset="0"/>
              </a:rPr>
              <a:t>virtualization </a:t>
            </a:r>
            <a:r>
              <a:rPr lang="en-IN" b="1" dirty="0">
                <a:solidFill>
                  <a:srgbClr val="FF0000"/>
                </a:solidFill>
                <a:latin typeface="Times New Roman" panose="02020603050405020304" pitchFamily="18" charset="0"/>
                <a:cs typeface="Times New Roman" panose="02020603050405020304" pitchFamily="18" charset="0"/>
              </a:rPr>
              <a:t>technologies </a:t>
            </a:r>
            <a:r>
              <a:rPr lang="en-IN" dirty="0" smtClean="0">
                <a:latin typeface="Times New Roman" panose="02020603050405020304" pitchFamily="18" charset="0"/>
                <a:cs typeface="Times New Roman" panose="02020603050405020304" pitchFamily="18" charset="0"/>
              </a:rPr>
              <a:t>which are </a:t>
            </a:r>
            <a:r>
              <a:rPr lang="en-IN" dirty="0">
                <a:latin typeface="Times New Roman" panose="02020603050405020304" pitchFamily="18" charset="0"/>
                <a:cs typeface="Times New Roman" panose="02020603050405020304" pitchFamily="18" charset="0"/>
              </a:rPr>
              <a:t>used to guarantee </a:t>
            </a:r>
            <a:r>
              <a:rPr lang="en-IN" b="1" dirty="0">
                <a:solidFill>
                  <a:srgbClr val="FF0000"/>
                </a:solidFill>
                <a:latin typeface="Times New Roman" panose="02020603050405020304" pitchFamily="18" charset="0"/>
                <a:cs typeface="Times New Roman" panose="02020603050405020304" pitchFamily="18" charset="0"/>
              </a:rPr>
              <a:t>runtime environment </a:t>
            </a:r>
            <a:r>
              <a:rPr lang="en-IN" b="1" dirty="0" smtClean="0">
                <a:solidFill>
                  <a:srgbClr val="FF0000"/>
                </a:solidFill>
                <a:latin typeface="Times New Roman" panose="02020603050405020304" pitchFamily="18" charset="0"/>
                <a:cs typeface="Times New Roman" panose="02020603050405020304" pitchFamily="18" charset="0"/>
              </a:rPr>
              <a:t>customization</a:t>
            </a:r>
            <a:r>
              <a:rPr lang="en-IN" b="1" dirty="0">
                <a:solidFill>
                  <a:srgbClr val="FF0000"/>
                </a:solidFill>
                <a:latin typeface="Times New Roman" panose="02020603050405020304" pitchFamily="18" charset="0"/>
                <a:cs typeface="Times New Roman" panose="02020603050405020304" pitchFamily="18" charset="0"/>
              </a:rPr>
              <a:t>, application isolation, sandboxing, and quality of service. </a:t>
            </a:r>
            <a:endParaRPr lang="en-IN" b="1" dirty="0" smtClean="0">
              <a:solidFill>
                <a:srgbClr val="FF000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b="1" dirty="0" smtClean="0">
                <a:solidFill>
                  <a:srgbClr val="FF0000"/>
                </a:solidFill>
                <a:latin typeface="Times New Roman" panose="02020603050405020304" pitchFamily="18" charset="0"/>
                <a:cs typeface="Times New Roman" panose="02020603050405020304" pitchFamily="18" charset="0"/>
              </a:rPr>
              <a:t>Hardware </a:t>
            </a:r>
            <a:r>
              <a:rPr lang="en-IN" b="1" dirty="0">
                <a:solidFill>
                  <a:srgbClr val="FF0000"/>
                </a:solidFill>
                <a:latin typeface="Times New Roman" panose="02020603050405020304" pitchFamily="18" charset="0"/>
                <a:cs typeface="Times New Roman" panose="02020603050405020304" pitchFamily="18" charset="0"/>
              </a:rPr>
              <a:t>virtualization </a:t>
            </a:r>
            <a:r>
              <a:rPr lang="en-IN" dirty="0">
                <a:latin typeface="Times New Roman" panose="02020603050405020304" pitchFamily="18" charset="0"/>
                <a:cs typeface="Times New Roman" panose="02020603050405020304" pitchFamily="18" charset="0"/>
              </a:rPr>
              <a:t>is most commonly used at this level. Hypervisors manage the pool of resources and </a:t>
            </a:r>
            <a:r>
              <a:rPr lang="en-IN" b="1" dirty="0">
                <a:solidFill>
                  <a:srgbClr val="FF0000"/>
                </a:solidFill>
                <a:latin typeface="Times New Roman" panose="02020603050405020304" pitchFamily="18" charset="0"/>
                <a:cs typeface="Times New Roman" panose="02020603050405020304" pitchFamily="18" charset="0"/>
              </a:rPr>
              <a:t>expose the distributed infrastructure as a collection of virtual machines</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Virtualization Technology makes it </a:t>
            </a:r>
            <a:r>
              <a:rPr lang="en-IN" dirty="0">
                <a:latin typeface="Times New Roman" panose="02020603050405020304" pitchFamily="18" charset="0"/>
                <a:cs typeface="Times New Roman" panose="02020603050405020304" pitchFamily="18" charset="0"/>
              </a:rPr>
              <a:t>possible to </a:t>
            </a:r>
            <a:r>
              <a:rPr lang="en-IN" b="1" dirty="0">
                <a:solidFill>
                  <a:srgbClr val="FF0000"/>
                </a:solidFill>
                <a:latin typeface="Times New Roman" panose="02020603050405020304" pitchFamily="18" charset="0"/>
                <a:cs typeface="Times New Roman" panose="02020603050405020304" pitchFamily="18" charset="0"/>
              </a:rPr>
              <a:t>finely partition the hardware resources such as CPU and memory and to virtualize specific devices</a:t>
            </a:r>
            <a:r>
              <a:rPr lang="en-IN" dirty="0">
                <a:latin typeface="Times New Roman" panose="02020603050405020304" pitchFamily="18" charset="0"/>
                <a:cs typeface="Times New Roman" panose="02020603050405020304" pitchFamily="18" charset="0"/>
              </a:rPr>
              <a:t>, thus meeting the requirements of users and </a:t>
            </a:r>
            <a:r>
              <a:rPr lang="en-IN" dirty="0" smtClean="0">
                <a:latin typeface="Times New Roman" panose="02020603050405020304" pitchFamily="18" charset="0"/>
                <a:cs typeface="Times New Roman" panose="02020603050405020304" pitchFamily="18" charset="0"/>
              </a:rPr>
              <a:t>applications</a:t>
            </a:r>
          </a:p>
          <a:p>
            <a:pPr marL="274320" lvl="1" indent="0" algn="just">
              <a:buNone/>
            </a:pPr>
            <a:r>
              <a:rPr lang="en-IN" b="1" i="1" dirty="0" smtClean="0">
                <a:latin typeface="Times New Roman" panose="02020603050405020304" pitchFamily="18" charset="0"/>
                <a:cs typeface="Times New Roman" panose="02020603050405020304" pitchFamily="18" charset="0"/>
              </a:rPr>
              <a:t>The </a:t>
            </a:r>
            <a:r>
              <a:rPr lang="en-IN" b="1" i="1" dirty="0">
                <a:latin typeface="Times New Roman" panose="02020603050405020304" pitchFamily="18" charset="0"/>
                <a:cs typeface="Times New Roman" panose="02020603050405020304" pitchFamily="18" charset="0"/>
              </a:rPr>
              <a:t>combination of </a:t>
            </a:r>
            <a:r>
              <a:rPr lang="en-IN" b="1" i="1" dirty="0">
                <a:solidFill>
                  <a:srgbClr val="FF0000"/>
                </a:solidFill>
                <a:latin typeface="Times New Roman" panose="02020603050405020304" pitchFamily="18" charset="0"/>
                <a:cs typeface="Times New Roman" panose="02020603050405020304" pitchFamily="18" charset="0"/>
              </a:rPr>
              <a:t>cloud hosting platforms and resources </a:t>
            </a:r>
            <a:r>
              <a:rPr lang="en-IN" b="1" i="1" dirty="0">
                <a:latin typeface="Times New Roman" panose="02020603050405020304" pitchFamily="18" charset="0"/>
                <a:cs typeface="Times New Roman" panose="02020603050405020304" pitchFamily="18" charset="0"/>
              </a:rPr>
              <a:t>is generally classified as a Infrastructure-as-a-Service (IaaS) solution. We can organize the different examples of IaaS into two categories: Some of them provide both the management layer and the physical infrastructure; others provide only the management layer (IaaS (M)). </a:t>
            </a:r>
            <a:endParaRPr lang="en-IN" b="1" i="1"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0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99505"/>
            <a:ext cx="10058400" cy="847899"/>
          </a:xfrm>
        </p:spPr>
        <p:txBody>
          <a:bodyPr/>
          <a:lstStyle/>
          <a:p>
            <a:r>
              <a:rPr lang="en-IN" dirty="0" smtClean="0"/>
              <a:t>1. Cloud </a:t>
            </a:r>
            <a:r>
              <a:rPr lang="en-IN" dirty="0"/>
              <a:t>Reference model </a:t>
            </a:r>
            <a:r>
              <a:rPr lang="en-IN" sz="2400" dirty="0" err="1"/>
              <a:t>contd</a:t>
            </a:r>
            <a:r>
              <a:rPr lang="en-IN" sz="2400" dirty="0"/>
              <a:t>…</a:t>
            </a:r>
            <a:endParaRPr lang="en-IN" dirty="0"/>
          </a:p>
        </p:txBody>
      </p:sp>
      <p:sp>
        <p:nvSpPr>
          <p:cNvPr id="3" name="Content Placeholder 2"/>
          <p:cNvSpPr>
            <a:spLocks noGrp="1"/>
          </p:cNvSpPr>
          <p:nvPr>
            <p:ph idx="1"/>
          </p:nvPr>
        </p:nvSpPr>
        <p:spPr>
          <a:xfrm>
            <a:off x="377371" y="1047405"/>
            <a:ext cx="11408229" cy="5124796"/>
          </a:xfrm>
        </p:spPr>
        <p:txBody>
          <a:bodyPr>
            <a:noAutofit/>
          </a:bodyPr>
          <a:lstStyle/>
          <a:p>
            <a:pPr algn="just"/>
            <a:r>
              <a:rPr lang="en-IN" sz="2300" b="1" i="1" dirty="0" smtClean="0">
                <a:latin typeface="Times New Roman" panose="02020603050405020304" pitchFamily="18" charset="0"/>
                <a:cs typeface="Times New Roman" panose="02020603050405020304" pitchFamily="18" charset="0"/>
              </a:rPr>
              <a:t>Platform As a Service</a:t>
            </a:r>
          </a:p>
          <a:p>
            <a:pPr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IaaS </a:t>
            </a:r>
            <a:r>
              <a:rPr lang="en-IN" sz="2300" dirty="0">
                <a:latin typeface="Times New Roman" panose="02020603050405020304" pitchFamily="18" charset="0"/>
                <a:cs typeface="Times New Roman" panose="02020603050405020304" pitchFamily="18" charset="0"/>
              </a:rPr>
              <a:t>solutions are suitable for designing the system infrastructure but </a:t>
            </a:r>
            <a:r>
              <a:rPr lang="en-IN" sz="2300" b="1" dirty="0">
                <a:solidFill>
                  <a:srgbClr val="FF0000"/>
                </a:solidFill>
                <a:latin typeface="Times New Roman" panose="02020603050405020304" pitchFamily="18" charset="0"/>
                <a:cs typeface="Times New Roman" panose="02020603050405020304" pitchFamily="18" charset="0"/>
              </a:rPr>
              <a:t>provide limited services to build applications. </a:t>
            </a:r>
            <a:endParaRPr lang="en-IN" sz="2300" b="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Such </a:t>
            </a:r>
            <a:r>
              <a:rPr lang="en-IN" sz="2300" dirty="0">
                <a:latin typeface="Times New Roman" panose="02020603050405020304" pitchFamily="18" charset="0"/>
                <a:cs typeface="Times New Roman" panose="02020603050405020304" pitchFamily="18" charset="0"/>
              </a:rPr>
              <a:t>service is provided by cloud programming environments and tools, which form a new layer for </a:t>
            </a:r>
            <a:r>
              <a:rPr lang="en-IN" sz="2300" b="1" dirty="0">
                <a:solidFill>
                  <a:srgbClr val="FF0000"/>
                </a:solidFill>
                <a:latin typeface="Times New Roman" panose="02020603050405020304" pitchFamily="18" charset="0"/>
                <a:cs typeface="Times New Roman" panose="02020603050405020304" pitchFamily="18" charset="0"/>
              </a:rPr>
              <a:t>offering users a development platform for applications</a:t>
            </a:r>
            <a:r>
              <a:rPr lang="en-IN" sz="2300" b="1" dirty="0" smtClean="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range of tools include </a:t>
            </a:r>
            <a:r>
              <a:rPr lang="en-IN" sz="2300" b="1" dirty="0">
                <a:solidFill>
                  <a:srgbClr val="FF0000"/>
                </a:solidFill>
                <a:latin typeface="Times New Roman" panose="02020603050405020304" pitchFamily="18" charset="0"/>
                <a:cs typeface="Times New Roman" panose="02020603050405020304" pitchFamily="18" charset="0"/>
              </a:rPr>
              <a:t>Web-based interfaces, command-line tools, and frameworks for concurrent and </a:t>
            </a:r>
            <a:r>
              <a:rPr lang="en-IN" sz="2300" b="1" dirty="0" smtClean="0">
                <a:solidFill>
                  <a:srgbClr val="FF0000"/>
                </a:solidFill>
                <a:latin typeface="Times New Roman" panose="02020603050405020304" pitchFamily="18" charset="0"/>
                <a:cs typeface="Times New Roman" panose="02020603050405020304" pitchFamily="18" charset="0"/>
              </a:rPr>
              <a:t>distributed </a:t>
            </a:r>
            <a:r>
              <a:rPr lang="en-IN" sz="2300" b="1" dirty="0">
                <a:solidFill>
                  <a:srgbClr val="FF0000"/>
                </a:solidFill>
                <a:latin typeface="Times New Roman" panose="02020603050405020304" pitchFamily="18" charset="0"/>
                <a:cs typeface="Times New Roman" panose="02020603050405020304" pitchFamily="18" charset="0"/>
              </a:rPr>
              <a:t>programming. </a:t>
            </a:r>
            <a:endParaRPr lang="en-IN" sz="2300" b="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Users </a:t>
            </a:r>
            <a:r>
              <a:rPr lang="en-IN" sz="2300" dirty="0">
                <a:latin typeface="Times New Roman" panose="02020603050405020304" pitchFamily="18" charset="0"/>
                <a:cs typeface="Times New Roman" panose="02020603050405020304" pitchFamily="18" charset="0"/>
              </a:rPr>
              <a:t>develop their applications specifically for the cloud by using the </a:t>
            </a:r>
            <a:r>
              <a:rPr lang="en-IN" sz="2300" b="1" dirty="0">
                <a:solidFill>
                  <a:srgbClr val="FF0000"/>
                </a:solidFill>
                <a:latin typeface="Times New Roman" panose="02020603050405020304" pitchFamily="18" charset="0"/>
                <a:cs typeface="Times New Roman" panose="02020603050405020304" pitchFamily="18" charset="0"/>
              </a:rPr>
              <a:t>API exposed at the user-level middleware.</a:t>
            </a:r>
            <a:r>
              <a:rPr lang="en-IN" sz="2300" dirty="0">
                <a:latin typeface="Times New Roman" panose="02020603050405020304" pitchFamily="18" charset="0"/>
                <a:cs typeface="Times New Roman" panose="02020603050405020304" pitchFamily="18" charset="0"/>
              </a:rPr>
              <a:t> For this reason, this approach is also known as </a:t>
            </a:r>
            <a:r>
              <a:rPr lang="en-IN" sz="2300" b="1" dirty="0">
                <a:latin typeface="Times New Roman" panose="02020603050405020304" pitchFamily="18" charset="0"/>
                <a:cs typeface="Times New Roman" panose="02020603050405020304" pitchFamily="18" charset="0"/>
              </a:rPr>
              <a:t>Platform-as-a-Service (PaaS) because the service offered to the user is a development platform rather than an infrastructure. </a:t>
            </a:r>
            <a:endParaRPr lang="en-IN" sz="23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PaaS </a:t>
            </a:r>
            <a:r>
              <a:rPr lang="en-IN" sz="2300" dirty="0">
                <a:latin typeface="Times New Roman" panose="02020603050405020304" pitchFamily="18" charset="0"/>
                <a:cs typeface="Times New Roman" panose="02020603050405020304" pitchFamily="18" charset="0"/>
              </a:rPr>
              <a:t>solutions generally </a:t>
            </a:r>
            <a:r>
              <a:rPr lang="en-IN" sz="2300" b="1" dirty="0">
                <a:latin typeface="Times New Roman" panose="02020603050405020304" pitchFamily="18" charset="0"/>
                <a:cs typeface="Times New Roman" panose="02020603050405020304" pitchFamily="18" charset="0"/>
              </a:rPr>
              <a:t>include the infrastructure as well,</a:t>
            </a:r>
            <a:r>
              <a:rPr lang="en-IN" sz="2300" dirty="0">
                <a:latin typeface="Times New Roman" panose="02020603050405020304" pitchFamily="18" charset="0"/>
                <a:cs typeface="Times New Roman" panose="02020603050405020304" pitchFamily="18" charset="0"/>
              </a:rPr>
              <a:t> which is bundled as part of the service provided to users</a:t>
            </a:r>
            <a:r>
              <a:rPr lang="en-IN" sz="23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In the case of </a:t>
            </a:r>
            <a:r>
              <a:rPr lang="en-IN" sz="2300" b="1" dirty="0">
                <a:solidFill>
                  <a:srgbClr val="FF0000"/>
                </a:solidFill>
                <a:latin typeface="Times New Roman" panose="02020603050405020304" pitchFamily="18" charset="0"/>
                <a:cs typeface="Times New Roman" panose="02020603050405020304" pitchFamily="18" charset="0"/>
              </a:rPr>
              <a:t>Pure PaaS</a:t>
            </a:r>
            <a:r>
              <a:rPr lang="en-IN" sz="2300" dirty="0">
                <a:latin typeface="Times New Roman" panose="02020603050405020304" pitchFamily="18" charset="0"/>
                <a:cs typeface="Times New Roman" panose="02020603050405020304" pitchFamily="18" charset="0"/>
              </a:rPr>
              <a:t>, only the </a:t>
            </a:r>
            <a:r>
              <a:rPr lang="en-IN" sz="2300" b="1" dirty="0">
                <a:solidFill>
                  <a:srgbClr val="FF0000"/>
                </a:solidFill>
                <a:latin typeface="Times New Roman" panose="02020603050405020304" pitchFamily="18" charset="0"/>
                <a:cs typeface="Times New Roman" panose="02020603050405020304" pitchFamily="18" charset="0"/>
              </a:rPr>
              <a:t>user-level </a:t>
            </a:r>
            <a:r>
              <a:rPr lang="en-IN" sz="2300" b="1" dirty="0" smtClean="0">
                <a:solidFill>
                  <a:srgbClr val="FF0000"/>
                </a:solidFill>
                <a:latin typeface="Times New Roman" panose="02020603050405020304" pitchFamily="18" charset="0"/>
                <a:cs typeface="Times New Roman" panose="02020603050405020304" pitchFamily="18" charset="0"/>
              </a:rPr>
              <a:t>middleware </a:t>
            </a:r>
            <a:r>
              <a:rPr lang="en-IN" sz="2300" b="1" dirty="0">
                <a:solidFill>
                  <a:srgbClr val="FF0000"/>
                </a:solidFill>
                <a:latin typeface="Times New Roman" panose="02020603050405020304" pitchFamily="18" charset="0"/>
                <a:cs typeface="Times New Roman" panose="02020603050405020304" pitchFamily="18" charset="0"/>
              </a:rPr>
              <a:t>is offered</a:t>
            </a:r>
            <a:r>
              <a:rPr lang="en-IN" sz="2300" dirty="0">
                <a:latin typeface="Times New Roman" panose="02020603050405020304" pitchFamily="18" charset="0"/>
                <a:cs typeface="Times New Roman" panose="02020603050405020304" pitchFamily="18" charset="0"/>
              </a:rPr>
              <a:t>, and it has to be complemented </a:t>
            </a:r>
            <a:r>
              <a:rPr lang="en-IN" sz="2300" b="1" dirty="0">
                <a:solidFill>
                  <a:srgbClr val="FF0000"/>
                </a:solidFill>
                <a:latin typeface="Times New Roman" panose="02020603050405020304" pitchFamily="18" charset="0"/>
                <a:cs typeface="Times New Roman" panose="02020603050405020304" pitchFamily="18" charset="0"/>
              </a:rPr>
              <a:t>with a virtual or physical infrastructure</a:t>
            </a:r>
          </a:p>
        </p:txBody>
      </p:sp>
    </p:spTree>
    <p:extLst>
      <p:ext uri="{BB962C8B-B14F-4D97-AF65-F5344CB8AC3E}">
        <p14:creationId xmlns:p14="http://schemas.microsoft.com/office/powerpoint/2010/main" val="1453308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6132"/>
            <a:ext cx="10058400" cy="980902"/>
          </a:xfrm>
        </p:spPr>
        <p:txBody>
          <a:bodyPr>
            <a:normAutofit/>
          </a:bodyPr>
          <a:lstStyle/>
          <a:p>
            <a:r>
              <a:rPr lang="en-IN" dirty="0" smtClean="0"/>
              <a:t>1. Cloud </a:t>
            </a:r>
            <a:r>
              <a:rPr lang="en-IN" dirty="0"/>
              <a:t>Reference model </a:t>
            </a:r>
            <a:r>
              <a:rPr lang="en-IN" sz="2400" dirty="0" err="1"/>
              <a:t>contd</a:t>
            </a:r>
            <a:r>
              <a:rPr lang="en-IN" sz="2400" dirty="0"/>
              <a:t>…</a:t>
            </a:r>
            <a:endParaRPr lang="en-IN" dirty="0"/>
          </a:p>
        </p:txBody>
      </p:sp>
      <p:sp>
        <p:nvSpPr>
          <p:cNvPr id="3" name="Content Placeholder 2"/>
          <p:cNvSpPr>
            <a:spLocks noGrp="1"/>
          </p:cNvSpPr>
          <p:nvPr>
            <p:ph idx="1"/>
          </p:nvPr>
        </p:nvSpPr>
        <p:spPr>
          <a:xfrm>
            <a:off x="714895" y="1197035"/>
            <a:ext cx="11172305" cy="5377936"/>
          </a:xfrm>
        </p:spPr>
        <p:txBody>
          <a:bodyPr>
            <a:noAutofit/>
          </a:bodyPr>
          <a:lstStyle/>
          <a:p>
            <a:r>
              <a:rPr lang="en-IN" sz="2500" b="1" i="1" dirty="0" smtClean="0">
                <a:latin typeface="Times New Roman" panose="02020603050405020304" pitchFamily="18" charset="0"/>
                <a:cs typeface="Times New Roman" panose="02020603050405020304" pitchFamily="18" charset="0"/>
              </a:rPr>
              <a:t>Software as a Service</a:t>
            </a:r>
          </a:p>
          <a:p>
            <a:pPr lvl="1" algn="just">
              <a:buFont typeface="Wingdings" panose="05000000000000000000" pitchFamily="2" charset="2"/>
              <a:buChar char="q"/>
            </a:pPr>
            <a:r>
              <a:rPr lang="en-IN" sz="2300" dirty="0">
                <a:latin typeface="Times New Roman" panose="02020603050405020304" pitchFamily="18" charset="0"/>
                <a:cs typeface="Times New Roman" panose="02020603050405020304" pitchFamily="18" charset="0"/>
              </a:rPr>
              <a:t>T</a:t>
            </a:r>
            <a:r>
              <a:rPr lang="en-IN" sz="2300" dirty="0" smtClean="0">
                <a:latin typeface="Times New Roman" panose="02020603050405020304" pitchFamily="18" charset="0"/>
                <a:cs typeface="Times New Roman" panose="02020603050405020304" pitchFamily="18" charset="0"/>
              </a:rPr>
              <a:t>he </a:t>
            </a:r>
            <a:r>
              <a:rPr lang="en-IN" sz="2300" dirty="0">
                <a:latin typeface="Times New Roman" panose="02020603050405020304" pitchFamily="18" charset="0"/>
                <a:cs typeface="Times New Roman" panose="02020603050405020304" pitchFamily="18" charset="0"/>
              </a:rPr>
              <a:t>top layer of the reference model depicted </a:t>
            </a:r>
            <a:r>
              <a:rPr lang="en-IN" sz="2300" b="1" dirty="0" smtClean="0">
                <a:solidFill>
                  <a:srgbClr val="FF0000"/>
                </a:solidFill>
                <a:latin typeface="Times New Roman" panose="02020603050405020304" pitchFamily="18" charset="0"/>
                <a:cs typeface="Times New Roman" panose="02020603050405020304" pitchFamily="18" charset="0"/>
              </a:rPr>
              <a:t>contains </a:t>
            </a:r>
            <a:r>
              <a:rPr lang="en-IN" sz="2300" b="1" dirty="0">
                <a:solidFill>
                  <a:srgbClr val="FF0000"/>
                </a:solidFill>
                <a:latin typeface="Times New Roman" panose="02020603050405020304" pitchFamily="18" charset="0"/>
                <a:cs typeface="Times New Roman" panose="02020603050405020304" pitchFamily="18" charset="0"/>
              </a:rPr>
              <a:t>services delivered at the application level. </a:t>
            </a:r>
            <a:r>
              <a:rPr lang="en-IN" sz="2300" dirty="0" smtClean="0">
                <a:latin typeface="Times New Roman" panose="02020603050405020304" pitchFamily="18" charset="0"/>
                <a:cs typeface="Times New Roman" panose="02020603050405020304" pitchFamily="18" charset="0"/>
              </a:rPr>
              <a:t>These </a:t>
            </a:r>
            <a:r>
              <a:rPr lang="en-IN" sz="2300" dirty="0">
                <a:latin typeface="Times New Roman" panose="02020603050405020304" pitchFamily="18" charset="0"/>
                <a:cs typeface="Times New Roman" panose="02020603050405020304" pitchFamily="18" charset="0"/>
              </a:rPr>
              <a:t>are mostly referred to as </a:t>
            </a:r>
            <a:r>
              <a:rPr lang="en-IN" sz="2300" b="1" dirty="0">
                <a:solidFill>
                  <a:srgbClr val="FF0000"/>
                </a:solidFill>
                <a:latin typeface="Times New Roman" panose="02020603050405020304" pitchFamily="18" charset="0"/>
                <a:cs typeface="Times New Roman" panose="02020603050405020304" pitchFamily="18" charset="0"/>
              </a:rPr>
              <a:t>Software-as-a-Service (SaaS</a:t>
            </a:r>
            <a:r>
              <a:rPr lang="en-IN" sz="2300" b="1" dirty="0" smtClean="0">
                <a:solidFill>
                  <a:srgbClr val="FF0000"/>
                </a:solidFill>
                <a:latin typeface="Times New Roman" panose="02020603050405020304" pitchFamily="18" charset="0"/>
                <a:cs typeface="Times New Roman" panose="02020603050405020304" pitchFamily="18" charset="0"/>
              </a:rPr>
              <a:t>).</a:t>
            </a:r>
          </a:p>
          <a:p>
            <a:pPr marL="274320" lvl="1" indent="0" algn="just">
              <a:buNone/>
            </a:pPr>
            <a:endParaRPr lang="en-IN" sz="2300" b="1" dirty="0" smtClean="0">
              <a:solidFill>
                <a:srgbClr val="FF000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In </a:t>
            </a:r>
            <a:r>
              <a:rPr lang="en-IN" sz="2300" dirty="0">
                <a:latin typeface="Times New Roman" panose="02020603050405020304" pitchFamily="18" charset="0"/>
                <a:cs typeface="Times New Roman" panose="02020603050405020304" pitchFamily="18" charset="0"/>
              </a:rPr>
              <a:t>most cases these are </a:t>
            </a:r>
            <a:r>
              <a:rPr lang="en-IN" sz="2300" b="1" dirty="0">
                <a:latin typeface="Times New Roman" panose="02020603050405020304" pitchFamily="18" charset="0"/>
                <a:cs typeface="Times New Roman" panose="02020603050405020304" pitchFamily="18" charset="0"/>
              </a:rPr>
              <a:t>Web-based applications </a:t>
            </a:r>
            <a:r>
              <a:rPr lang="en-IN" sz="2300" dirty="0">
                <a:latin typeface="Times New Roman" panose="02020603050405020304" pitchFamily="18" charset="0"/>
                <a:cs typeface="Times New Roman" panose="02020603050405020304" pitchFamily="18" charset="0"/>
              </a:rPr>
              <a:t>that rely on the cloud to provide service to end users. </a:t>
            </a:r>
            <a:endParaRPr lang="en-IN" sz="2300" dirty="0" smtClean="0">
              <a:latin typeface="Times New Roman" panose="02020603050405020304" pitchFamily="18" charset="0"/>
              <a:cs typeface="Times New Roman" panose="02020603050405020304" pitchFamily="18" charset="0"/>
            </a:endParaRPr>
          </a:p>
          <a:p>
            <a:pPr marL="274320" lvl="1" indent="0" algn="just">
              <a:buNone/>
            </a:pPr>
            <a:endParaRPr lang="en-IN" sz="23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horsepower of the cloud provided by </a:t>
            </a:r>
            <a:r>
              <a:rPr lang="en-IN" sz="2300" b="1" i="1" dirty="0">
                <a:latin typeface="Times New Roman" panose="02020603050405020304" pitchFamily="18" charset="0"/>
                <a:cs typeface="Times New Roman" panose="02020603050405020304" pitchFamily="18" charset="0"/>
              </a:rPr>
              <a:t>IaaS and PaaS solutions allows independent software vendors to deliver their application services over the Internet.</a:t>
            </a:r>
            <a:r>
              <a:rPr lang="en-IN" sz="2300" dirty="0">
                <a:latin typeface="Times New Roman" panose="02020603050405020304" pitchFamily="18" charset="0"/>
                <a:cs typeface="Times New Roman" panose="02020603050405020304" pitchFamily="18" charset="0"/>
              </a:rPr>
              <a:t> </a:t>
            </a:r>
            <a:endParaRPr lang="en-IN" sz="2300" dirty="0" smtClean="0">
              <a:latin typeface="Times New Roman" panose="02020603050405020304" pitchFamily="18" charset="0"/>
              <a:cs typeface="Times New Roman" panose="02020603050405020304" pitchFamily="18" charset="0"/>
            </a:endParaRPr>
          </a:p>
          <a:p>
            <a:pPr marL="274320" lvl="1" indent="0" algn="just">
              <a:buNone/>
            </a:pPr>
            <a:endParaRPr lang="en-IN" sz="23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IN" sz="2300" dirty="0" smtClean="0">
                <a:latin typeface="Times New Roman" panose="02020603050405020304" pitchFamily="18" charset="0"/>
                <a:cs typeface="Times New Roman" panose="02020603050405020304" pitchFamily="18" charset="0"/>
              </a:rPr>
              <a:t>Other </a:t>
            </a:r>
            <a:r>
              <a:rPr lang="en-IN" sz="2300" dirty="0">
                <a:latin typeface="Times New Roman" panose="02020603050405020304" pitchFamily="18" charset="0"/>
                <a:cs typeface="Times New Roman" panose="02020603050405020304" pitchFamily="18" charset="0"/>
              </a:rPr>
              <a:t>applications belonging to this layer are those that strongly leverage the Internet for their core functionalities that </a:t>
            </a:r>
            <a:r>
              <a:rPr lang="en-IN" sz="2300" b="1" dirty="0">
                <a:latin typeface="Times New Roman" panose="02020603050405020304" pitchFamily="18" charset="0"/>
                <a:cs typeface="Times New Roman" panose="02020603050405020304" pitchFamily="18" charset="0"/>
              </a:rPr>
              <a:t>rely on the cloud to sustain a larger number of users</a:t>
            </a:r>
            <a:r>
              <a:rPr lang="en-IN" sz="2300" dirty="0">
                <a:latin typeface="Times New Roman" panose="02020603050405020304" pitchFamily="18" charset="0"/>
                <a:cs typeface="Times New Roman" panose="02020603050405020304" pitchFamily="18" charset="0"/>
              </a:rPr>
              <a:t>; this is the case of </a:t>
            </a:r>
            <a:r>
              <a:rPr lang="en-IN" sz="2300" b="1" dirty="0">
                <a:solidFill>
                  <a:srgbClr val="FF0000"/>
                </a:solidFill>
                <a:latin typeface="Times New Roman" panose="02020603050405020304" pitchFamily="18" charset="0"/>
                <a:cs typeface="Times New Roman" panose="02020603050405020304" pitchFamily="18" charset="0"/>
              </a:rPr>
              <a:t>gaming portals and, in general, social networking websites.</a:t>
            </a:r>
          </a:p>
          <a:p>
            <a:endParaRPr lang="en-IN" sz="2500" b="1" dirty="0">
              <a:solidFill>
                <a:srgbClr val="FF0000"/>
              </a:solidFill>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25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3129962"/>
              </p:ext>
            </p:extLst>
          </p:nvPr>
        </p:nvGraphicFramePr>
        <p:xfrm>
          <a:off x="535576" y="169816"/>
          <a:ext cx="11403875" cy="6227504"/>
        </p:xfrm>
        <a:graphic>
          <a:graphicData uri="http://schemas.openxmlformats.org/drawingml/2006/table">
            <a:tbl>
              <a:tblPr firstRow="1" firstCol="1" bandRow="1">
                <a:tableStyleId>{5C22544A-7EE6-4342-B048-85BDC9FD1C3A}</a:tableStyleId>
              </a:tblPr>
              <a:tblGrid>
                <a:gridCol w="1375341">
                  <a:extLst>
                    <a:ext uri="{9D8B030D-6E8A-4147-A177-3AD203B41FA5}">
                      <a16:colId xmlns:a16="http://schemas.microsoft.com/office/drawing/2014/main" val="3075482605"/>
                    </a:ext>
                  </a:extLst>
                </a:gridCol>
                <a:gridCol w="5042922">
                  <a:extLst>
                    <a:ext uri="{9D8B030D-6E8A-4147-A177-3AD203B41FA5}">
                      <a16:colId xmlns:a16="http://schemas.microsoft.com/office/drawing/2014/main" val="544149984"/>
                    </a:ext>
                  </a:extLst>
                </a:gridCol>
                <a:gridCol w="2636072">
                  <a:extLst>
                    <a:ext uri="{9D8B030D-6E8A-4147-A177-3AD203B41FA5}">
                      <a16:colId xmlns:a16="http://schemas.microsoft.com/office/drawing/2014/main" val="2637661217"/>
                    </a:ext>
                  </a:extLst>
                </a:gridCol>
                <a:gridCol w="143264">
                  <a:extLst>
                    <a:ext uri="{9D8B030D-6E8A-4147-A177-3AD203B41FA5}">
                      <a16:colId xmlns:a16="http://schemas.microsoft.com/office/drawing/2014/main" val="3841276839"/>
                    </a:ext>
                  </a:extLst>
                </a:gridCol>
                <a:gridCol w="2206276">
                  <a:extLst>
                    <a:ext uri="{9D8B030D-6E8A-4147-A177-3AD203B41FA5}">
                      <a16:colId xmlns:a16="http://schemas.microsoft.com/office/drawing/2014/main" val="3647276181"/>
                    </a:ext>
                  </a:extLst>
                </a:gridCol>
              </a:tblGrid>
              <a:tr h="227294">
                <a:tc>
                  <a:txBody>
                    <a:bodyPr/>
                    <a:lstStyle/>
                    <a:p>
                      <a:pPr>
                        <a:spcAft>
                          <a:spcPts val="0"/>
                        </a:spcAft>
                      </a:pPr>
                      <a:r>
                        <a:rPr lang="en-IN" sz="1700" dirty="0">
                          <a:effectLst/>
                        </a:rPr>
                        <a:t> </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dirty="0">
                          <a:effectLst/>
                        </a:rPr>
                        <a:t> </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dirty="0">
                          <a:effectLst/>
                        </a:rPr>
                        <a:t> </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dirty="0">
                          <a:effectLst/>
                        </a:rPr>
                        <a:t> </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endParaRPr lang="en-IN" sz="1700" dirty="0" smtClean="0">
                        <a:effectLst/>
                      </a:endParaRPr>
                    </a:p>
                  </a:txBody>
                  <a:tcPr marL="0" marR="0" marT="0" marB="0" anchor="b"/>
                </a:tc>
                <a:extLst>
                  <a:ext uri="{0D108BD9-81ED-4DB2-BD59-A6C34878D82A}">
                    <a16:rowId xmlns:a16="http://schemas.microsoft.com/office/drawing/2014/main" val="852164250"/>
                  </a:ext>
                </a:extLst>
              </a:tr>
              <a:tr h="227294">
                <a:tc>
                  <a:txBody>
                    <a:bodyPr/>
                    <a:lstStyle/>
                    <a:p>
                      <a:pPr marL="50800">
                        <a:spcAft>
                          <a:spcPts val="0"/>
                        </a:spcAft>
                      </a:pPr>
                      <a:r>
                        <a:rPr lang="en-IN" sz="1700" b="1" dirty="0">
                          <a:effectLst/>
                        </a:rPr>
                        <a:t>Category</a:t>
                      </a:r>
                      <a:endParaRPr lang="en-IN" sz="1700" b="1"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b="1" dirty="0">
                          <a:effectLst/>
                        </a:rPr>
                        <a:t>Characteristics</a:t>
                      </a:r>
                      <a:endParaRPr lang="en-IN" sz="1700" b="1"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b="1" dirty="0">
                          <a:effectLst/>
                        </a:rPr>
                        <a:t>Product Type</a:t>
                      </a:r>
                      <a:endParaRPr lang="en-IN" sz="1700" b="1"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b="1">
                          <a:effectLst/>
                        </a:rPr>
                        <a:t> </a:t>
                      </a:r>
                      <a:endParaRPr lang="en-IN" sz="1700" b="1">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1" dirty="0" smtClean="0">
                          <a:effectLst/>
                        </a:rPr>
                        <a:t>Vendors and</a:t>
                      </a:r>
                      <a:endParaRPr lang="en-IN" sz="1700" b="1" dirty="0" smtClean="0">
                        <a:effectLst/>
                        <a:latin typeface="Times New Roman" panose="02020603050405020304" pitchFamily="18" charset="0"/>
                        <a:ea typeface="Times New Roman" panose="02020603050405020304" pitchFamily="18" charset="0"/>
                      </a:endParaRPr>
                    </a:p>
                    <a:p>
                      <a:pPr>
                        <a:spcAft>
                          <a:spcPts val="0"/>
                        </a:spcAft>
                      </a:pPr>
                      <a:r>
                        <a:rPr lang="en-IN" sz="1700" b="1" dirty="0" smtClean="0">
                          <a:effectLst/>
                        </a:rPr>
                        <a:t>Products</a:t>
                      </a:r>
                      <a:endParaRPr lang="en-IN" sz="1700" b="1"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405328355"/>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06340010"/>
                  </a:ext>
                </a:extLst>
              </a:tr>
              <a:tr h="454588">
                <a:tc>
                  <a:txBody>
                    <a:bodyPr/>
                    <a:lstStyle/>
                    <a:p>
                      <a:pPr marL="50800">
                        <a:spcAft>
                          <a:spcPts val="0"/>
                        </a:spcAft>
                      </a:pPr>
                      <a:r>
                        <a:rPr lang="en-IN" sz="1700">
                          <a:effectLst/>
                        </a:rPr>
                        <a:t>SaaS</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a:effectLst/>
                        </a:rPr>
                        <a:t>Customers are provided with applications that</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dirty="0">
                          <a:effectLst/>
                        </a:rPr>
                        <a:t>Web applications and</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a:spcAft>
                          <a:spcPts val="0"/>
                        </a:spcAft>
                      </a:pPr>
                      <a:r>
                        <a:rPr lang="en-IN" sz="1700" u="none" strike="noStrike">
                          <a:effectLst/>
                          <a:hlinkClick r:id="rId3"/>
                        </a:rPr>
                        <a:t>SalesForce.com</a:t>
                      </a:r>
                      <a:endParaRPr lang="en-IN" sz="17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IN"/>
                    </a:p>
                  </a:txBody>
                  <a:tcPr/>
                </a:tc>
                <a:extLst>
                  <a:ext uri="{0D108BD9-81ED-4DB2-BD59-A6C34878D82A}">
                    <a16:rowId xmlns:a16="http://schemas.microsoft.com/office/drawing/2014/main" val="3853325950"/>
                  </a:ext>
                </a:extLst>
              </a:tr>
              <a:tr h="454588">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dirty="0">
                          <a:effectLst/>
                        </a:rPr>
                        <a:t>are accessible anytime and from anywhere.</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services (Web 2.0)</a:t>
                      </a:r>
                      <a:endParaRPr lang="en-IN" sz="17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a:spcAft>
                          <a:spcPts val="0"/>
                        </a:spcAft>
                      </a:pPr>
                      <a:r>
                        <a:rPr lang="en-IN" sz="1700">
                          <a:effectLst/>
                        </a:rPr>
                        <a:t>(CRM)</a:t>
                      </a:r>
                      <a:endParaRPr lang="en-IN" sz="17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IN"/>
                    </a:p>
                  </a:txBody>
                  <a:tcPr/>
                </a:tc>
                <a:extLst>
                  <a:ext uri="{0D108BD9-81ED-4DB2-BD59-A6C34878D82A}">
                    <a16:rowId xmlns:a16="http://schemas.microsoft.com/office/drawing/2014/main" val="1930480929"/>
                  </a:ext>
                </a:extLst>
              </a:tr>
              <a:tr h="454588">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dirty="0">
                          <a:effectLst/>
                        </a:rPr>
                        <a:t> </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a:spcAft>
                          <a:spcPts val="0"/>
                        </a:spcAft>
                      </a:pPr>
                      <a:r>
                        <a:rPr lang="en-IN" sz="1700" u="none" strike="noStrike">
                          <a:effectLst/>
                          <a:hlinkClick r:id="rId4"/>
                        </a:rPr>
                        <a:t>Clarizen.com </a:t>
                      </a:r>
                      <a:r>
                        <a:rPr lang="en-IN" sz="1700">
                          <a:effectLst/>
                        </a:rPr>
                        <a:t>(project</a:t>
                      </a:r>
                      <a:endParaRPr lang="en-IN" sz="17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IN"/>
                    </a:p>
                  </a:txBody>
                  <a:tcPr/>
                </a:tc>
                <a:extLst>
                  <a:ext uri="{0D108BD9-81ED-4DB2-BD59-A6C34878D82A}">
                    <a16:rowId xmlns:a16="http://schemas.microsoft.com/office/drawing/2014/main" val="1210323472"/>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a:spcAft>
                          <a:spcPts val="0"/>
                        </a:spcAft>
                      </a:pPr>
                      <a:r>
                        <a:rPr lang="en-IN" sz="1700">
                          <a:effectLst/>
                        </a:rPr>
                        <a:t>management)</a:t>
                      </a:r>
                      <a:endParaRPr lang="en-IN" sz="17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IN"/>
                    </a:p>
                  </a:txBody>
                  <a:tcPr/>
                </a:tc>
                <a:extLst>
                  <a:ext uri="{0D108BD9-81ED-4DB2-BD59-A6C34878D82A}">
                    <a16:rowId xmlns:a16="http://schemas.microsoft.com/office/drawing/2014/main" val="1328707939"/>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a:spcAft>
                          <a:spcPts val="0"/>
                        </a:spcAft>
                      </a:pPr>
                      <a:r>
                        <a:rPr lang="en-IN" sz="1700">
                          <a:effectLst/>
                        </a:rPr>
                        <a:t>Google Apps</a:t>
                      </a:r>
                      <a:endParaRPr lang="en-IN" sz="17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IN"/>
                    </a:p>
                  </a:txBody>
                  <a:tcPr/>
                </a:tc>
                <a:extLst>
                  <a:ext uri="{0D108BD9-81ED-4DB2-BD59-A6C34878D82A}">
                    <a16:rowId xmlns:a16="http://schemas.microsoft.com/office/drawing/2014/main" val="3271056203"/>
                  </a:ext>
                </a:extLst>
              </a:tr>
              <a:tr h="454588">
                <a:tc>
                  <a:txBody>
                    <a:bodyPr/>
                    <a:lstStyle/>
                    <a:p>
                      <a:pPr marL="50800">
                        <a:spcAft>
                          <a:spcPts val="0"/>
                        </a:spcAft>
                      </a:pPr>
                      <a:r>
                        <a:rPr lang="en-IN" sz="1700">
                          <a:effectLst/>
                        </a:rPr>
                        <a:t>PaaS</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a:effectLst/>
                        </a:rPr>
                        <a:t>Customers are provided with a platform for</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Programming APIs and</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Google AppEngine</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9672554"/>
                  </a:ext>
                </a:extLst>
              </a:tr>
              <a:tr h="454588">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a:effectLst/>
                        </a:rPr>
                        <a:t>developing applications hosted in the cloud.</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frameworks</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Microsoft Azure</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735831487"/>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Deployment systems</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Manjrasoft Aneka</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647507938"/>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Data Synapse</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10873156"/>
                  </a:ext>
                </a:extLst>
              </a:tr>
              <a:tr h="454588">
                <a:tc>
                  <a:txBody>
                    <a:bodyPr/>
                    <a:lstStyle/>
                    <a:p>
                      <a:pPr marL="50800">
                        <a:spcAft>
                          <a:spcPts val="0"/>
                        </a:spcAft>
                      </a:pPr>
                      <a:r>
                        <a:rPr lang="en-IN" sz="1700">
                          <a:effectLst/>
                        </a:rPr>
                        <a:t>IaaS/HaaS</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dirty="0">
                          <a:effectLst/>
                        </a:rPr>
                        <a:t>Customers are provided with virtualized</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Virtual machine</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Amazon EC2 and S3</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28286728"/>
                  </a:ext>
                </a:extLst>
              </a:tr>
              <a:tr h="454588">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a:effectLst/>
                        </a:rPr>
                        <a:t>hardware and storage on top of which they</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dirty="0">
                          <a:effectLst/>
                        </a:rPr>
                        <a:t>management</a:t>
                      </a:r>
                      <a:endParaRPr lang="en-IN"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GoGrid</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82644460"/>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a:spcAft>
                          <a:spcPts val="0"/>
                        </a:spcAft>
                      </a:pPr>
                      <a:r>
                        <a:rPr lang="en-IN" sz="1700">
                          <a:effectLst/>
                        </a:rPr>
                        <a:t>can build their infrastructure.</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infrastructure</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Nirvanix</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059939112"/>
                  </a:ext>
                </a:extLst>
              </a:tr>
              <a:tr h="227294">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Storage management</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676880349"/>
                  </a:ext>
                </a:extLst>
              </a:tr>
              <a:tr h="454588">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8100">
                        <a:spcAft>
                          <a:spcPts val="0"/>
                        </a:spcAft>
                      </a:pPr>
                      <a:r>
                        <a:rPr lang="en-IN" sz="1700">
                          <a:effectLst/>
                        </a:rPr>
                        <a:t>Network management</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a:effectLst/>
                        </a:rPr>
                        <a:t> </a:t>
                      </a:r>
                      <a:endParaRPr lang="en-IN"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a:spcAft>
                          <a:spcPts val="0"/>
                        </a:spcAft>
                      </a:pPr>
                      <a:r>
                        <a:rPr lang="en-IN" sz="1700" dirty="0">
                          <a:effectLst/>
                        </a:rPr>
                        <a:t> </a:t>
                      </a:r>
                      <a:endParaRPr lang="en-IN" sz="17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079483246"/>
                  </a:ext>
                </a:extLst>
              </a:tr>
            </a:tbl>
          </a:graphicData>
        </a:graphic>
      </p:graphicFrame>
    </p:spTree>
    <p:extLst>
      <p:ext uri="{BB962C8B-B14F-4D97-AF65-F5344CB8AC3E}">
        <p14:creationId xmlns:p14="http://schemas.microsoft.com/office/powerpoint/2010/main" val="1060605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34568"/>
          </a:xfrm>
        </p:spPr>
        <p:txBody>
          <a:bodyPr>
            <a:normAutofit fontScale="90000"/>
          </a:bodyPr>
          <a:lstStyle/>
          <a:p>
            <a:r>
              <a:rPr lang="en-IN" dirty="0" smtClean="0"/>
              <a:t>1.1. Infrastructure- </a:t>
            </a:r>
            <a:r>
              <a:rPr lang="en-IN" dirty="0"/>
              <a:t>and hardware-as-a-service</a:t>
            </a:r>
          </a:p>
        </p:txBody>
      </p:sp>
      <p:sp>
        <p:nvSpPr>
          <p:cNvPr id="3" name="Content Placeholder 2"/>
          <p:cNvSpPr>
            <a:spLocks noGrp="1"/>
          </p:cNvSpPr>
          <p:nvPr>
            <p:ph idx="1"/>
          </p:nvPr>
        </p:nvSpPr>
        <p:spPr>
          <a:xfrm>
            <a:off x="1069847" y="1465942"/>
            <a:ext cx="10556095" cy="5152571"/>
          </a:xfrm>
        </p:spPr>
        <p:txBody>
          <a:bodyPr>
            <a:noAutofit/>
          </a:bodyPr>
          <a:lstStyle/>
          <a:p>
            <a:pPr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The available options within the IaaS offering umbrella range from </a:t>
            </a:r>
            <a:r>
              <a:rPr lang="en-IN" sz="2200" b="1" dirty="0">
                <a:solidFill>
                  <a:srgbClr val="FF0000"/>
                </a:solidFill>
                <a:latin typeface="Times New Roman" panose="02020603050405020304" pitchFamily="18" charset="0"/>
                <a:cs typeface="Times New Roman" panose="02020603050405020304" pitchFamily="18" charset="0"/>
              </a:rPr>
              <a:t>single servers to entire infra-structures, including network devices, load balancers, and database and Web </a:t>
            </a:r>
            <a:r>
              <a:rPr lang="en-IN" sz="2200" b="1" dirty="0" smtClean="0">
                <a:solidFill>
                  <a:srgbClr val="FF0000"/>
                </a:solidFill>
                <a:latin typeface="Times New Roman" panose="02020603050405020304" pitchFamily="18" charset="0"/>
                <a:cs typeface="Times New Roman" panose="02020603050405020304" pitchFamily="18" charset="0"/>
              </a:rPr>
              <a:t>servers</a:t>
            </a:r>
            <a:r>
              <a:rPr lang="en-IN" sz="2200" b="1" dirty="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The main technology used to deliver and implement these solutions is </a:t>
            </a:r>
            <a:endParaRPr lang="en-IN" sz="2200" dirty="0" smtClean="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r>
              <a:rPr lang="en-IN" sz="2000" b="1" dirty="0" smtClean="0">
                <a:solidFill>
                  <a:srgbClr val="FF0000"/>
                </a:solidFill>
                <a:latin typeface="Times New Roman" panose="02020603050405020304" pitchFamily="18" charset="0"/>
                <a:cs typeface="Times New Roman" panose="02020603050405020304" pitchFamily="18" charset="0"/>
              </a:rPr>
              <a:t>Hardware virtualization: </a:t>
            </a:r>
            <a:r>
              <a:rPr lang="en-IN" sz="2000" dirty="0" smtClean="0">
                <a:latin typeface="Times New Roman" panose="02020603050405020304" pitchFamily="18" charset="0"/>
                <a:cs typeface="Times New Roman" panose="02020603050405020304" pitchFamily="18" charset="0"/>
              </a:rPr>
              <a:t>one or more virtual machines opportunely configured and interconnected define the distributed system on top of which applications are installed and deployed. </a:t>
            </a:r>
          </a:p>
          <a:p>
            <a:pPr marL="548640" lvl="2" indent="0" algn="just">
              <a:buNone/>
            </a:pPr>
            <a:endParaRPr lang="en-IN" sz="2000" dirty="0" smtClean="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Virtual machines also constitute the atomic components that are deployed and priced according to the specific features of the virtual hardware: memory, number of processors, and disk storage. </a:t>
            </a:r>
          </a:p>
          <a:p>
            <a:pPr marL="548640" lvl="2" indent="0" algn="just">
              <a:buNone/>
            </a:pPr>
            <a:endParaRPr lang="en-IN" sz="2000" dirty="0" smtClean="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IaaS/</a:t>
            </a:r>
            <a:r>
              <a:rPr lang="en-IN" sz="2000" dirty="0" err="1" smtClean="0">
                <a:latin typeface="Times New Roman" panose="02020603050405020304" pitchFamily="18" charset="0"/>
                <a:cs typeface="Times New Roman" panose="02020603050405020304" pitchFamily="18" charset="0"/>
              </a:rPr>
              <a:t>HaaS</a:t>
            </a:r>
            <a:r>
              <a:rPr lang="en-IN" sz="2000" dirty="0" smtClean="0">
                <a:latin typeface="Times New Roman" panose="02020603050405020304" pitchFamily="18" charset="0"/>
                <a:cs typeface="Times New Roman" panose="02020603050405020304" pitchFamily="18" charset="0"/>
              </a:rPr>
              <a:t> solutions bring all the </a:t>
            </a:r>
            <a:r>
              <a:rPr lang="en-IN" sz="2000" b="1" dirty="0" smtClean="0">
                <a:solidFill>
                  <a:srgbClr val="FF0000"/>
                </a:solidFill>
                <a:latin typeface="Times New Roman" panose="02020603050405020304" pitchFamily="18" charset="0"/>
                <a:cs typeface="Times New Roman" panose="02020603050405020304" pitchFamily="18" charset="0"/>
              </a:rPr>
              <a:t>benefits of hardware virtualization: workload partitioning, application isolation, sandboxing, and hard-ware tuning.</a:t>
            </a:r>
            <a:r>
              <a:rPr lang="en-IN" sz="2000" dirty="0" smtClean="0">
                <a:latin typeface="Times New Roman" panose="02020603050405020304" pitchFamily="18" charset="0"/>
                <a:cs typeface="Times New Roman" panose="02020603050405020304" pitchFamily="18" charset="0"/>
              </a:rPr>
              <a:t> From the perspective of the service provider, IaaS/</a:t>
            </a:r>
            <a:r>
              <a:rPr lang="en-IN" sz="2000" dirty="0" err="1" smtClean="0">
                <a:latin typeface="Times New Roman" panose="02020603050405020304" pitchFamily="18" charset="0"/>
                <a:cs typeface="Times New Roman" panose="02020603050405020304" pitchFamily="18" charset="0"/>
              </a:rPr>
              <a:t>HaaS</a:t>
            </a:r>
            <a:r>
              <a:rPr lang="en-IN" sz="2000" dirty="0" smtClean="0">
                <a:latin typeface="Times New Roman" panose="02020603050405020304" pitchFamily="18" charset="0"/>
                <a:cs typeface="Times New Roman" panose="02020603050405020304" pitchFamily="18" charset="0"/>
              </a:rPr>
              <a:t> allows </a:t>
            </a:r>
            <a:r>
              <a:rPr lang="en-IN" sz="2000" b="1" dirty="0" smtClean="0">
                <a:solidFill>
                  <a:srgbClr val="FF0000"/>
                </a:solidFill>
                <a:latin typeface="Times New Roman" panose="02020603050405020304" pitchFamily="18" charset="0"/>
                <a:cs typeface="Times New Roman" panose="02020603050405020304" pitchFamily="18" charset="0"/>
              </a:rPr>
              <a:t>better exploiting the IT infrastructure and provides a more secure environment where executing third party applications.</a:t>
            </a:r>
          </a:p>
          <a:p>
            <a:pPr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915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2254</TotalTime>
  <Words>5815</Words>
  <Application>Microsoft Office PowerPoint</Application>
  <PresentationFormat>Widescreen</PresentationFormat>
  <Paragraphs>382</Paragraphs>
  <Slides>31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Rockwell</vt:lpstr>
      <vt:lpstr>Rockwell Condensed</vt:lpstr>
      <vt:lpstr>Times New Roman</vt:lpstr>
      <vt:lpstr>Wingdings</vt:lpstr>
      <vt:lpstr>Wood Type</vt:lpstr>
      <vt:lpstr>Cloud Deployment and service models</vt:lpstr>
      <vt:lpstr>contents</vt:lpstr>
      <vt:lpstr>1. Cloud Reference model</vt:lpstr>
      <vt:lpstr>1. Cloud Reference model contd…</vt:lpstr>
      <vt:lpstr>Cloud Reference model contd…</vt:lpstr>
      <vt:lpstr>1. Cloud Reference model contd…</vt:lpstr>
      <vt:lpstr>1. Cloud Reference model contd…</vt:lpstr>
      <vt:lpstr>PowerPoint Presentation</vt:lpstr>
      <vt:lpstr>1.1. Infrastructure- and hardware-as-a-service</vt:lpstr>
      <vt:lpstr>1.1. Infrastructure- and hardware-as-a-service contd…</vt:lpstr>
      <vt:lpstr>1.1. Infrastructure- and hardware-as-a-service contd…</vt:lpstr>
      <vt:lpstr>1.1. Infrastructure- and hardware-as-a-service contd…</vt:lpstr>
      <vt:lpstr>1.1. Infrastructure- and hardware-as-a-service contd…</vt:lpstr>
      <vt:lpstr>1.1. Infrastructure- and hardware-as-a-service contd…</vt:lpstr>
      <vt:lpstr>1.1. Infrastructure- and hardware-as-a-service contd…</vt:lpstr>
      <vt:lpstr>1.2 PLATFORM AS A SERVICE</vt:lpstr>
      <vt:lpstr>1.2 PLATFORM AS A SERVICE</vt:lpstr>
      <vt:lpstr>1.2 PLATFORM AS A SERVICE CONTD…</vt:lpstr>
      <vt:lpstr>1.3. software as a service</vt:lpstr>
      <vt:lpstr>1.3. software as a service contd…</vt:lpstr>
      <vt:lpstr>1.3. software as a service contd…</vt:lpstr>
      <vt:lpstr>2. Deployment models</vt:lpstr>
      <vt:lpstr>2.1 Public clouds</vt:lpstr>
      <vt:lpstr>2.1 Public clouds contd…</vt:lpstr>
      <vt:lpstr>2.2. Private Cloud </vt:lpstr>
      <vt:lpstr>2.2. Private Cloud contd…</vt:lpstr>
      <vt:lpstr>2.3. Hybrid Cloud</vt:lpstr>
      <vt:lpstr>2.3. Hybrid Cloud contd…</vt:lpstr>
      <vt:lpstr>2.3. Hybrid Cloud contd…</vt:lpstr>
      <vt:lpstr>2.4.  Community Cloud</vt:lpstr>
      <vt:lpstr>2.4.  Community Cloud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L6: Cloud Deployment and service models</dc:title>
  <dc:creator>Avita Katal</dc:creator>
  <cp:lastModifiedBy>Avita Katal</cp:lastModifiedBy>
  <cp:revision>222</cp:revision>
  <dcterms:created xsi:type="dcterms:W3CDTF">2019-02-28T04:28:57Z</dcterms:created>
  <dcterms:modified xsi:type="dcterms:W3CDTF">2022-11-07T05:09:17Z</dcterms:modified>
</cp:coreProperties>
</file>