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8" r:id="rId14"/>
    <p:sldId id="269" r:id="rId15"/>
    <p:sldId id="270" r:id="rId16"/>
    <p:sldId id="272" r:id="rId17"/>
    <p:sldId id="273" r:id="rId18"/>
    <p:sldId id="274" r:id="rId19"/>
    <p:sldId id="267"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628" autoAdjust="0"/>
  </p:normalViewPr>
  <p:slideViewPr>
    <p:cSldViewPr snapToGrid="0">
      <p:cViewPr varScale="1">
        <p:scale>
          <a:sx n="55" d="100"/>
          <a:sy n="55" d="100"/>
        </p:scale>
        <p:origin x="109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CE14A-32D2-4E9F-8498-DCCE942AF187}" type="datetimeFigureOut">
              <a:rPr lang="en-IN" smtClean="0"/>
              <a:t>21-09-2022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5D9AA-A5EA-4B3C-9019-BB89E7934717}" type="slidenum">
              <a:rPr lang="en-IN" smtClean="0"/>
              <a:t>‹#›</a:t>
            </a:fld>
            <a:endParaRPr lang="en-IN"/>
          </a:p>
        </p:txBody>
      </p:sp>
    </p:spTree>
    <p:extLst>
      <p:ext uri="{BB962C8B-B14F-4D97-AF65-F5344CB8AC3E}">
        <p14:creationId xmlns:p14="http://schemas.microsoft.com/office/powerpoint/2010/main" val="1853962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D5D9AA-A5EA-4B3C-9019-BB89E7934717}" type="slidenum">
              <a:rPr lang="en-IN" smtClean="0"/>
              <a:t>1</a:t>
            </a:fld>
            <a:endParaRPr lang="en-IN"/>
          </a:p>
        </p:txBody>
      </p:sp>
    </p:spTree>
    <p:extLst>
      <p:ext uri="{BB962C8B-B14F-4D97-AF65-F5344CB8AC3E}">
        <p14:creationId xmlns:p14="http://schemas.microsoft.com/office/powerpoint/2010/main" val="690825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4D5D9AA-A5EA-4B3C-9019-BB89E7934717}" type="slidenum">
              <a:rPr lang="en-IN" smtClean="0"/>
              <a:t>13</a:t>
            </a:fld>
            <a:endParaRPr lang="en-IN"/>
          </a:p>
        </p:txBody>
      </p:sp>
    </p:spTree>
    <p:extLst>
      <p:ext uri="{BB962C8B-B14F-4D97-AF65-F5344CB8AC3E}">
        <p14:creationId xmlns:p14="http://schemas.microsoft.com/office/powerpoint/2010/main" val="1766678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4D5D9AA-A5EA-4B3C-9019-BB89E7934717}" type="slidenum">
              <a:rPr lang="en-IN" smtClean="0"/>
              <a:t>15</a:t>
            </a:fld>
            <a:endParaRPr lang="en-IN"/>
          </a:p>
        </p:txBody>
      </p:sp>
    </p:spTree>
    <p:extLst>
      <p:ext uri="{BB962C8B-B14F-4D97-AF65-F5344CB8AC3E}">
        <p14:creationId xmlns:p14="http://schemas.microsoft.com/office/powerpoint/2010/main" val="2311681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r>
              <a:rPr lang="en-US" dirty="0" smtClean="0"/>
              <a:t>VPN’s Benefit a company in the following ways </a:t>
            </a:r>
            <a:endParaRPr lang="en-IN" dirty="0" smtClean="0"/>
          </a:p>
          <a:p>
            <a:pPr lvl="0" algn="just"/>
            <a:r>
              <a:rPr lang="en-US" dirty="0" smtClean="0"/>
              <a:t>Extends Geographic Connectivity- a VPN connects remote workers to central resources, making it easier to set up global operations.</a:t>
            </a:r>
            <a:endParaRPr lang="en-IN" dirty="0" smtClean="0"/>
          </a:p>
          <a:p>
            <a:pPr lvl="0" algn="just"/>
            <a:r>
              <a:rPr lang="en-US" dirty="0" smtClean="0"/>
              <a:t>Boosts Employee Productivity- A VPN solution enables telecommuters to boost their productivity by 22% - 45% (Gallup Organization and Opinion Research) by eliminating time-consuming commutes and by creating uninterrupted time for focused work. </a:t>
            </a:r>
            <a:endParaRPr lang="en-IN" dirty="0" smtClean="0"/>
          </a:p>
          <a:p>
            <a:pPr lvl="0" algn="just"/>
            <a:r>
              <a:rPr lang="en-US" dirty="0" smtClean="0"/>
              <a:t>Improves Internet Security – An always-on broadband connection to the Internet makes a network vulnerable to hacker attacks. Many VPN solutions include additional security measures, such as firewalls and anti-virus checks to counteract the different types of network security threats.</a:t>
            </a:r>
            <a:endParaRPr lang="en-IN" dirty="0" smtClean="0"/>
          </a:p>
          <a:p>
            <a:pPr lvl="0" algn="just"/>
            <a:r>
              <a:rPr lang="en-US" dirty="0" smtClean="0"/>
              <a:t>Scales Easily – A VPN allows companies to </a:t>
            </a:r>
            <a:r>
              <a:rPr lang="en-US" b="1" dirty="0" smtClean="0"/>
              <a:t>utilize the remote access infrastructure within ISPs</a:t>
            </a:r>
            <a:r>
              <a:rPr lang="en-US" dirty="0" smtClean="0"/>
              <a:t>. Therefore, </a:t>
            </a:r>
            <a:r>
              <a:rPr lang="en-US" b="1" dirty="0" smtClean="0"/>
              <a:t>companies are able to add a virtually unlimited amount of capacity without adding significant infrastructure.</a:t>
            </a:r>
            <a:endParaRPr lang="en-IN" b="1" dirty="0" smtClean="0"/>
          </a:p>
          <a:p>
            <a:pPr algn="just"/>
            <a:endParaRPr lang="en-IN" dirty="0" smtClean="0"/>
          </a:p>
          <a:p>
            <a:endParaRPr lang="en-IN" dirty="0"/>
          </a:p>
        </p:txBody>
      </p:sp>
      <p:sp>
        <p:nvSpPr>
          <p:cNvPr id="4" name="Slide Number Placeholder 3"/>
          <p:cNvSpPr>
            <a:spLocks noGrp="1"/>
          </p:cNvSpPr>
          <p:nvPr>
            <p:ph type="sldNum" sz="quarter" idx="10"/>
          </p:nvPr>
        </p:nvSpPr>
        <p:spPr/>
        <p:txBody>
          <a:bodyPr/>
          <a:lstStyle/>
          <a:p>
            <a:fld id="{D4D5D9AA-A5EA-4B3C-9019-BB89E7934717}" type="slidenum">
              <a:rPr lang="en-IN" smtClean="0"/>
              <a:t>20</a:t>
            </a:fld>
            <a:endParaRPr lang="en-IN"/>
          </a:p>
        </p:txBody>
      </p:sp>
    </p:spTree>
    <p:extLst>
      <p:ext uri="{BB962C8B-B14F-4D97-AF65-F5344CB8AC3E}">
        <p14:creationId xmlns:p14="http://schemas.microsoft.com/office/powerpoint/2010/main" val="3062421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smtClean="0">
                <a:solidFill>
                  <a:schemeClr val="tx1"/>
                </a:solidFill>
                <a:effectLst/>
                <a:latin typeface="+mn-lt"/>
                <a:ea typeface="+mn-ea"/>
                <a:cs typeface="+mn-cs"/>
              </a:rPr>
              <a:t>Virtual</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Virtual means </a:t>
            </a:r>
            <a:r>
              <a:rPr lang="en-US" sz="1200" b="1" kern="1200" dirty="0" smtClean="0">
                <a:solidFill>
                  <a:schemeClr val="tx1"/>
                </a:solidFill>
                <a:effectLst/>
                <a:latin typeface="+mn-lt"/>
                <a:ea typeface="+mn-ea"/>
                <a:cs typeface="+mn-cs"/>
              </a:rPr>
              <a:t>not real or in a different state of being</a:t>
            </a:r>
            <a:r>
              <a:rPr lang="en-US" sz="1200" kern="1200" dirty="0" smtClean="0">
                <a:solidFill>
                  <a:schemeClr val="tx1"/>
                </a:solidFill>
                <a:effectLst/>
                <a:latin typeface="+mn-lt"/>
                <a:ea typeface="+mn-ea"/>
                <a:cs typeface="+mn-cs"/>
              </a:rPr>
              <a:t>. In a VPN, private communication between two or more devices is achieved through a public network the Internet. Therefore, the communication is virtually but not physically there.</a:t>
            </a:r>
            <a:endParaRPr lang="en-IN" sz="1200"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Private</a:t>
            </a:r>
            <a:r>
              <a:rPr lang="en-US" sz="1200" i="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Private means to </a:t>
            </a:r>
            <a:r>
              <a:rPr lang="en-US" sz="1200" b="1" kern="1200" dirty="0" smtClean="0">
                <a:solidFill>
                  <a:schemeClr val="tx1"/>
                </a:solidFill>
                <a:effectLst/>
                <a:latin typeface="+mn-lt"/>
                <a:ea typeface="+mn-ea"/>
                <a:cs typeface="+mn-cs"/>
              </a:rPr>
              <a:t>keep something a secret from the general public. </a:t>
            </a:r>
            <a:r>
              <a:rPr lang="en-US" sz="1200" kern="1200" dirty="0" smtClean="0">
                <a:solidFill>
                  <a:schemeClr val="tx1"/>
                </a:solidFill>
                <a:effectLst/>
                <a:latin typeface="+mn-lt"/>
                <a:ea typeface="+mn-ea"/>
                <a:cs typeface="+mn-cs"/>
              </a:rPr>
              <a:t>Although those two devices are communicating with each other in a public environment, there is </a:t>
            </a:r>
            <a:r>
              <a:rPr lang="en-US" sz="1200" b="1" kern="1200" dirty="0" smtClean="0">
                <a:solidFill>
                  <a:schemeClr val="tx1"/>
                </a:solidFill>
                <a:effectLst/>
                <a:latin typeface="+mn-lt"/>
                <a:ea typeface="+mn-ea"/>
                <a:cs typeface="+mn-cs"/>
              </a:rPr>
              <a:t>no third party who can interrupt this communication or receive any data that is exchanged between them</a:t>
            </a:r>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Network</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network consists of two or more devices that can freely and electronically communicate with each other via cables and wire. A </a:t>
            </a:r>
            <a:r>
              <a:rPr lang="en-US" sz="1200" b="1" kern="1200" dirty="0" smtClean="0">
                <a:solidFill>
                  <a:schemeClr val="tx1"/>
                </a:solidFill>
                <a:effectLst/>
                <a:latin typeface="+mn-lt"/>
                <a:ea typeface="+mn-ea"/>
                <a:cs typeface="+mn-cs"/>
              </a:rPr>
              <a:t>VPN is a network. It can transmit information over long distances effectively and efficiently.</a:t>
            </a:r>
            <a:endParaRPr lang="en-IN" sz="1200" b="1" kern="1200" dirty="0" smtClean="0">
              <a:solidFill>
                <a:schemeClr val="tx1"/>
              </a:solidFill>
              <a:effectLst/>
              <a:latin typeface="+mn-lt"/>
              <a:ea typeface="+mn-ea"/>
              <a:cs typeface="+mn-cs"/>
            </a:endParaRPr>
          </a:p>
          <a:p>
            <a:endParaRPr lang="en-IN" dirty="0" smtClean="0"/>
          </a:p>
          <a:p>
            <a:endParaRPr lang="en-IN" dirty="0" smtClean="0"/>
          </a:p>
          <a:p>
            <a:r>
              <a:rPr lang="en-US" sz="1200" kern="1200" dirty="0" smtClean="0">
                <a:solidFill>
                  <a:schemeClr val="tx1"/>
                </a:solidFill>
                <a:effectLst/>
                <a:latin typeface="+mn-lt"/>
                <a:ea typeface="+mn-ea"/>
                <a:cs typeface="+mn-cs"/>
              </a:rPr>
              <a:t>. </a:t>
            </a:r>
            <a:endParaRPr lang="en-IN" dirty="0"/>
          </a:p>
        </p:txBody>
      </p:sp>
      <p:sp>
        <p:nvSpPr>
          <p:cNvPr id="4" name="Slide Number Placeholder 3"/>
          <p:cNvSpPr>
            <a:spLocks noGrp="1"/>
          </p:cNvSpPr>
          <p:nvPr>
            <p:ph type="sldNum" sz="quarter" idx="10"/>
          </p:nvPr>
        </p:nvSpPr>
        <p:spPr/>
        <p:txBody>
          <a:bodyPr/>
          <a:lstStyle/>
          <a:p>
            <a:fld id="{D4D5D9AA-A5EA-4B3C-9019-BB89E7934717}" type="slidenum">
              <a:rPr lang="en-IN" smtClean="0"/>
              <a:t>3</a:t>
            </a:fld>
            <a:endParaRPr lang="en-IN"/>
          </a:p>
        </p:txBody>
      </p:sp>
    </p:spTree>
    <p:extLst>
      <p:ext uri="{BB962C8B-B14F-4D97-AF65-F5344CB8AC3E}">
        <p14:creationId xmlns:p14="http://schemas.microsoft.com/office/powerpoint/2010/main" val="257080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Virtual Private Network, is defined as a network </a:t>
            </a:r>
            <a:r>
              <a:rPr lang="en-US" sz="1200" b="1" kern="1200" dirty="0" smtClean="0">
                <a:solidFill>
                  <a:schemeClr val="tx1"/>
                </a:solidFill>
                <a:effectLst/>
                <a:latin typeface="+mn-lt"/>
                <a:ea typeface="+mn-ea"/>
                <a:cs typeface="+mn-cs"/>
              </a:rPr>
              <a:t>that uses public network paths but maintains the security and protection of private networks</a:t>
            </a:r>
            <a:r>
              <a:rPr lang="en-US" sz="1200" kern="1200" dirty="0" smtClean="0">
                <a:solidFill>
                  <a:schemeClr val="tx1"/>
                </a:solidFill>
                <a:effectLst/>
                <a:latin typeface="+mn-lt"/>
                <a:ea typeface="+mn-ea"/>
                <a:cs typeface="+mn-cs"/>
              </a:rPr>
              <a:t>. For example, Delta Company has two locations, one in Los Angeles, CA (A) and Las Vegas, Nevada (B). In order for both locations to communicate efficiently, Delta Company has the choice to set </a:t>
            </a:r>
            <a:r>
              <a:rPr lang="en-US" sz="1200" b="1" kern="1200" dirty="0" smtClean="0">
                <a:solidFill>
                  <a:schemeClr val="tx1"/>
                </a:solidFill>
                <a:effectLst/>
                <a:latin typeface="+mn-lt"/>
                <a:ea typeface="+mn-ea"/>
                <a:cs typeface="+mn-cs"/>
              </a:rPr>
              <a:t>up private lines between the two locations</a:t>
            </a:r>
            <a:r>
              <a:rPr lang="en-US" sz="1200" kern="1200" dirty="0" smtClean="0">
                <a:solidFill>
                  <a:schemeClr val="tx1"/>
                </a:solidFill>
                <a:effectLst/>
                <a:latin typeface="+mn-lt"/>
                <a:ea typeface="+mn-ea"/>
                <a:cs typeface="+mn-cs"/>
              </a:rPr>
              <a:t>. Although </a:t>
            </a:r>
            <a:r>
              <a:rPr lang="en-US" sz="1200" b="1" kern="1200" dirty="0" smtClean="0">
                <a:solidFill>
                  <a:schemeClr val="tx1"/>
                </a:solidFill>
                <a:effectLst/>
                <a:latin typeface="+mn-lt"/>
                <a:ea typeface="+mn-ea"/>
                <a:cs typeface="+mn-cs"/>
              </a:rPr>
              <a:t>private lines would restrict public access and extend the use of their bandwidth</a:t>
            </a:r>
            <a:r>
              <a:rPr lang="en-US" sz="1200" kern="1200" dirty="0" smtClean="0">
                <a:solidFill>
                  <a:schemeClr val="tx1"/>
                </a:solidFill>
                <a:effectLst/>
                <a:latin typeface="+mn-lt"/>
                <a:ea typeface="+mn-ea"/>
                <a:cs typeface="+mn-cs"/>
              </a:rPr>
              <a:t>, it will cost Delta Company a </a:t>
            </a:r>
            <a:r>
              <a:rPr lang="en-US" sz="1200" b="1" kern="1200" dirty="0" smtClean="0">
                <a:solidFill>
                  <a:schemeClr val="tx1"/>
                </a:solidFill>
                <a:effectLst/>
                <a:latin typeface="+mn-lt"/>
                <a:ea typeface="+mn-ea"/>
                <a:cs typeface="+mn-cs"/>
              </a:rPr>
              <a:t>great deal of money since they would have to purchase the communication lines per mile. </a:t>
            </a:r>
            <a:r>
              <a:rPr lang="en-US" sz="1200" kern="1200" dirty="0" smtClean="0">
                <a:solidFill>
                  <a:schemeClr val="tx1"/>
                </a:solidFill>
                <a:effectLst/>
                <a:latin typeface="+mn-lt"/>
                <a:ea typeface="+mn-ea"/>
                <a:cs typeface="+mn-cs"/>
              </a:rPr>
              <a:t>The more viable option is to implement a VPN. Delta Company </a:t>
            </a:r>
            <a:r>
              <a:rPr lang="en-US" sz="1200" b="1" kern="1200" dirty="0" smtClean="0">
                <a:solidFill>
                  <a:schemeClr val="tx1"/>
                </a:solidFill>
                <a:effectLst/>
                <a:latin typeface="+mn-lt"/>
                <a:ea typeface="+mn-ea"/>
                <a:cs typeface="+mn-cs"/>
              </a:rPr>
              <a:t>can hook their communication lines with a local ISP in both cities. </a:t>
            </a: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ISP would act as a middleman, connecting the two locations</a:t>
            </a:r>
            <a:r>
              <a:rPr lang="en-US" sz="1200" kern="1200" dirty="0" smtClean="0">
                <a:solidFill>
                  <a:schemeClr val="tx1"/>
                </a:solidFill>
                <a:effectLst/>
                <a:latin typeface="+mn-lt"/>
                <a:ea typeface="+mn-ea"/>
                <a:cs typeface="+mn-cs"/>
              </a:rPr>
              <a:t>. This would create an affordable small area network for Delta Company</a:t>
            </a:r>
            <a:endParaRPr lang="en-IN" dirty="0"/>
          </a:p>
        </p:txBody>
      </p:sp>
      <p:sp>
        <p:nvSpPr>
          <p:cNvPr id="4" name="Slide Number Placeholder 3"/>
          <p:cNvSpPr>
            <a:spLocks noGrp="1"/>
          </p:cNvSpPr>
          <p:nvPr>
            <p:ph type="sldNum" sz="quarter" idx="10"/>
          </p:nvPr>
        </p:nvSpPr>
        <p:spPr/>
        <p:txBody>
          <a:bodyPr/>
          <a:lstStyle/>
          <a:p>
            <a:fld id="{D4D5D9AA-A5EA-4B3C-9019-BB89E7934717}" type="slidenum">
              <a:rPr lang="en-IN" smtClean="0"/>
              <a:t>4</a:t>
            </a:fld>
            <a:endParaRPr lang="en-IN"/>
          </a:p>
        </p:txBody>
      </p:sp>
    </p:spTree>
    <p:extLst>
      <p:ext uri="{BB962C8B-B14F-4D97-AF65-F5344CB8AC3E}">
        <p14:creationId xmlns:p14="http://schemas.microsoft.com/office/powerpoint/2010/main" val="304972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D5D9AA-A5EA-4B3C-9019-BB89E7934717}" type="slidenum">
              <a:rPr lang="en-IN" smtClean="0"/>
              <a:t>5</a:t>
            </a:fld>
            <a:endParaRPr lang="en-IN"/>
          </a:p>
        </p:txBody>
      </p:sp>
    </p:spTree>
    <p:extLst>
      <p:ext uri="{BB962C8B-B14F-4D97-AF65-F5344CB8AC3E}">
        <p14:creationId xmlns:p14="http://schemas.microsoft.com/office/powerpoint/2010/main" val="2310773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Enables </a:t>
            </a:r>
            <a:r>
              <a:rPr lang="en-US" sz="1200" b="1" kern="1200" dirty="0" smtClean="0">
                <a:solidFill>
                  <a:schemeClr val="tx1"/>
                </a:solidFill>
                <a:effectLst/>
                <a:latin typeface="+mn-lt"/>
                <a:ea typeface="+mn-ea"/>
                <a:cs typeface="+mn-cs"/>
              </a:rPr>
              <a:t>mobile users to establish a connection to an organization server by using the infrastructure provided by an ISP (Internet Services Provider).  </a:t>
            </a:r>
            <a:r>
              <a:rPr lang="en-US" sz="1200" kern="1200" dirty="0" smtClean="0">
                <a:solidFill>
                  <a:schemeClr val="tx1"/>
                </a:solidFill>
                <a:effectLst/>
                <a:latin typeface="+mn-lt"/>
                <a:ea typeface="+mn-ea"/>
                <a:cs typeface="+mn-cs"/>
              </a:rPr>
              <a:t>Remote access VPN allows users to </a:t>
            </a:r>
            <a:r>
              <a:rPr lang="en-US" sz="1200" b="1" kern="1200" dirty="0" smtClean="0">
                <a:solidFill>
                  <a:schemeClr val="tx1"/>
                </a:solidFill>
                <a:effectLst/>
                <a:latin typeface="+mn-lt"/>
                <a:ea typeface="+mn-ea"/>
                <a:cs typeface="+mn-cs"/>
              </a:rPr>
              <a:t>connect to their corporate intranets or extranets wherever or whenever is needed</a:t>
            </a:r>
            <a:r>
              <a:rPr lang="en-US" sz="1200" kern="1200" dirty="0" smtClean="0">
                <a:solidFill>
                  <a:schemeClr val="tx1"/>
                </a:solidFill>
                <a:effectLst/>
                <a:latin typeface="+mn-lt"/>
                <a:ea typeface="+mn-ea"/>
                <a:cs typeface="+mn-cs"/>
              </a:rPr>
              <a:t>.  Users have access to all the resources on the organization’s network as if they are physically located in organization.  The user connects to a local ISP that supports VPN using plain old telephone services (POTS), integrated services digital network (ISDN), digital subscriber line (DSL), etc.  The </a:t>
            </a:r>
            <a:r>
              <a:rPr lang="en-US" sz="1200" b="1" kern="1200" dirty="0" smtClean="0">
                <a:solidFill>
                  <a:schemeClr val="tx1"/>
                </a:solidFill>
                <a:effectLst/>
                <a:latin typeface="+mn-lt"/>
                <a:ea typeface="+mn-ea"/>
                <a:cs typeface="+mn-cs"/>
              </a:rPr>
              <a:t>VPN device at the ISP accepts the user’s login, then establishes the tunnel to the VPN device at the organization’s office and finally begins forwarding packets over the Internet.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Remote access VPN offers advantages such as:</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Reduced capital costs associated with modem and terminal server equipment</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Greater </a:t>
            </a:r>
            <a:r>
              <a:rPr lang="en-US" sz="1200" b="1" kern="1200" dirty="0" smtClean="0">
                <a:solidFill>
                  <a:schemeClr val="tx1"/>
                </a:solidFill>
                <a:effectLst/>
                <a:latin typeface="+mn-lt"/>
                <a:ea typeface="+mn-ea"/>
                <a:cs typeface="+mn-cs"/>
              </a:rPr>
              <a:t>scalability and easy to add new users </a:t>
            </a:r>
            <a:endParaRPr lang="en-IN" sz="1200" b="1"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Reduced </a:t>
            </a:r>
            <a:r>
              <a:rPr lang="en-US" sz="1200" b="1" kern="1200" dirty="0" smtClean="0">
                <a:solidFill>
                  <a:schemeClr val="tx1"/>
                </a:solidFill>
                <a:effectLst/>
                <a:latin typeface="+mn-lt"/>
                <a:ea typeface="+mn-ea"/>
                <a:cs typeface="+mn-cs"/>
              </a:rPr>
              <a:t>long-distance telecommunications costs, </a:t>
            </a:r>
            <a:r>
              <a:rPr lang="en-US" sz="1200" kern="1200" dirty="0" smtClean="0">
                <a:solidFill>
                  <a:schemeClr val="tx1"/>
                </a:solidFill>
                <a:effectLst/>
                <a:latin typeface="+mn-lt"/>
                <a:ea typeface="+mn-ea"/>
                <a:cs typeface="+mn-cs"/>
              </a:rPr>
              <a:t>nationwide toll-free 800 number is no longer needed to connect to the organization’s modems </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D4D5D9AA-A5EA-4B3C-9019-BB89E7934717}" type="slidenum">
              <a:rPr lang="en-IN" smtClean="0"/>
              <a:t>7</a:t>
            </a:fld>
            <a:endParaRPr lang="en-IN"/>
          </a:p>
        </p:txBody>
      </p:sp>
    </p:spTree>
    <p:extLst>
      <p:ext uri="{BB962C8B-B14F-4D97-AF65-F5344CB8AC3E}">
        <p14:creationId xmlns:p14="http://schemas.microsoft.com/office/powerpoint/2010/main" val="3108990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Intranet VPNs,</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provides virtual circuits between organization offices over the Internet </a:t>
            </a:r>
            <a:r>
              <a:rPr lang="en-US" sz="1200" kern="1200" dirty="0" smtClean="0">
                <a:solidFill>
                  <a:schemeClr val="tx1"/>
                </a:solidFill>
                <a:effectLst/>
                <a:latin typeface="+mn-lt"/>
                <a:ea typeface="+mn-ea"/>
                <a:cs typeface="+mn-cs"/>
              </a:rPr>
              <a:t>(see figure).  They are built using the Internet, service provider IP, Frame Relay, or ATM networks.  An IP WAN infrastructure uses </a:t>
            </a:r>
            <a:r>
              <a:rPr lang="en-US" sz="1200" kern="1200" dirty="0" err="1" smtClean="0">
                <a:solidFill>
                  <a:schemeClr val="tx1"/>
                </a:solidFill>
                <a:effectLst/>
                <a:latin typeface="+mn-lt"/>
                <a:ea typeface="+mn-ea"/>
                <a:cs typeface="+mn-cs"/>
              </a:rPr>
              <a:t>IPSec</a:t>
            </a:r>
            <a:r>
              <a:rPr lang="en-US" sz="1200" kern="1200" dirty="0" smtClean="0">
                <a:solidFill>
                  <a:schemeClr val="tx1"/>
                </a:solidFill>
                <a:effectLst/>
                <a:latin typeface="+mn-lt"/>
                <a:ea typeface="+mn-ea"/>
                <a:cs typeface="+mn-cs"/>
              </a:rPr>
              <a:t> or GRE to create secure traffic tunnels across the network.  </a:t>
            </a:r>
          </a:p>
          <a:p>
            <a:r>
              <a:rPr lang="en-US" sz="1200" kern="1200" dirty="0" smtClean="0">
                <a:solidFill>
                  <a:schemeClr val="tx1"/>
                </a:solidFill>
                <a:effectLst/>
                <a:latin typeface="+mn-lt"/>
                <a:ea typeface="+mn-ea"/>
                <a:cs typeface="+mn-cs"/>
              </a:rPr>
              <a:t>Benefits of an intranet VPN include the following:</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Reduced </a:t>
            </a:r>
            <a:r>
              <a:rPr lang="en-US" sz="1200" b="1" kern="1200" dirty="0" smtClean="0">
                <a:solidFill>
                  <a:schemeClr val="tx1"/>
                </a:solidFill>
                <a:effectLst/>
                <a:latin typeface="+mn-lt"/>
                <a:ea typeface="+mn-ea"/>
                <a:cs typeface="+mn-cs"/>
              </a:rPr>
              <a:t>WAN bandwidth costs, efficient use of WAN bandwidth</a:t>
            </a:r>
            <a:endParaRPr lang="en-IN" sz="1200" b="1"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Flexible topologies</a:t>
            </a:r>
            <a:endParaRPr lang="en-IN"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Congestion avoidance with the use of bandwidth management traffic shaping</a:t>
            </a:r>
            <a:endParaRPr lang="en-IN" b="1" dirty="0"/>
          </a:p>
        </p:txBody>
      </p:sp>
      <p:sp>
        <p:nvSpPr>
          <p:cNvPr id="4" name="Slide Number Placeholder 3"/>
          <p:cNvSpPr>
            <a:spLocks noGrp="1"/>
          </p:cNvSpPr>
          <p:nvPr>
            <p:ph type="sldNum" sz="quarter" idx="10"/>
          </p:nvPr>
        </p:nvSpPr>
        <p:spPr/>
        <p:txBody>
          <a:bodyPr/>
          <a:lstStyle/>
          <a:p>
            <a:fld id="{D4D5D9AA-A5EA-4B3C-9019-BB89E7934717}" type="slidenum">
              <a:rPr lang="en-IN" smtClean="0"/>
              <a:t>8</a:t>
            </a:fld>
            <a:endParaRPr lang="en-IN"/>
          </a:p>
        </p:txBody>
      </p:sp>
    </p:spTree>
    <p:extLst>
      <p:ext uri="{BB962C8B-B14F-4D97-AF65-F5344CB8AC3E}">
        <p14:creationId xmlns:p14="http://schemas.microsoft.com/office/powerpoint/2010/main" val="2868978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concept of setting up </a:t>
            </a:r>
            <a:r>
              <a:rPr lang="en-US" sz="1200" b="1" kern="1200" dirty="0" smtClean="0">
                <a:solidFill>
                  <a:schemeClr val="tx1"/>
                </a:solidFill>
                <a:effectLst/>
                <a:latin typeface="+mn-lt"/>
                <a:ea typeface="+mn-ea"/>
                <a:cs typeface="+mn-cs"/>
              </a:rPr>
              <a:t>extranet VPNs</a:t>
            </a:r>
            <a:r>
              <a:rPr lang="en-US" sz="1200" kern="1200" dirty="0" smtClean="0">
                <a:solidFill>
                  <a:schemeClr val="tx1"/>
                </a:solidFill>
                <a:effectLst/>
                <a:latin typeface="+mn-lt"/>
                <a:ea typeface="+mn-ea"/>
                <a:cs typeface="+mn-cs"/>
              </a:rPr>
              <a:t> are the same as intranet VPN.  The only difference is the users.  Extranet VPN are built for </a:t>
            </a:r>
            <a:r>
              <a:rPr lang="en-US" sz="1200" b="1" i="1" kern="1200" dirty="0" smtClean="0">
                <a:solidFill>
                  <a:schemeClr val="tx1"/>
                </a:solidFill>
                <a:effectLst/>
                <a:latin typeface="+mn-lt"/>
                <a:ea typeface="+mn-ea"/>
                <a:cs typeface="+mn-cs"/>
              </a:rPr>
              <a:t>users such as customers, suppliers, or different organizations over the Internet.  </a:t>
            </a:r>
            <a:endParaRPr lang="en-IN" b="1" i="1" dirty="0"/>
          </a:p>
        </p:txBody>
      </p:sp>
      <p:sp>
        <p:nvSpPr>
          <p:cNvPr id="4" name="Slide Number Placeholder 3"/>
          <p:cNvSpPr>
            <a:spLocks noGrp="1"/>
          </p:cNvSpPr>
          <p:nvPr>
            <p:ph type="sldNum" sz="quarter" idx="10"/>
          </p:nvPr>
        </p:nvSpPr>
        <p:spPr/>
        <p:txBody>
          <a:bodyPr/>
          <a:lstStyle/>
          <a:p>
            <a:fld id="{D4D5D9AA-A5EA-4B3C-9019-BB89E7934717}" type="slidenum">
              <a:rPr lang="en-IN" smtClean="0"/>
              <a:t>9</a:t>
            </a:fld>
            <a:endParaRPr lang="en-IN"/>
          </a:p>
        </p:txBody>
      </p:sp>
    </p:spTree>
    <p:extLst>
      <p:ext uri="{BB962C8B-B14F-4D97-AF65-F5344CB8AC3E}">
        <p14:creationId xmlns:p14="http://schemas.microsoft.com/office/powerpoint/2010/main" val="3016979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4D5D9AA-A5EA-4B3C-9019-BB89E7934717}" type="slidenum">
              <a:rPr lang="en-IN" smtClean="0"/>
              <a:t>10</a:t>
            </a:fld>
            <a:endParaRPr lang="en-IN"/>
          </a:p>
        </p:txBody>
      </p:sp>
    </p:spTree>
    <p:extLst>
      <p:ext uri="{BB962C8B-B14F-4D97-AF65-F5344CB8AC3E}">
        <p14:creationId xmlns:p14="http://schemas.microsoft.com/office/powerpoint/2010/main" val="1257835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4D5D9AA-A5EA-4B3C-9019-BB89E7934717}" type="slidenum">
              <a:rPr lang="en-IN" smtClean="0"/>
              <a:t>11</a:t>
            </a:fld>
            <a:endParaRPr lang="en-IN"/>
          </a:p>
        </p:txBody>
      </p:sp>
    </p:spTree>
    <p:extLst>
      <p:ext uri="{BB962C8B-B14F-4D97-AF65-F5344CB8AC3E}">
        <p14:creationId xmlns:p14="http://schemas.microsoft.com/office/powerpoint/2010/main" val="309745193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84BE0E-E610-4A4C-8BFC-9EE9AC3368CE}"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A936716-38A6-451A-AEEF-B0540F1BED3B}" type="slidenum">
              <a:rPr lang="en-IN" smtClean="0"/>
              <a:t>‹#›</a:t>
            </a:fld>
            <a:endParaRPr lang="en-IN"/>
          </a:p>
        </p:txBody>
      </p:sp>
    </p:spTree>
    <p:extLst>
      <p:ext uri="{BB962C8B-B14F-4D97-AF65-F5344CB8AC3E}">
        <p14:creationId xmlns:p14="http://schemas.microsoft.com/office/powerpoint/2010/main" val="1081119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84BE0E-E610-4A4C-8BFC-9EE9AC3368CE}"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936716-38A6-451A-AEEF-B0540F1BED3B}" type="slidenum">
              <a:rPr lang="en-IN" smtClean="0"/>
              <a:t>‹#›</a:t>
            </a:fld>
            <a:endParaRPr lang="en-IN"/>
          </a:p>
        </p:txBody>
      </p:sp>
    </p:spTree>
    <p:extLst>
      <p:ext uri="{BB962C8B-B14F-4D97-AF65-F5344CB8AC3E}">
        <p14:creationId xmlns:p14="http://schemas.microsoft.com/office/powerpoint/2010/main" val="1865197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84BE0E-E610-4A4C-8BFC-9EE9AC3368CE}"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936716-38A6-451A-AEEF-B0540F1BED3B}" type="slidenum">
              <a:rPr lang="en-IN" smtClean="0"/>
              <a:t>‹#›</a:t>
            </a:fld>
            <a:endParaRPr lang="en-IN"/>
          </a:p>
        </p:txBody>
      </p:sp>
    </p:spTree>
    <p:extLst>
      <p:ext uri="{BB962C8B-B14F-4D97-AF65-F5344CB8AC3E}">
        <p14:creationId xmlns:p14="http://schemas.microsoft.com/office/powerpoint/2010/main" val="2854506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84BE0E-E610-4A4C-8BFC-9EE9AC3368CE}"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936716-38A6-451A-AEEF-B0540F1BED3B}" type="slidenum">
              <a:rPr lang="en-IN" smtClean="0"/>
              <a:t>‹#›</a:t>
            </a:fld>
            <a:endParaRPr lang="en-IN"/>
          </a:p>
        </p:txBody>
      </p:sp>
    </p:spTree>
    <p:extLst>
      <p:ext uri="{BB962C8B-B14F-4D97-AF65-F5344CB8AC3E}">
        <p14:creationId xmlns:p14="http://schemas.microsoft.com/office/powerpoint/2010/main" val="930583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0484BE0E-E610-4A4C-8BFC-9EE9AC3368CE}" type="datetimeFigureOut">
              <a:rPr lang="en-IN" smtClean="0"/>
              <a:t>21-09-2022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A936716-38A6-451A-AEEF-B0540F1BED3B}" type="slidenum">
              <a:rPr lang="en-IN" smtClean="0"/>
              <a:t>‹#›</a:t>
            </a:fld>
            <a:endParaRPr lang="en-IN"/>
          </a:p>
        </p:txBody>
      </p:sp>
    </p:spTree>
    <p:extLst>
      <p:ext uri="{BB962C8B-B14F-4D97-AF65-F5344CB8AC3E}">
        <p14:creationId xmlns:p14="http://schemas.microsoft.com/office/powerpoint/2010/main" val="2780124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84BE0E-E610-4A4C-8BFC-9EE9AC3368CE}"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936716-38A6-451A-AEEF-B0540F1BED3B}" type="slidenum">
              <a:rPr lang="en-IN" smtClean="0"/>
              <a:t>‹#›</a:t>
            </a:fld>
            <a:endParaRPr lang="en-IN"/>
          </a:p>
        </p:txBody>
      </p:sp>
    </p:spTree>
    <p:extLst>
      <p:ext uri="{BB962C8B-B14F-4D97-AF65-F5344CB8AC3E}">
        <p14:creationId xmlns:p14="http://schemas.microsoft.com/office/powerpoint/2010/main" val="3383623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84BE0E-E610-4A4C-8BFC-9EE9AC3368CE}" type="datetimeFigureOut">
              <a:rPr lang="en-IN" smtClean="0"/>
              <a:t>21-09-2022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936716-38A6-451A-AEEF-B0540F1BED3B}" type="slidenum">
              <a:rPr lang="en-IN" smtClean="0"/>
              <a:t>‹#›</a:t>
            </a:fld>
            <a:endParaRPr lang="en-IN"/>
          </a:p>
        </p:txBody>
      </p:sp>
    </p:spTree>
    <p:extLst>
      <p:ext uri="{BB962C8B-B14F-4D97-AF65-F5344CB8AC3E}">
        <p14:creationId xmlns:p14="http://schemas.microsoft.com/office/powerpoint/2010/main" val="544500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84BE0E-E610-4A4C-8BFC-9EE9AC3368CE}" type="datetimeFigureOut">
              <a:rPr lang="en-IN" smtClean="0"/>
              <a:t>21-09-2022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936716-38A6-451A-AEEF-B0540F1BED3B}" type="slidenum">
              <a:rPr lang="en-IN" smtClean="0"/>
              <a:t>‹#›</a:t>
            </a:fld>
            <a:endParaRPr lang="en-IN"/>
          </a:p>
        </p:txBody>
      </p:sp>
    </p:spTree>
    <p:extLst>
      <p:ext uri="{BB962C8B-B14F-4D97-AF65-F5344CB8AC3E}">
        <p14:creationId xmlns:p14="http://schemas.microsoft.com/office/powerpoint/2010/main" val="3166807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84BE0E-E610-4A4C-8BFC-9EE9AC3368CE}" type="datetimeFigureOut">
              <a:rPr lang="en-IN" smtClean="0"/>
              <a:t>21-09-2022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936716-38A6-451A-AEEF-B0540F1BED3B}" type="slidenum">
              <a:rPr lang="en-IN" smtClean="0"/>
              <a:t>‹#›</a:t>
            </a:fld>
            <a:endParaRPr lang="en-IN"/>
          </a:p>
        </p:txBody>
      </p:sp>
    </p:spTree>
    <p:extLst>
      <p:ext uri="{BB962C8B-B14F-4D97-AF65-F5344CB8AC3E}">
        <p14:creationId xmlns:p14="http://schemas.microsoft.com/office/powerpoint/2010/main" val="170173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484BE0E-E610-4A4C-8BFC-9EE9AC3368CE}"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A936716-38A6-451A-AEEF-B0540F1BED3B}" type="slidenum">
              <a:rPr lang="en-IN" smtClean="0"/>
              <a:t>‹#›</a:t>
            </a:fld>
            <a:endParaRPr lang="en-IN"/>
          </a:p>
        </p:txBody>
      </p:sp>
    </p:spTree>
    <p:extLst>
      <p:ext uri="{BB962C8B-B14F-4D97-AF65-F5344CB8AC3E}">
        <p14:creationId xmlns:p14="http://schemas.microsoft.com/office/powerpoint/2010/main" val="345399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484BE0E-E610-4A4C-8BFC-9EE9AC3368CE}" type="datetimeFigureOut">
              <a:rPr lang="en-IN" smtClean="0"/>
              <a:t>21-09-2022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A936716-38A6-451A-AEEF-B0540F1BED3B}" type="slidenum">
              <a:rPr lang="en-IN" smtClean="0"/>
              <a:t>‹#›</a:t>
            </a:fld>
            <a:endParaRPr lang="en-IN"/>
          </a:p>
        </p:txBody>
      </p:sp>
    </p:spTree>
    <p:extLst>
      <p:ext uri="{BB962C8B-B14F-4D97-AF65-F5344CB8AC3E}">
        <p14:creationId xmlns:p14="http://schemas.microsoft.com/office/powerpoint/2010/main" val="226699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484BE0E-E610-4A4C-8BFC-9EE9AC3368CE}" type="datetimeFigureOut">
              <a:rPr lang="en-IN" smtClean="0"/>
              <a:t>21-09-2022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A936716-38A6-451A-AEEF-B0540F1BED3B}" type="slidenum">
              <a:rPr lang="en-IN" smtClean="0"/>
              <a:t>‹#›</a:t>
            </a:fld>
            <a:endParaRPr lang="en-IN"/>
          </a:p>
        </p:txBody>
      </p:sp>
    </p:spTree>
    <p:extLst>
      <p:ext uri="{BB962C8B-B14F-4D97-AF65-F5344CB8AC3E}">
        <p14:creationId xmlns:p14="http://schemas.microsoft.com/office/powerpoint/2010/main" val="1516176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L4 : Virtual Private Network(VPN)</a:t>
            </a:r>
            <a:endParaRPr lang="en-IN" dirty="0"/>
          </a:p>
        </p:txBody>
      </p:sp>
      <p:sp>
        <p:nvSpPr>
          <p:cNvPr id="3" name="Subtitle 2"/>
          <p:cNvSpPr>
            <a:spLocks noGrp="1"/>
          </p:cNvSpPr>
          <p:nvPr>
            <p:ph type="subTitle" idx="1"/>
          </p:nvPr>
        </p:nvSpPr>
        <p:spPr>
          <a:xfrm>
            <a:off x="692331" y="4389120"/>
            <a:ext cx="10776858" cy="2468880"/>
          </a:xfrm>
        </p:spPr>
        <p:txBody>
          <a:bodyPr>
            <a:normAutofit/>
          </a:bodyPr>
          <a:lstStyle/>
          <a:p>
            <a:r>
              <a:rPr lang="en-IN" dirty="0"/>
              <a:t>Prepared by</a:t>
            </a:r>
          </a:p>
          <a:p>
            <a:r>
              <a:rPr lang="en-IN" dirty="0"/>
              <a:t>AVITA KATAL</a:t>
            </a:r>
          </a:p>
          <a:p>
            <a:r>
              <a:rPr lang="en-IN" dirty="0"/>
              <a:t>Assistant Professor</a:t>
            </a:r>
          </a:p>
          <a:p>
            <a:r>
              <a:rPr lang="en-IN" dirty="0" err="1" smtClean="0"/>
              <a:t>Systemics</a:t>
            </a:r>
            <a:r>
              <a:rPr lang="en-IN" dirty="0" smtClean="0"/>
              <a:t> Cluster</a:t>
            </a:r>
          </a:p>
          <a:p>
            <a:r>
              <a:rPr lang="en-IN" dirty="0" err="1" smtClean="0"/>
              <a:t>SoCS,UPES</a:t>
            </a:r>
            <a:endParaRPr lang="en-IN" dirty="0"/>
          </a:p>
          <a:p>
            <a:endParaRPr lang="en-IN" dirty="0"/>
          </a:p>
          <a:p>
            <a:endParaRPr lang="en-IN" dirty="0"/>
          </a:p>
        </p:txBody>
      </p:sp>
    </p:spTree>
    <p:extLst>
      <p:ext uri="{BB962C8B-B14F-4D97-AF65-F5344CB8AC3E}">
        <p14:creationId xmlns:p14="http://schemas.microsoft.com/office/powerpoint/2010/main" val="1188455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628" y="484632"/>
            <a:ext cx="10596620" cy="642419"/>
          </a:xfrm>
        </p:spPr>
        <p:txBody>
          <a:bodyPr>
            <a:normAutofit fontScale="90000"/>
          </a:bodyPr>
          <a:lstStyle/>
          <a:p>
            <a:r>
              <a:rPr lang="en-IN" dirty="0" smtClean="0"/>
              <a:t>4. Components of VPN</a:t>
            </a:r>
            <a:endParaRPr lang="en-IN" dirty="0"/>
          </a:p>
        </p:txBody>
      </p:sp>
      <p:sp>
        <p:nvSpPr>
          <p:cNvPr id="3" name="Content Placeholder 2"/>
          <p:cNvSpPr>
            <a:spLocks noGrp="1"/>
          </p:cNvSpPr>
          <p:nvPr>
            <p:ph idx="1"/>
          </p:nvPr>
        </p:nvSpPr>
        <p:spPr>
          <a:xfrm>
            <a:off x="531628" y="1669565"/>
            <a:ext cx="11121656" cy="4890977"/>
          </a:xfrm>
        </p:spPr>
        <p:txBody>
          <a:bodyPr>
            <a:normAutofit/>
          </a:bodyPr>
          <a:lstStyle/>
          <a:p>
            <a:pPr algn="just"/>
            <a:r>
              <a:rPr lang="en-IN" sz="3000" b="1" dirty="0" smtClean="0">
                <a:latin typeface="Times New Roman" panose="02020603050405020304" pitchFamily="18" charset="0"/>
                <a:cs typeface="Times New Roman" panose="02020603050405020304" pitchFamily="18" charset="0"/>
              </a:rPr>
              <a:t>Security:</a:t>
            </a:r>
            <a:r>
              <a:rPr lang="en-US" sz="3000" dirty="0">
                <a:latin typeface="Times New Roman" panose="02020603050405020304" pitchFamily="18" charset="0"/>
                <a:cs typeface="Times New Roman" panose="02020603050405020304" pitchFamily="18" charset="0"/>
              </a:rPr>
              <a:t>Companies need to keep their VPNs secure from </a:t>
            </a:r>
            <a:r>
              <a:rPr lang="en-US" sz="3000" b="1" i="1" dirty="0">
                <a:solidFill>
                  <a:srgbClr val="FF0000"/>
                </a:solidFill>
                <a:latin typeface="Times New Roman" panose="02020603050405020304" pitchFamily="18" charset="0"/>
                <a:cs typeface="Times New Roman" panose="02020603050405020304" pitchFamily="18" charset="0"/>
              </a:rPr>
              <a:t>tampering and unauthorized users.</a:t>
            </a:r>
            <a:r>
              <a:rPr lang="en-US" sz="3000" dirty="0">
                <a:latin typeface="Times New Roman" panose="02020603050405020304" pitchFamily="18" charset="0"/>
                <a:cs typeface="Times New Roman" panose="02020603050405020304" pitchFamily="18" charset="0"/>
              </a:rPr>
              <a:t> Some examples of technologies that VPN’s use are; </a:t>
            </a:r>
            <a:r>
              <a:rPr lang="en-US" sz="3000" b="1" i="1" dirty="0">
                <a:latin typeface="Times New Roman" panose="02020603050405020304" pitchFamily="18" charset="0"/>
                <a:cs typeface="Times New Roman" panose="02020603050405020304" pitchFamily="18" charset="0"/>
              </a:rPr>
              <a:t>IP Security (</a:t>
            </a:r>
            <a:r>
              <a:rPr lang="en-US" sz="3000" b="1" i="1" dirty="0" err="1">
                <a:latin typeface="Times New Roman" panose="02020603050405020304" pitchFamily="18" charset="0"/>
                <a:cs typeface="Times New Roman" panose="02020603050405020304" pitchFamily="18" charset="0"/>
              </a:rPr>
              <a:t>IPSec</a:t>
            </a:r>
            <a:r>
              <a:rPr lang="en-US" sz="3000" b="1" i="1" dirty="0">
                <a:latin typeface="Times New Roman" panose="02020603050405020304" pitchFamily="18" charset="0"/>
                <a:cs typeface="Times New Roman" panose="02020603050405020304" pitchFamily="18" charset="0"/>
              </a:rPr>
              <a:t>), Point-to-Point Tunneling Protocol (PPTP),</a:t>
            </a:r>
            <a:r>
              <a:rPr lang="en-US" sz="3000" dirty="0">
                <a:latin typeface="Times New Roman" panose="02020603050405020304" pitchFamily="18" charset="0"/>
                <a:cs typeface="Times New Roman" panose="02020603050405020304" pitchFamily="18" charset="0"/>
              </a:rPr>
              <a:t> </a:t>
            </a:r>
            <a:r>
              <a:rPr lang="en-US" sz="3000" b="1" i="1" dirty="0">
                <a:latin typeface="Times New Roman" panose="02020603050405020304" pitchFamily="18" charset="0"/>
                <a:cs typeface="Times New Roman" panose="02020603050405020304" pitchFamily="18" charset="0"/>
              </a:rPr>
              <a:t>Layer 2 Tunneling Protocol </a:t>
            </a:r>
            <a:r>
              <a:rPr lang="en-US" sz="3000" dirty="0">
                <a:latin typeface="Times New Roman" panose="02020603050405020304" pitchFamily="18" charset="0"/>
                <a:cs typeface="Times New Roman" panose="02020603050405020304" pitchFamily="18" charset="0"/>
              </a:rPr>
              <a:t>and </a:t>
            </a:r>
            <a:r>
              <a:rPr lang="en-US" sz="3000" b="1" i="1" dirty="0">
                <a:latin typeface="Times New Roman" panose="02020603050405020304" pitchFamily="18" charset="0"/>
                <a:cs typeface="Times New Roman" panose="02020603050405020304" pitchFamily="18" charset="0"/>
              </a:rPr>
              <a:t>Multiprotocol Label Switching (MPLS) along with Data Encryption Standard (DES), </a:t>
            </a:r>
            <a:r>
              <a:rPr lang="en-US" sz="3000" dirty="0">
                <a:latin typeface="Times New Roman" panose="02020603050405020304" pitchFamily="18" charset="0"/>
                <a:cs typeface="Times New Roman" panose="02020603050405020304" pitchFamily="18" charset="0"/>
              </a:rPr>
              <a:t>and others to manage security. </a:t>
            </a:r>
            <a:endParaRPr lang="en-IN" sz="3000" dirty="0" smtClean="0">
              <a:latin typeface="Times New Roman" panose="02020603050405020304" pitchFamily="18" charset="0"/>
              <a:cs typeface="Times New Roman" panose="02020603050405020304" pitchFamily="18" charset="0"/>
            </a:endParaRPr>
          </a:p>
          <a:p>
            <a:pPr algn="just"/>
            <a:r>
              <a:rPr lang="en-IN" sz="3000" b="1" dirty="0">
                <a:latin typeface="Times New Roman" panose="02020603050405020304" pitchFamily="18" charset="0"/>
                <a:cs typeface="Times New Roman" panose="02020603050405020304" pitchFamily="18" charset="0"/>
              </a:rPr>
              <a:t>Appliances</a:t>
            </a:r>
            <a:r>
              <a:rPr lang="en-IN" sz="3000" b="1" dirty="0" smtClean="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I</a:t>
            </a:r>
            <a:r>
              <a:rPr lang="en-US" sz="3000" dirty="0" smtClean="0">
                <a:latin typeface="Times New Roman" panose="02020603050405020304" pitchFamily="18" charset="0"/>
                <a:cs typeface="Times New Roman" panose="02020603050405020304" pitchFamily="18" charset="0"/>
              </a:rPr>
              <a:t>ntrusion </a:t>
            </a:r>
            <a:r>
              <a:rPr lang="en-US" sz="3000" dirty="0">
                <a:latin typeface="Times New Roman" panose="02020603050405020304" pitchFamily="18" charset="0"/>
                <a:cs typeface="Times New Roman" panose="02020603050405020304" pitchFamily="18" charset="0"/>
              </a:rPr>
              <a:t>detection </a:t>
            </a:r>
            <a:r>
              <a:rPr lang="en-US" sz="3000" b="1" i="1" dirty="0">
                <a:latin typeface="Times New Roman" panose="02020603050405020304" pitchFamily="18" charset="0"/>
                <a:cs typeface="Times New Roman" panose="02020603050405020304" pitchFamily="18" charset="0"/>
              </a:rPr>
              <a:t>firewalls</a:t>
            </a:r>
            <a:endParaRPr lang="en-IN" sz="3000" b="1" i="1" dirty="0">
              <a:latin typeface="Times New Roman" panose="02020603050405020304" pitchFamily="18" charset="0"/>
              <a:cs typeface="Times New Roman" panose="02020603050405020304" pitchFamily="18" charset="0"/>
            </a:endParaRPr>
          </a:p>
          <a:p>
            <a:pPr algn="just"/>
            <a:r>
              <a:rPr lang="en-IN" sz="3000" b="1" dirty="0">
                <a:latin typeface="Times New Roman" panose="02020603050405020304" pitchFamily="18" charset="0"/>
                <a:cs typeface="Times New Roman" panose="02020603050405020304" pitchFamily="18" charset="0"/>
              </a:rPr>
              <a:t>Management</a:t>
            </a:r>
            <a:r>
              <a:rPr lang="en-IN" sz="3000" b="1" dirty="0" smtClean="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M</a:t>
            </a:r>
            <a:r>
              <a:rPr lang="en-US" sz="3000" dirty="0" smtClean="0">
                <a:latin typeface="Times New Roman" panose="02020603050405020304" pitchFamily="18" charset="0"/>
                <a:cs typeface="Times New Roman" panose="02020603050405020304" pitchFamily="18" charset="0"/>
              </a:rPr>
              <a:t>anaging </a:t>
            </a:r>
            <a:r>
              <a:rPr lang="en-US" sz="3000" dirty="0">
                <a:latin typeface="Times New Roman" panose="02020603050405020304" pitchFamily="18" charset="0"/>
                <a:cs typeface="Times New Roman" panose="02020603050405020304" pitchFamily="18" charset="0"/>
              </a:rPr>
              <a:t>security policies, access allowances, and traffic management  </a:t>
            </a:r>
            <a:endParaRPr lang="en-IN" sz="3000" dirty="0">
              <a:latin typeface="Times New Roman" panose="02020603050405020304" pitchFamily="18" charset="0"/>
              <a:cs typeface="Times New Roman" panose="02020603050405020304" pitchFamily="18" charset="0"/>
            </a:endParaRPr>
          </a:p>
          <a:p>
            <a:pPr algn="just"/>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797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447" y="-170121"/>
            <a:ext cx="10851801" cy="1063256"/>
          </a:xfrm>
        </p:spPr>
        <p:txBody>
          <a:bodyPr>
            <a:normAutofit/>
          </a:bodyPr>
          <a:lstStyle/>
          <a:p>
            <a:r>
              <a:rPr lang="en-IN" dirty="0" smtClean="0"/>
              <a:t>4.1. Security</a:t>
            </a:r>
            <a:endParaRPr lang="en-IN" dirty="0"/>
          </a:p>
        </p:txBody>
      </p:sp>
      <p:sp>
        <p:nvSpPr>
          <p:cNvPr id="3" name="Content Placeholder 2"/>
          <p:cNvSpPr>
            <a:spLocks noGrp="1"/>
          </p:cNvSpPr>
          <p:nvPr>
            <p:ph idx="1"/>
          </p:nvPr>
        </p:nvSpPr>
        <p:spPr>
          <a:xfrm>
            <a:off x="616688" y="744279"/>
            <a:ext cx="10909006" cy="6113721"/>
          </a:xfrm>
        </p:spPr>
        <p:txBody>
          <a:bodyPr>
            <a:normAutofit lnSpcReduction="10000"/>
          </a:bodyPr>
          <a:lstStyle/>
          <a:p>
            <a:pPr marL="0" indent="0" algn="just">
              <a:buNone/>
            </a:pPr>
            <a:r>
              <a:rPr lang="en-US" sz="3200" b="1" dirty="0">
                <a:latin typeface="Times New Roman" panose="02020603050405020304" pitchFamily="18" charset="0"/>
                <a:cs typeface="Times New Roman" panose="02020603050405020304" pitchFamily="18" charset="0"/>
              </a:rPr>
              <a:t>Point-to-Point Protocol (PPP)</a:t>
            </a:r>
            <a:endParaRPr lang="en-US" sz="3200" b="1"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PPTP </a:t>
            </a:r>
            <a:r>
              <a:rPr lang="en-US" sz="3200" dirty="0">
                <a:latin typeface="Times New Roman" panose="02020603050405020304" pitchFamily="18" charset="0"/>
                <a:cs typeface="Times New Roman" panose="02020603050405020304" pitchFamily="18" charset="0"/>
              </a:rPr>
              <a:t>uses Point-to-Point Protocol (PPP) to provide </a:t>
            </a:r>
            <a:r>
              <a:rPr lang="en-US" sz="3200" b="1" i="1" dirty="0">
                <a:latin typeface="Times New Roman" panose="02020603050405020304" pitchFamily="18" charset="0"/>
                <a:cs typeface="Times New Roman" panose="02020603050405020304" pitchFamily="18" charset="0"/>
              </a:rPr>
              <a:t>remote access that can be tunneled through the Internet to a desired site</a:t>
            </a:r>
            <a:r>
              <a:rPr lang="en-US" sz="3200" dirty="0" smtClean="0">
                <a:latin typeface="Times New Roman" panose="02020603050405020304" pitchFamily="18" charset="0"/>
                <a:cs typeface="Times New Roman" panose="02020603050405020304" pitchFamily="18" charset="0"/>
              </a:rPr>
              <a:t>.</a:t>
            </a:r>
          </a:p>
          <a:p>
            <a:pPr algn="just"/>
            <a:r>
              <a:rPr lang="en-US" sz="3200" dirty="0" smtClean="0">
                <a:latin typeface="Times New Roman" panose="02020603050405020304" pitchFamily="18" charset="0"/>
                <a:cs typeface="Times New Roman" panose="02020603050405020304" pitchFamily="18" charset="0"/>
              </a:rPr>
              <a:t> Tunneling </a:t>
            </a:r>
            <a:r>
              <a:rPr lang="en-US" sz="3200" dirty="0">
                <a:latin typeface="Times New Roman" panose="02020603050405020304" pitchFamily="18" charset="0"/>
                <a:cs typeface="Times New Roman" panose="02020603050405020304" pitchFamily="18" charset="0"/>
              </a:rPr>
              <a:t>allows </a:t>
            </a:r>
            <a:r>
              <a:rPr lang="en-US" sz="3200" dirty="0" smtClean="0">
                <a:latin typeface="Times New Roman" panose="02020603050405020304" pitchFamily="18" charset="0"/>
                <a:cs typeface="Times New Roman" panose="02020603050405020304" pitchFamily="18" charset="0"/>
              </a:rPr>
              <a:t>senders to encapsulate their </a:t>
            </a:r>
            <a:r>
              <a:rPr lang="en-US" sz="3200" dirty="0">
                <a:latin typeface="Times New Roman" panose="02020603050405020304" pitchFamily="18" charset="0"/>
                <a:cs typeface="Times New Roman" panose="02020603050405020304" pitchFamily="18" charset="0"/>
              </a:rPr>
              <a:t>data in IP packets that </a:t>
            </a:r>
            <a:r>
              <a:rPr lang="en-US" sz="3200" b="1" i="1" dirty="0">
                <a:solidFill>
                  <a:srgbClr val="FF0000"/>
                </a:solidFill>
                <a:latin typeface="Times New Roman" panose="02020603050405020304" pitchFamily="18" charset="0"/>
                <a:cs typeface="Times New Roman" panose="02020603050405020304" pitchFamily="18" charset="0"/>
              </a:rPr>
              <a:t>hide the routing and </a:t>
            </a:r>
            <a:r>
              <a:rPr lang="en-US" sz="3200" b="1" i="1" dirty="0" smtClean="0">
                <a:solidFill>
                  <a:srgbClr val="FF0000"/>
                </a:solidFill>
                <a:latin typeface="Times New Roman" panose="02020603050405020304" pitchFamily="18" charset="0"/>
                <a:cs typeface="Times New Roman" panose="02020603050405020304" pitchFamily="18" charset="0"/>
              </a:rPr>
              <a:t>switching </a:t>
            </a:r>
            <a:r>
              <a:rPr lang="en-US" sz="3200" b="1" i="1" dirty="0">
                <a:solidFill>
                  <a:srgbClr val="FF0000"/>
                </a:solidFill>
                <a:latin typeface="Times New Roman" panose="02020603050405020304" pitchFamily="18" charset="0"/>
                <a:cs typeface="Times New Roman" panose="02020603050405020304" pitchFamily="18" charset="0"/>
              </a:rPr>
              <a:t>infrastructure of the Internet from both senders and receivers to ensure data security against unwanted viewers, or </a:t>
            </a:r>
            <a:r>
              <a:rPr lang="en-US" sz="3200" b="1" i="1" dirty="0" smtClean="0">
                <a:solidFill>
                  <a:srgbClr val="FF0000"/>
                </a:solidFill>
                <a:latin typeface="Times New Roman" panose="02020603050405020304" pitchFamily="18" charset="0"/>
                <a:cs typeface="Times New Roman" panose="02020603050405020304" pitchFamily="18" charset="0"/>
              </a:rPr>
              <a:t>hackers.</a:t>
            </a:r>
            <a:r>
              <a:rPr lang="en-US" sz="3200" b="1" i="1" dirty="0">
                <a:solidFill>
                  <a:srgbClr val="FF0000"/>
                </a:solidFill>
                <a:latin typeface="Times New Roman" panose="02020603050405020304" pitchFamily="18" charset="0"/>
                <a:cs typeface="Times New Roman" panose="02020603050405020304" pitchFamily="18" charset="0"/>
              </a:rPr>
              <a:t> </a:t>
            </a:r>
            <a:endParaRPr lang="en-US" sz="3200" b="1" i="1" dirty="0" smtClean="0">
              <a:solidFill>
                <a:srgbClr val="FF0000"/>
              </a:solidFill>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PPTP </a:t>
            </a:r>
            <a:r>
              <a:rPr lang="en-US" sz="3200" dirty="0">
                <a:latin typeface="Times New Roman" panose="02020603050405020304" pitchFamily="18" charset="0"/>
                <a:cs typeface="Times New Roman" panose="02020603050405020304" pitchFamily="18" charset="0"/>
              </a:rPr>
              <a:t>is designed to run on the </a:t>
            </a:r>
            <a:r>
              <a:rPr lang="en-US" sz="3200" b="1" i="1" dirty="0">
                <a:solidFill>
                  <a:srgbClr val="FF0000"/>
                </a:solidFill>
                <a:latin typeface="Times New Roman" panose="02020603050405020304" pitchFamily="18" charset="0"/>
                <a:cs typeface="Times New Roman" panose="02020603050405020304" pitchFamily="18" charset="0"/>
              </a:rPr>
              <a:t>Network layer of the Open systems interconnection (OSI). </a:t>
            </a:r>
            <a:endParaRPr lang="en-US" sz="3200" b="1" i="1" dirty="0" smtClean="0">
              <a:solidFill>
                <a:srgbClr val="FF0000"/>
              </a:solidFill>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It uses a </a:t>
            </a:r>
            <a:r>
              <a:rPr lang="en-US" sz="3200" b="1" i="1" dirty="0">
                <a:solidFill>
                  <a:srgbClr val="FF0000"/>
                </a:solidFill>
                <a:latin typeface="Times New Roman" panose="02020603050405020304" pitchFamily="18" charset="0"/>
                <a:cs typeface="Times New Roman" panose="02020603050405020304" pitchFamily="18" charset="0"/>
              </a:rPr>
              <a:t>voluntary tunneling method</a:t>
            </a:r>
            <a:r>
              <a:rPr lang="en-US" sz="3200" dirty="0">
                <a:latin typeface="Times New Roman" panose="02020603050405020304" pitchFamily="18" charset="0"/>
                <a:cs typeface="Times New Roman" panose="02020603050405020304" pitchFamily="18" charset="0"/>
              </a:rPr>
              <a:t>, where connection is only established </a:t>
            </a:r>
            <a:r>
              <a:rPr lang="en-US" sz="3200" b="1" i="1" dirty="0">
                <a:latin typeface="Times New Roman" panose="02020603050405020304" pitchFamily="18" charset="0"/>
                <a:cs typeface="Times New Roman" panose="02020603050405020304" pitchFamily="18" charset="0"/>
              </a:rPr>
              <a:t>when the individual user request to logon to the server.  </a:t>
            </a:r>
            <a:endParaRPr lang="en-US" sz="3200" b="1" i="1" dirty="0" smtClean="0">
              <a:latin typeface="Times New Roman" panose="02020603050405020304" pitchFamily="18" charset="0"/>
              <a:cs typeface="Times New Roman" panose="02020603050405020304" pitchFamily="18" charset="0"/>
            </a:endParaRP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0010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16" y="484632"/>
            <a:ext cx="10894332" cy="1609344"/>
          </a:xfrm>
        </p:spPr>
        <p:txBody>
          <a:bodyPr/>
          <a:lstStyle/>
          <a:p>
            <a:r>
              <a:rPr lang="en-IN" dirty="0"/>
              <a:t>4.1 security                           </a:t>
            </a:r>
            <a:r>
              <a:rPr lang="en-IN" sz="2500" dirty="0" err="1"/>
              <a:t>contd</a:t>
            </a:r>
            <a:r>
              <a:rPr lang="en-IN" sz="2500" dirty="0"/>
              <a:t>…</a:t>
            </a:r>
            <a:r>
              <a:rPr lang="en-IN" dirty="0"/>
              <a:t>						</a:t>
            </a:r>
          </a:p>
        </p:txBody>
      </p:sp>
      <p:sp>
        <p:nvSpPr>
          <p:cNvPr id="3" name="Content Placeholder 2"/>
          <p:cNvSpPr>
            <a:spLocks noGrp="1"/>
          </p:cNvSpPr>
          <p:nvPr>
            <p:ph idx="1"/>
          </p:nvPr>
        </p:nvSpPr>
        <p:spPr>
          <a:xfrm>
            <a:off x="467833" y="1148316"/>
            <a:ext cx="11398102" cy="5380074"/>
          </a:xfrm>
        </p:spPr>
        <p:txBody>
          <a:bodyPr>
            <a:noAutofit/>
          </a:bodyPr>
          <a:lstStyle/>
          <a:p>
            <a:pPr marL="0" indent="0" algn="just">
              <a:buNone/>
            </a:pPr>
            <a:r>
              <a:rPr lang="en-US" sz="3000" b="1" dirty="0" smtClean="0">
                <a:latin typeface="Times New Roman" panose="02020603050405020304" pitchFamily="18" charset="0"/>
                <a:cs typeface="Times New Roman" panose="02020603050405020304" pitchFamily="18" charset="0"/>
              </a:rPr>
              <a:t>Layer </a:t>
            </a:r>
            <a:r>
              <a:rPr lang="en-US" sz="3000" b="1" dirty="0">
                <a:latin typeface="Times New Roman" panose="02020603050405020304" pitchFamily="18" charset="0"/>
                <a:cs typeface="Times New Roman" panose="02020603050405020304" pitchFamily="18" charset="0"/>
              </a:rPr>
              <a:t>Two Tunneling Protocol (L2TP) </a:t>
            </a:r>
            <a:endParaRPr lang="en-IN" sz="3000" b="1"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Layer Two Tunneling Protocol (L2TP) exists at the </a:t>
            </a:r>
            <a:r>
              <a:rPr lang="en-US" sz="3000" b="1" i="1" dirty="0">
                <a:solidFill>
                  <a:srgbClr val="FF0000"/>
                </a:solidFill>
                <a:latin typeface="Times New Roman" panose="02020603050405020304" pitchFamily="18" charset="0"/>
                <a:cs typeface="Times New Roman" panose="02020603050405020304" pitchFamily="18" charset="0"/>
              </a:rPr>
              <a:t>data link layer of the OSI model.</a:t>
            </a:r>
            <a:r>
              <a:rPr lang="en-US" sz="3000" dirty="0">
                <a:latin typeface="Times New Roman" panose="02020603050405020304" pitchFamily="18" charset="0"/>
                <a:cs typeface="Times New Roman" panose="02020603050405020304" pitchFamily="18" charset="0"/>
              </a:rPr>
              <a:t>  L2TP is a combination of the </a:t>
            </a:r>
            <a:r>
              <a:rPr lang="en-US" sz="3000" b="1" i="1" dirty="0">
                <a:solidFill>
                  <a:srgbClr val="FF0000"/>
                </a:solidFill>
                <a:latin typeface="Times New Roman" panose="02020603050405020304" pitchFamily="18" charset="0"/>
                <a:cs typeface="Times New Roman" panose="02020603050405020304" pitchFamily="18" charset="0"/>
              </a:rPr>
              <a:t>PPTP and Layer two Forwarding (L2F). </a:t>
            </a:r>
          </a:p>
          <a:p>
            <a:pPr algn="just"/>
            <a:r>
              <a:rPr lang="en-US" sz="3000" dirty="0">
                <a:latin typeface="Times New Roman" panose="02020603050405020304" pitchFamily="18" charset="0"/>
                <a:cs typeface="Times New Roman" panose="02020603050405020304" pitchFamily="18" charset="0"/>
              </a:rPr>
              <a:t>L2TP uses </a:t>
            </a:r>
            <a:r>
              <a:rPr lang="en-US" sz="3000" b="1" i="1" dirty="0">
                <a:solidFill>
                  <a:srgbClr val="FF0000"/>
                </a:solidFill>
                <a:latin typeface="Times New Roman" panose="02020603050405020304" pitchFamily="18" charset="0"/>
                <a:cs typeface="Times New Roman" panose="02020603050405020304" pitchFamily="18" charset="0"/>
              </a:rPr>
              <a:t>a compulsory tunneling method</a:t>
            </a:r>
            <a:r>
              <a:rPr lang="en-US" sz="3000" dirty="0">
                <a:latin typeface="Times New Roman" panose="02020603050405020304" pitchFamily="18" charset="0"/>
                <a:cs typeface="Times New Roman" panose="02020603050405020304" pitchFamily="18" charset="0"/>
              </a:rPr>
              <a:t>, where a tunnel is created without any action from the user, and without allowing the user to choose a tunnel.   </a:t>
            </a:r>
          </a:p>
          <a:p>
            <a:pPr algn="just"/>
            <a:r>
              <a:rPr lang="en-US" sz="3000" dirty="0">
                <a:latin typeface="Times New Roman" panose="02020603050405020304" pitchFamily="18" charset="0"/>
                <a:cs typeface="Times New Roman" panose="02020603050405020304" pitchFamily="18" charset="0"/>
              </a:rPr>
              <a:t>A L2TP tunnel is </a:t>
            </a:r>
            <a:r>
              <a:rPr lang="en-US" sz="3000" b="1" i="1" dirty="0">
                <a:solidFill>
                  <a:srgbClr val="FF0000"/>
                </a:solidFill>
                <a:latin typeface="Times New Roman" panose="02020603050405020304" pitchFamily="18" charset="0"/>
                <a:cs typeface="Times New Roman" panose="02020603050405020304" pitchFamily="18" charset="0"/>
              </a:rPr>
              <a:t>dynamically established to a predetermined end-point</a:t>
            </a:r>
            <a:r>
              <a:rPr lang="en-US" sz="3000" dirty="0">
                <a:latin typeface="Times New Roman" panose="02020603050405020304" pitchFamily="18" charset="0"/>
                <a:cs typeface="Times New Roman" panose="02020603050405020304" pitchFamily="18" charset="0"/>
              </a:rPr>
              <a:t> based on the Network Access Server (NAS) negotiation with a policy server and the configured profile.  </a:t>
            </a:r>
          </a:p>
          <a:p>
            <a:pPr algn="just"/>
            <a:r>
              <a:rPr lang="en-US" sz="3000" dirty="0">
                <a:latin typeface="Times New Roman" panose="02020603050405020304" pitchFamily="18" charset="0"/>
                <a:cs typeface="Times New Roman" panose="02020603050405020304" pitchFamily="18" charset="0"/>
              </a:rPr>
              <a:t>L2TP also uses </a:t>
            </a:r>
            <a:r>
              <a:rPr lang="en-US" sz="3000" b="1" i="1" dirty="0" err="1">
                <a:solidFill>
                  <a:srgbClr val="FF0000"/>
                </a:solidFill>
                <a:latin typeface="Times New Roman" panose="02020603050405020304" pitchFamily="18" charset="0"/>
                <a:cs typeface="Times New Roman" panose="02020603050405020304" pitchFamily="18" charset="0"/>
              </a:rPr>
              <a:t>IPSec</a:t>
            </a:r>
            <a:r>
              <a:rPr lang="en-US" sz="3000" b="1" i="1" dirty="0">
                <a:solidFill>
                  <a:srgbClr val="FF0000"/>
                </a:solidFill>
                <a:latin typeface="Times New Roman" panose="02020603050405020304" pitchFamily="18" charset="0"/>
                <a:cs typeface="Times New Roman" panose="02020603050405020304" pitchFamily="18" charset="0"/>
              </a:rPr>
              <a:t> for computer-level encryption and data authentication.  </a:t>
            </a:r>
            <a:endParaRPr lang="en-IN" sz="3000" b="1" i="1" dirty="0">
              <a:solidFill>
                <a:srgbClr val="FF0000"/>
              </a:solidFill>
              <a:latin typeface="Times New Roman" panose="02020603050405020304" pitchFamily="18" charset="0"/>
              <a:cs typeface="Times New Roman" panose="02020603050405020304" pitchFamily="18" charset="0"/>
            </a:endParaRPr>
          </a:p>
          <a:p>
            <a:pPr algn="just"/>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593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219" y="233916"/>
            <a:ext cx="10469029" cy="999461"/>
          </a:xfrm>
        </p:spPr>
        <p:txBody>
          <a:bodyPr>
            <a:normAutofit fontScale="90000"/>
          </a:bodyPr>
          <a:lstStyle/>
          <a:p>
            <a:r>
              <a:rPr lang="en-IN" dirty="0" smtClean="0"/>
              <a:t>4.1 security                           </a:t>
            </a:r>
            <a:r>
              <a:rPr lang="en-IN" sz="2500" dirty="0" err="1" smtClean="0"/>
              <a:t>contd</a:t>
            </a:r>
            <a:r>
              <a:rPr lang="en-IN" sz="2500" dirty="0" smtClean="0"/>
              <a:t>…</a:t>
            </a:r>
            <a:r>
              <a:rPr lang="en-IN" dirty="0" smtClean="0"/>
              <a:t>						</a:t>
            </a:r>
            <a:endParaRPr lang="en-IN" sz="2500" dirty="0"/>
          </a:p>
        </p:txBody>
      </p:sp>
      <p:sp>
        <p:nvSpPr>
          <p:cNvPr id="3" name="Content Placeholder 2"/>
          <p:cNvSpPr>
            <a:spLocks noGrp="1"/>
          </p:cNvSpPr>
          <p:nvPr>
            <p:ph idx="1"/>
          </p:nvPr>
        </p:nvSpPr>
        <p:spPr>
          <a:xfrm>
            <a:off x="510363" y="808075"/>
            <a:ext cx="11376837" cy="5784112"/>
          </a:xfrm>
        </p:spPr>
        <p:txBody>
          <a:bodyPr>
            <a:noAutofit/>
          </a:bodyPr>
          <a:lstStyle/>
          <a:p>
            <a:pPr marL="0" indent="0" algn="just">
              <a:buNone/>
            </a:pPr>
            <a:r>
              <a:rPr lang="en-US" sz="3000" b="1" dirty="0" err="1" smtClean="0">
                <a:latin typeface="Times New Roman" panose="02020603050405020304" pitchFamily="18" charset="0"/>
                <a:cs typeface="Times New Roman" panose="02020603050405020304" pitchFamily="18" charset="0"/>
              </a:rPr>
              <a:t>IPSec</a:t>
            </a:r>
            <a:endParaRPr lang="en-US" sz="3000" b="1" dirty="0" smtClean="0">
              <a:latin typeface="Times New Roman" panose="02020603050405020304" pitchFamily="18" charset="0"/>
              <a:cs typeface="Times New Roman" panose="02020603050405020304" pitchFamily="18" charset="0"/>
            </a:endParaRPr>
          </a:p>
          <a:p>
            <a:pPr algn="just"/>
            <a:r>
              <a:rPr lang="en-US" sz="2500" dirty="0" err="1" smtClean="0">
                <a:latin typeface="Times New Roman" panose="02020603050405020304" pitchFamily="18" charset="0"/>
                <a:cs typeface="Times New Roman" panose="02020603050405020304" pitchFamily="18" charset="0"/>
              </a:rPr>
              <a:t>IPSec</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uses </a:t>
            </a:r>
            <a:r>
              <a:rPr lang="en-US" sz="2500" b="1" i="1" dirty="0">
                <a:solidFill>
                  <a:srgbClr val="FF0000"/>
                </a:solidFill>
                <a:latin typeface="Times New Roman" panose="02020603050405020304" pitchFamily="18" charset="0"/>
                <a:cs typeface="Times New Roman" panose="02020603050405020304" pitchFamily="18" charset="0"/>
              </a:rPr>
              <a:t>data encryption standard (DES) and other algorithms for encrypting data, public-key cryptography to guarantee the identities of the two parties to avoid man-in-the-middle attack, and digital certificates for validating public keys. </a:t>
            </a:r>
            <a:endParaRPr lang="en-US" sz="2500" b="1" i="1" dirty="0" smtClean="0">
              <a:solidFill>
                <a:srgbClr val="FF0000"/>
              </a:solidFill>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It sits between </a:t>
            </a:r>
            <a:r>
              <a:rPr lang="en-US" sz="2500" b="1" i="1" dirty="0">
                <a:solidFill>
                  <a:srgbClr val="FF0000"/>
                </a:solidFill>
                <a:latin typeface="Times New Roman" panose="02020603050405020304" pitchFamily="18" charset="0"/>
                <a:cs typeface="Times New Roman" panose="02020603050405020304" pitchFamily="18" charset="0"/>
              </a:rPr>
              <a:t>IP at the network layer and TCP/UDP at the transport layer</a:t>
            </a:r>
            <a:r>
              <a:rPr lang="en-US" sz="2500" dirty="0">
                <a:latin typeface="Times New Roman" panose="02020603050405020304" pitchFamily="18" charset="0"/>
                <a:cs typeface="Times New Roman" panose="02020603050405020304" pitchFamily="18" charset="0"/>
              </a:rPr>
              <a:t>.  </a:t>
            </a:r>
            <a:endParaRPr lang="en-US" sz="2500" dirty="0" smtClean="0">
              <a:latin typeface="Times New Roman" panose="02020603050405020304" pitchFamily="18" charset="0"/>
              <a:cs typeface="Times New Roman" panose="02020603050405020304" pitchFamily="18" charset="0"/>
            </a:endParaRPr>
          </a:p>
          <a:p>
            <a:pPr algn="just"/>
            <a:r>
              <a:rPr lang="en-US" sz="2500" dirty="0" smtClean="0">
                <a:latin typeface="Times New Roman" panose="02020603050405020304" pitchFamily="18" charset="0"/>
                <a:cs typeface="Times New Roman" panose="02020603050405020304" pitchFamily="18" charset="0"/>
              </a:rPr>
              <a:t>Both </a:t>
            </a:r>
            <a:r>
              <a:rPr lang="en-US" sz="2500" dirty="0">
                <a:latin typeface="Times New Roman" panose="02020603050405020304" pitchFamily="18" charset="0"/>
                <a:cs typeface="Times New Roman" panose="02020603050405020304" pitchFamily="18" charset="0"/>
              </a:rPr>
              <a:t>parties negotiated the </a:t>
            </a:r>
            <a:r>
              <a:rPr lang="en-US" sz="2500" dirty="0" smtClean="0">
                <a:latin typeface="Times New Roman" panose="02020603050405020304" pitchFamily="18" charset="0"/>
                <a:cs typeface="Times New Roman" panose="02020603050405020304" pitchFamily="18" charset="0"/>
              </a:rPr>
              <a:t>encryption </a:t>
            </a:r>
            <a:r>
              <a:rPr lang="en-US" sz="2500" dirty="0">
                <a:latin typeface="Times New Roman" panose="02020603050405020304" pitchFamily="18" charset="0"/>
                <a:cs typeface="Times New Roman" panose="02020603050405020304" pitchFamily="18" charset="0"/>
              </a:rPr>
              <a:t>technique and the key before data is transferred.  </a:t>
            </a:r>
            <a:endParaRPr lang="en-US" sz="2500" dirty="0" smtClean="0">
              <a:latin typeface="Times New Roman" panose="02020603050405020304" pitchFamily="18" charset="0"/>
              <a:cs typeface="Times New Roman" panose="02020603050405020304" pitchFamily="18" charset="0"/>
            </a:endParaRPr>
          </a:p>
          <a:p>
            <a:pPr algn="just"/>
            <a:r>
              <a:rPr lang="en-US" sz="2500" dirty="0" err="1" smtClean="0">
                <a:latin typeface="Times New Roman" panose="02020603050405020304" pitchFamily="18" charset="0"/>
                <a:cs typeface="Times New Roman" panose="02020603050405020304" pitchFamily="18" charset="0"/>
              </a:rPr>
              <a:t>IPSec</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can operate in either </a:t>
            </a:r>
            <a:r>
              <a:rPr lang="en-US" sz="2500" b="1" i="1" dirty="0">
                <a:solidFill>
                  <a:srgbClr val="FF0000"/>
                </a:solidFill>
                <a:latin typeface="Times New Roman" panose="02020603050405020304" pitchFamily="18" charset="0"/>
                <a:cs typeface="Times New Roman" panose="02020603050405020304" pitchFamily="18" charset="0"/>
              </a:rPr>
              <a:t>transport mode or tunnel mode</a:t>
            </a:r>
            <a:r>
              <a:rPr lang="en-US" sz="2500" dirty="0">
                <a:latin typeface="Times New Roman" panose="02020603050405020304" pitchFamily="18" charset="0"/>
                <a:cs typeface="Times New Roman" panose="02020603050405020304" pitchFamily="18" charset="0"/>
              </a:rPr>
              <a:t>.  </a:t>
            </a:r>
            <a:endParaRPr lang="en-IN" sz="2500" dirty="0">
              <a:latin typeface="Times New Roman" panose="02020603050405020304" pitchFamily="18" charset="0"/>
              <a:cs typeface="Times New Roman" panose="02020603050405020304" pitchFamily="18" charset="0"/>
            </a:endParaRPr>
          </a:p>
          <a:p>
            <a:pPr lvl="1" algn="just"/>
            <a:r>
              <a:rPr lang="en-US" sz="2500" dirty="0">
                <a:latin typeface="Times New Roman" panose="02020603050405020304" pitchFamily="18" charset="0"/>
                <a:cs typeface="Times New Roman" panose="02020603050405020304" pitchFamily="18" charset="0"/>
              </a:rPr>
              <a:t>In tunnel model, intruders can only see where the </a:t>
            </a:r>
            <a:r>
              <a:rPr lang="en-US" sz="2500" b="1" dirty="0">
                <a:latin typeface="Times New Roman" panose="02020603050405020304" pitchFamily="18" charset="0"/>
                <a:cs typeface="Times New Roman" panose="02020603050405020304" pitchFamily="18" charset="0"/>
              </a:rPr>
              <a:t>end points of the tunnel are, </a:t>
            </a:r>
            <a:r>
              <a:rPr lang="en-US" sz="2500" dirty="0">
                <a:latin typeface="Times New Roman" panose="02020603050405020304" pitchFamily="18" charset="0"/>
                <a:cs typeface="Times New Roman" panose="02020603050405020304" pitchFamily="18" charset="0"/>
              </a:rPr>
              <a:t>but not the </a:t>
            </a:r>
            <a:r>
              <a:rPr lang="en-US" sz="2500" b="1" dirty="0">
                <a:latin typeface="Times New Roman" panose="02020603050405020304" pitchFamily="18" charset="0"/>
                <a:cs typeface="Times New Roman" panose="02020603050405020304" pitchFamily="18" charset="0"/>
              </a:rPr>
              <a:t>destinations of the packet and the sources</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IPSec</a:t>
            </a:r>
            <a:r>
              <a:rPr lang="en-US" sz="2500" dirty="0">
                <a:latin typeface="Times New Roman" panose="02020603050405020304" pitchFamily="18" charset="0"/>
                <a:cs typeface="Times New Roman" panose="02020603050405020304" pitchFamily="18" charset="0"/>
              </a:rPr>
              <a:t> </a:t>
            </a:r>
            <a:r>
              <a:rPr lang="en-US" sz="2500" b="1" dirty="0">
                <a:solidFill>
                  <a:srgbClr val="FF0000"/>
                </a:solidFill>
                <a:latin typeface="Times New Roman" panose="02020603050405020304" pitchFamily="18" charset="0"/>
                <a:cs typeface="Times New Roman" panose="02020603050405020304" pitchFamily="18" charset="0"/>
              </a:rPr>
              <a:t>encrypts the whole packet </a:t>
            </a:r>
            <a:r>
              <a:rPr lang="en-US" sz="2500" dirty="0">
                <a:latin typeface="Times New Roman" panose="02020603050405020304" pitchFamily="18" charset="0"/>
                <a:cs typeface="Times New Roman" panose="02020603050405020304" pitchFamily="18" charset="0"/>
              </a:rPr>
              <a:t>and adds a new IP packet that contains the encrypted packet.  </a:t>
            </a:r>
            <a:endParaRPr lang="en-IN" sz="2500" dirty="0">
              <a:latin typeface="Times New Roman" panose="02020603050405020304" pitchFamily="18" charset="0"/>
              <a:cs typeface="Times New Roman" panose="02020603050405020304" pitchFamily="18" charset="0"/>
            </a:endParaRPr>
          </a:p>
          <a:p>
            <a:pPr lvl="1" algn="just"/>
            <a:r>
              <a:rPr lang="en-US" sz="2500" dirty="0" smtClean="0">
                <a:latin typeface="Times New Roman" panose="02020603050405020304" pitchFamily="18" charset="0"/>
                <a:cs typeface="Times New Roman" panose="02020603050405020304" pitchFamily="18" charset="0"/>
              </a:rPr>
              <a:t>In </a:t>
            </a:r>
            <a:r>
              <a:rPr lang="en-US" sz="2500" dirty="0">
                <a:latin typeface="Times New Roman" panose="02020603050405020304" pitchFamily="18" charset="0"/>
                <a:cs typeface="Times New Roman" panose="02020603050405020304" pitchFamily="18" charset="0"/>
              </a:rPr>
              <a:t>Transport mode </a:t>
            </a:r>
            <a:r>
              <a:rPr lang="en-US" sz="2500" dirty="0" err="1">
                <a:latin typeface="Times New Roman" panose="02020603050405020304" pitchFamily="18" charset="0"/>
                <a:cs typeface="Times New Roman" panose="02020603050405020304" pitchFamily="18" charset="0"/>
              </a:rPr>
              <a:t>IPSec</a:t>
            </a:r>
            <a:r>
              <a:rPr lang="en-US" sz="2500" dirty="0">
                <a:latin typeface="Times New Roman" panose="02020603050405020304" pitchFamily="18" charset="0"/>
                <a:cs typeface="Times New Roman" panose="02020603050405020304" pitchFamily="18" charset="0"/>
              </a:rPr>
              <a:t> leaves the IP packet header unchanged and only encrypts the </a:t>
            </a:r>
            <a:r>
              <a:rPr lang="en-US" sz="2500" b="1" dirty="0">
                <a:solidFill>
                  <a:srgbClr val="FF0000"/>
                </a:solidFill>
                <a:latin typeface="Times New Roman" panose="02020603050405020304" pitchFamily="18" charset="0"/>
                <a:cs typeface="Times New Roman" panose="02020603050405020304" pitchFamily="18" charset="0"/>
              </a:rPr>
              <a:t>IP payload to ease the transmission through the Internet.  </a:t>
            </a:r>
            <a:endParaRPr lang="en-IN" sz="25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886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037" y="484632"/>
            <a:ext cx="10724211" cy="1609344"/>
          </a:xfrm>
        </p:spPr>
        <p:txBody>
          <a:bodyPr/>
          <a:lstStyle/>
          <a:p>
            <a:r>
              <a:rPr lang="en-IN" dirty="0"/>
              <a:t>4.1 security                           </a:t>
            </a:r>
            <a:r>
              <a:rPr lang="en-IN" sz="2500" dirty="0" err="1"/>
              <a:t>contd</a:t>
            </a:r>
            <a:r>
              <a:rPr lang="en-IN" sz="2500" dirty="0"/>
              <a:t>…</a:t>
            </a:r>
            <a:r>
              <a:rPr lang="en-IN" dirty="0"/>
              <a:t>						</a:t>
            </a:r>
          </a:p>
        </p:txBody>
      </p:sp>
      <p:sp>
        <p:nvSpPr>
          <p:cNvPr id="3" name="Content Placeholder 2"/>
          <p:cNvSpPr>
            <a:spLocks noGrp="1"/>
          </p:cNvSpPr>
          <p:nvPr>
            <p:ph idx="1"/>
          </p:nvPr>
        </p:nvSpPr>
        <p:spPr>
          <a:xfrm>
            <a:off x="255181" y="1275907"/>
            <a:ext cx="11674549" cy="5337544"/>
          </a:xfrm>
        </p:spPr>
        <p:txBody>
          <a:bodyPr>
            <a:normAutofit/>
          </a:bodyPr>
          <a:lstStyle/>
          <a:p>
            <a:pPr algn="just"/>
            <a:endParaRPr lang="en-US" sz="3000" dirty="0" smtClean="0">
              <a:latin typeface="Times New Roman" panose="02020603050405020304" pitchFamily="18" charset="0"/>
              <a:cs typeface="Times New Roman" panose="02020603050405020304" pitchFamily="18" charset="0"/>
            </a:endParaRPr>
          </a:p>
          <a:p>
            <a:pPr marL="0" indent="0" algn="just">
              <a:buNone/>
            </a:pPr>
            <a:r>
              <a:rPr lang="en-US" sz="3000" b="1" dirty="0">
                <a:latin typeface="Times New Roman" panose="02020603050405020304" pitchFamily="18" charset="0"/>
                <a:cs typeface="Times New Roman" panose="02020603050405020304" pitchFamily="18" charset="0"/>
              </a:rPr>
              <a:t>Multiprotocol Label Switching (MPLS)</a:t>
            </a:r>
          </a:p>
          <a:p>
            <a:pPr algn="just"/>
            <a:r>
              <a:rPr lang="en-US" sz="3000" dirty="0" smtClean="0">
                <a:latin typeface="Times New Roman" panose="02020603050405020304" pitchFamily="18" charset="0"/>
                <a:cs typeface="Times New Roman" panose="02020603050405020304" pitchFamily="18" charset="0"/>
              </a:rPr>
              <a:t>Multiprotocol </a:t>
            </a:r>
            <a:r>
              <a:rPr lang="en-US" sz="3000" dirty="0">
                <a:latin typeface="Times New Roman" panose="02020603050405020304" pitchFamily="18" charset="0"/>
                <a:cs typeface="Times New Roman" panose="02020603050405020304" pitchFamily="18" charset="0"/>
              </a:rPr>
              <a:t>Label Switching (MPLS) uses a </a:t>
            </a:r>
            <a:r>
              <a:rPr lang="en-US" sz="3000" b="1" i="1" dirty="0">
                <a:solidFill>
                  <a:srgbClr val="FF0000"/>
                </a:solidFill>
                <a:latin typeface="Times New Roman" panose="02020603050405020304" pitchFamily="18" charset="0"/>
                <a:cs typeface="Times New Roman" panose="02020603050405020304" pitchFamily="18" charset="0"/>
              </a:rPr>
              <a:t>label swapping forwarding structure. </a:t>
            </a:r>
            <a:endParaRPr lang="en-US" sz="3000" b="1" i="1" dirty="0" smtClean="0">
              <a:solidFill>
                <a:srgbClr val="FF0000"/>
              </a:solidFill>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When </a:t>
            </a:r>
            <a:r>
              <a:rPr lang="en-US" sz="3000" dirty="0">
                <a:latin typeface="Times New Roman" panose="02020603050405020304" pitchFamily="18" charset="0"/>
                <a:cs typeface="Times New Roman" panose="02020603050405020304" pitchFamily="18" charset="0"/>
              </a:rPr>
              <a:t>the packets enter the MPLS, it is assigned a </a:t>
            </a:r>
            <a:r>
              <a:rPr lang="en-US" sz="3000" b="1" dirty="0">
                <a:solidFill>
                  <a:srgbClr val="FF0000"/>
                </a:solidFill>
                <a:latin typeface="Times New Roman" panose="02020603050405020304" pitchFamily="18" charset="0"/>
                <a:cs typeface="Times New Roman" panose="02020603050405020304" pitchFamily="18" charset="0"/>
              </a:rPr>
              <a:t>local label and an outbound interface based on the local forwarding decision</a:t>
            </a:r>
            <a:r>
              <a:rPr lang="en-US" sz="3000" dirty="0">
                <a:latin typeface="Times New Roman" panose="02020603050405020304" pitchFamily="18" charset="0"/>
                <a:cs typeface="Times New Roman" panose="02020603050405020304" pitchFamily="18" charset="0"/>
              </a:rPr>
              <a:t>.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The </a:t>
            </a:r>
            <a:r>
              <a:rPr lang="en-US" sz="3000" dirty="0">
                <a:latin typeface="Times New Roman" panose="02020603050405020304" pitchFamily="18" charset="0"/>
                <a:cs typeface="Times New Roman" panose="02020603050405020304" pitchFamily="18" charset="0"/>
              </a:rPr>
              <a:t>forwarding decision is based on the incoming label, where it determines the next interface and next hop label.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The </a:t>
            </a:r>
            <a:r>
              <a:rPr lang="en-US" sz="3000" dirty="0">
                <a:latin typeface="Times New Roman" panose="02020603050405020304" pitchFamily="18" charset="0"/>
                <a:cs typeface="Times New Roman" panose="02020603050405020304" pitchFamily="18" charset="0"/>
              </a:rPr>
              <a:t>MPLS uses a </a:t>
            </a:r>
            <a:r>
              <a:rPr lang="en-US" sz="3000" b="1" i="1" dirty="0">
                <a:solidFill>
                  <a:srgbClr val="FF0000"/>
                </a:solidFill>
                <a:latin typeface="Times New Roman" panose="02020603050405020304" pitchFamily="18" charset="0"/>
                <a:cs typeface="Times New Roman" panose="02020603050405020304" pitchFamily="18" charset="0"/>
              </a:rPr>
              <a:t>look up table to create end-to-end transmission pathway through the network for each packet</a:t>
            </a:r>
            <a:r>
              <a:rPr lang="en-US" sz="3000" dirty="0">
                <a:latin typeface="Times New Roman" panose="02020603050405020304" pitchFamily="18" charset="0"/>
                <a:cs typeface="Times New Roman" panose="02020603050405020304" pitchFamily="18" charset="0"/>
              </a:rPr>
              <a:t>.        </a:t>
            </a:r>
            <a:endParaRPr lang="en-IN" sz="3000" dirty="0">
              <a:latin typeface="Times New Roman" panose="02020603050405020304" pitchFamily="18" charset="0"/>
              <a:cs typeface="Times New Roman" panose="02020603050405020304" pitchFamily="18" charset="0"/>
            </a:endParaRPr>
          </a:p>
          <a:p>
            <a:pPr marL="0" indent="0" algn="just">
              <a:buNone/>
            </a:pP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0868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302" y="484632"/>
            <a:ext cx="10702946" cy="1067721"/>
          </a:xfrm>
        </p:spPr>
        <p:txBody>
          <a:bodyPr>
            <a:normAutofit fontScale="90000"/>
          </a:bodyPr>
          <a:lstStyle/>
          <a:p>
            <a:r>
              <a:rPr lang="en-IN" dirty="0"/>
              <a:t>4.1 security                           </a:t>
            </a:r>
            <a:r>
              <a:rPr lang="en-IN" sz="2500" dirty="0" err="1"/>
              <a:t>contd</a:t>
            </a:r>
            <a:r>
              <a:rPr lang="en-IN" sz="2500" dirty="0"/>
              <a:t>…</a:t>
            </a:r>
            <a:r>
              <a:rPr lang="en-IN" dirty="0"/>
              <a:t>						</a:t>
            </a:r>
          </a:p>
        </p:txBody>
      </p:sp>
      <p:sp>
        <p:nvSpPr>
          <p:cNvPr id="3" name="Content Placeholder 2"/>
          <p:cNvSpPr>
            <a:spLocks noGrp="1"/>
          </p:cNvSpPr>
          <p:nvPr>
            <p:ph idx="1"/>
          </p:nvPr>
        </p:nvSpPr>
        <p:spPr>
          <a:xfrm>
            <a:off x="425302" y="956930"/>
            <a:ext cx="11291776" cy="5741582"/>
          </a:xfrm>
        </p:spPr>
        <p:txBody>
          <a:bodyPr>
            <a:noAutofit/>
          </a:bodyPr>
          <a:lstStyle/>
          <a:p>
            <a:pPr marL="0" indent="0" algn="just">
              <a:buNone/>
            </a:pPr>
            <a:r>
              <a:rPr lang="en-US" sz="2600" b="1" dirty="0" smtClean="0">
                <a:latin typeface="Times New Roman" panose="02020603050405020304" pitchFamily="18" charset="0"/>
                <a:cs typeface="Times New Roman" panose="02020603050405020304" pitchFamily="18" charset="0"/>
              </a:rPr>
              <a:t>Packet authentication</a:t>
            </a:r>
          </a:p>
          <a:p>
            <a:pPr algn="just"/>
            <a:r>
              <a:rPr lang="en-US" sz="2600" dirty="0" smtClean="0">
                <a:latin typeface="Times New Roman" panose="02020603050405020304" pitchFamily="18" charset="0"/>
                <a:cs typeface="Times New Roman" panose="02020603050405020304" pitchFamily="18" charset="0"/>
              </a:rPr>
              <a:t>Packet </a:t>
            </a:r>
            <a:r>
              <a:rPr lang="en-US" sz="2600" dirty="0">
                <a:latin typeface="Times New Roman" panose="02020603050405020304" pitchFamily="18" charset="0"/>
                <a:cs typeface="Times New Roman" panose="02020603050405020304" pitchFamily="18" charset="0"/>
              </a:rPr>
              <a:t>authentication prevents </a:t>
            </a:r>
            <a:r>
              <a:rPr lang="en-US" sz="2600" b="1" i="1" dirty="0">
                <a:solidFill>
                  <a:srgbClr val="FF0000"/>
                </a:solidFill>
                <a:latin typeface="Times New Roman" panose="02020603050405020304" pitchFamily="18" charset="0"/>
                <a:cs typeface="Times New Roman" panose="02020603050405020304" pitchFamily="18" charset="0"/>
              </a:rPr>
              <a:t>data from being viewed, intercepted, or modified by unauthorized users. </a:t>
            </a:r>
            <a:endParaRPr lang="en-US" sz="2600" b="1" i="1" dirty="0" smtClean="0">
              <a:solidFill>
                <a:srgbClr val="FF0000"/>
              </a:solidFill>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Packet authentication applies </a:t>
            </a:r>
            <a:r>
              <a:rPr lang="en-US" sz="2600" b="1" i="1" dirty="0">
                <a:solidFill>
                  <a:srgbClr val="FF0000"/>
                </a:solidFill>
                <a:latin typeface="Times New Roman" panose="02020603050405020304" pitchFamily="18" charset="0"/>
                <a:cs typeface="Times New Roman" panose="02020603050405020304" pitchFamily="18" charset="0"/>
              </a:rPr>
              <a:t>header to the IP packet to ensure its integrity.  </a:t>
            </a:r>
            <a:r>
              <a:rPr lang="en-US" sz="2600" dirty="0">
                <a:latin typeface="Times New Roman" panose="02020603050405020304" pitchFamily="18" charset="0"/>
                <a:cs typeface="Times New Roman" panose="02020603050405020304" pitchFamily="18" charset="0"/>
              </a:rPr>
              <a:t>When the receiving end gets the packet, it needs to check for the header for matching packet and to see if the packet has any error.  </a:t>
            </a:r>
            <a:endParaRPr lang="en-US" sz="2600" dirty="0" smtClean="0">
              <a:latin typeface="Times New Roman" panose="02020603050405020304" pitchFamily="18" charset="0"/>
              <a:cs typeface="Times New Roman" panose="02020603050405020304" pitchFamily="18" charset="0"/>
            </a:endParaRPr>
          </a:p>
          <a:p>
            <a:pPr marL="0" indent="0" algn="just">
              <a:buNone/>
            </a:pPr>
            <a:r>
              <a:rPr lang="en-US" sz="2600" b="1" dirty="0" smtClean="0">
                <a:latin typeface="Times New Roman" panose="02020603050405020304" pitchFamily="18" charset="0"/>
                <a:cs typeface="Times New Roman" panose="02020603050405020304" pitchFamily="18" charset="0"/>
              </a:rPr>
              <a:t>User authentication</a:t>
            </a:r>
            <a:endParaRPr lang="en-IN" sz="2600" b="1" dirty="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User </a:t>
            </a:r>
            <a:r>
              <a:rPr lang="en-US" sz="2600" dirty="0">
                <a:latin typeface="Times New Roman" panose="02020603050405020304" pitchFamily="18" charset="0"/>
                <a:cs typeface="Times New Roman" panose="02020603050405020304" pitchFamily="18" charset="0"/>
              </a:rPr>
              <a:t>authentication is used to determine </a:t>
            </a:r>
            <a:r>
              <a:rPr lang="en-US" sz="2600" b="1" i="1" dirty="0" smtClean="0">
                <a:solidFill>
                  <a:srgbClr val="FF0000"/>
                </a:solidFill>
                <a:latin typeface="Times New Roman" panose="02020603050405020304" pitchFamily="18" charset="0"/>
                <a:cs typeface="Times New Roman" panose="02020603050405020304" pitchFamily="18" charset="0"/>
              </a:rPr>
              <a:t>authorized users and unauthorized users</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It is necessary to verify the identity of users that are trying to access resources from the enterprise network before they are given the access.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User authentication also determines the access levels; data retrieved or viewed by the users, and grant permission to certain areas of the resources from the enterprise. </a:t>
            </a:r>
            <a:endParaRPr lang="en-IN" sz="2600"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153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360967"/>
          </a:xfrm>
        </p:spPr>
        <p:txBody>
          <a:bodyPr/>
          <a:lstStyle/>
          <a:p>
            <a:r>
              <a:rPr lang="en-IN" dirty="0" smtClean="0"/>
              <a:t>4.2. Appliances</a:t>
            </a:r>
            <a:endParaRPr lang="en-IN" dirty="0"/>
          </a:p>
        </p:txBody>
      </p:sp>
      <p:sp>
        <p:nvSpPr>
          <p:cNvPr id="3" name="Content Placeholder 2"/>
          <p:cNvSpPr>
            <a:spLocks noGrp="1"/>
          </p:cNvSpPr>
          <p:nvPr>
            <p:ph idx="1"/>
          </p:nvPr>
        </p:nvSpPr>
        <p:spPr>
          <a:xfrm>
            <a:off x="404038" y="1084521"/>
            <a:ext cx="11079126" cy="5422605"/>
          </a:xfrm>
        </p:spPr>
        <p:txBody>
          <a:bodyPr>
            <a:normAutofit/>
          </a:bodyPr>
          <a:lstStyle/>
          <a:p>
            <a:pPr algn="just"/>
            <a:r>
              <a:rPr lang="en-US" sz="3000" dirty="0">
                <a:latin typeface="Times New Roman" panose="02020603050405020304" pitchFamily="18" charset="0"/>
                <a:cs typeface="Times New Roman" panose="02020603050405020304" pitchFamily="18" charset="0"/>
              </a:rPr>
              <a:t>Firewalls </a:t>
            </a:r>
            <a:r>
              <a:rPr lang="en-US" sz="3000" b="1" i="1" dirty="0">
                <a:solidFill>
                  <a:srgbClr val="FF0000"/>
                </a:solidFill>
                <a:latin typeface="Times New Roman" panose="02020603050405020304" pitchFamily="18" charset="0"/>
                <a:cs typeface="Times New Roman" panose="02020603050405020304" pitchFamily="18" charset="0"/>
              </a:rPr>
              <a:t>monitors traffic crossing network parameter, and protect enterprises from unauthorized access.  </a:t>
            </a:r>
            <a:endParaRPr lang="en-US" sz="3000" b="1" i="1" dirty="0" smtClean="0">
              <a:solidFill>
                <a:srgbClr val="FF0000"/>
              </a:solidFill>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The </a:t>
            </a:r>
            <a:r>
              <a:rPr lang="en-US" sz="3000" dirty="0">
                <a:latin typeface="Times New Roman" panose="02020603050405020304" pitchFamily="18" charset="0"/>
                <a:cs typeface="Times New Roman" panose="02020603050405020304" pitchFamily="18" charset="0"/>
              </a:rPr>
              <a:t>organization should design a network that has a firewall in place on every network connection between the organization and the Internet.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Two </a:t>
            </a:r>
            <a:r>
              <a:rPr lang="en-US" sz="3000" dirty="0">
                <a:latin typeface="Times New Roman" panose="02020603050405020304" pitchFamily="18" charset="0"/>
                <a:cs typeface="Times New Roman" panose="02020603050405020304" pitchFamily="18" charset="0"/>
              </a:rPr>
              <a:t>commonly used types of firewalls </a:t>
            </a:r>
            <a:r>
              <a:rPr lang="en-US" sz="3000" dirty="0" smtClean="0">
                <a:latin typeface="Times New Roman" panose="02020603050405020304" pitchFamily="18" charset="0"/>
                <a:cs typeface="Times New Roman" panose="02020603050405020304" pitchFamily="18" charset="0"/>
              </a:rPr>
              <a:t>are</a:t>
            </a:r>
          </a:p>
          <a:p>
            <a:pPr lvl="1" algn="just"/>
            <a:r>
              <a:rPr lang="en-US" sz="2800" dirty="0" smtClean="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P</a:t>
            </a:r>
            <a:r>
              <a:rPr lang="en-US" sz="2800" b="1" i="1" dirty="0" smtClean="0">
                <a:latin typeface="Times New Roman" panose="02020603050405020304" pitchFamily="18" charset="0"/>
                <a:cs typeface="Times New Roman" panose="02020603050405020304" pitchFamily="18" charset="0"/>
              </a:rPr>
              <a:t>acket-level </a:t>
            </a:r>
            <a:r>
              <a:rPr lang="en-US" sz="2800" b="1" i="1" dirty="0">
                <a:latin typeface="Times New Roman" panose="02020603050405020304" pitchFamily="18" charset="0"/>
                <a:cs typeface="Times New Roman" panose="02020603050405020304" pitchFamily="18" charset="0"/>
              </a:rPr>
              <a:t>firewalls </a:t>
            </a:r>
            <a:r>
              <a:rPr lang="en-US" sz="2800" b="1" i="1" dirty="0" smtClean="0">
                <a:latin typeface="Times New Roman" panose="02020603050405020304" pitchFamily="18" charset="0"/>
                <a:cs typeface="Times New Roman" panose="02020603050405020304" pitchFamily="18" charset="0"/>
              </a:rPr>
              <a:t>and</a:t>
            </a:r>
          </a:p>
          <a:p>
            <a:pPr lvl="1" algn="just"/>
            <a:r>
              <a:rPr lang="en-US" sz="2800" b="1" i="1" dirty="0" smtClean="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A</a:t>
            </a:r>
            <a:r>
              <a:rPr lang="en-US" sz="2800" b="1" i="1" dirty="0" smtClean="0">
                <a:latin typeface="Times New Roman" panose="02020603050405020304" pitchFamily="18" charset="0"/>
                <a:cs typeface="Times New Roman" panose="02020603050405020304" pitchFamily="18" charset="0"/>
              </a:rPr>
              <a:t>pplication-level </a:t>
            </a:r>
            <a:r>
              <a:rPr lang="en-US" sz="2800" b="1" i="1" dirty="0">
                <a:latin typeface="Times New Roman" panose="02020603050405020304" pitchFamily="18" charset="0"/>
                <a:cs typeface="Times New Roman" panose="02020603050405020304" pitchFamily="18" charset="0"/>
              </a:rPr>
              <a:t>firewalls.  </a:t>
            </a:r>
            <a:endParaRPr lang="en-IN" sz="2800" b="1" i="1" dirty="0">
              <a:latin typeface="Times New Roman" panose="02020603050405020304" pitchFamily="18" charset="0"/>
              <a:cs typeface="Times New Roman" panose="02020603050405020304" pitchFamily="18" charset="0"/>
            </a:endParaRPr>
          </a:p>
          <a:p>
            <a:pPr lvl="1"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1407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493563"/>
          </a:xfrm>
        </p:spPr>
        <p:txBody>
          <a:bodyPr>
            <a:normAutofit fontScale="90000"/>
          </a:bodyPr>
          <a:lstStyle/>
          <a:p>
            <a:pPr algn="just"/>
            <a:r>
              <a:rPr lang="en-IN" dirty="0"/>
              <a:t>4.2. </a:t>
            </a:r>
            <a:r>
              <a:rPr lang="en-IN" dirty="0" smtClean="0"/>
              <a:t>Appliances 					</a:t>
            </a:r>
            <a:r>
              <a:rPr lang="en-IN" sz="2500" dirty="0" err="1" smtClean="0"/>
              <a:t>contd</a:t>
            </a:r>
            <a:r>
              <a:rPr lang="en-IN" sz="2500" dirty="0" smtClean="0"/>
              <a:t>…</a:t>
            </a:r>
            <a:endParaRPr lang="en-IN" sz="2500" dirty="0"/>
          </a:p>
        </p:txBody>
      </p:sp>
      <p:sp>
        <p:nvSpPr>
          <p:cNvPr id="3" name="Content Placeholder 2"/>
          <p:cNvSpPr>
            <a:spLocks noGrp="1"/>
          </p:cNvSpPr>
          <p:nvPr>
            <p:ph idx="1"/>
          </p:nvPr>
        </p:nvSpPr>
        <p:spPr>
          <a:xfrm>
            <a:off x="404037" y="1275907"/>
            <a:ext cx="11525693" cy="5582093"/>
          </a:xfrm>
        </p:spPr>
        <p:txBody>
          <a:bodyPr>
            <a:noAutofit/>
          </a:bodyPr>
          <a:lstStyle/>
          <a:p>
            <a:pPr marL="0" indent="0" algn="just">
              <a:buNone/>
            </a:pPr>
            <a:r>
              <a:rPr lang="en-US" sz="3000" b="1" dirty="0" smtClean="0">
                <a:latin typeface="Times New Roman" panose="02020603050405020304" pitchFamily="18" charset="0"/>
                <a:cs typeface="Times New Roman" panose="02020603050405020304" pitchFamily="18" charset="0"/>
              </a:rPr>
              <a:t>Packet level Firewalls</a:t>
            </a:r>
            <a:endParaRPr lang="en-US" sz="3000" dirty="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Packet-level </a:t>
            </a:r>
            <a:r>
              <a:rPr lang="en-US" sz="3000" dirty="0">
                <a:latin typeface="Times New Roman" panose="02020603050405020304" pitchFamily="18" charset="0"/>
                <a:cs typeface="Times New Roman" panose="02020603050405020304" pitchFamily="18" charset="0"/>
              </a:rPr>
              <a:t>firewall checks the source and destination address of every packet that is trying to passes through the network.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Packet-level </a:t>
            </a:r>
            <a:r>
              <a:rPr lang="en-US" sz="3000" dirty="0">
                <a:latin typeface="Times New Roman" panose="02020603050405020304" pitchFamily="18" charset="0"/>
                <a:cs typeface="Times New Roman" panose="02020603050405020304" pitchFamily="18" charset="0"/>
              </a:rPr>
              <a:t>firewall only lets the </a:t>
            </a:r>
            <a:r>
              <a:rPr lang="en-US" sz="3000" b="1" dirty="0">
                <a:solidFill>
                  <a:srgbClr val="FF0000"/>
                </a:solidFill>
                <a:latin typeface="Times New Roman" panose="02020603050405020304" pitchFamily="18" charset="0"/>
                <a:cs typeface="Times New Roman" panose="02020603050405020304" pitchFamily="18" charset="0"/>
              </a:rPr>
              <a:t>user in and out of the organization’s network only if the users have an acceptable packet with the correspondent source and destination address.  </a:t>
            </a:r>
            <a:endParaRPr lang="en-US" sz="3000" b="1" dirty="0" smtClean="0">
              <a:solidFill>
                <a:srgbClr val="FF0000"/>
              </a:solidFill>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The </a:t>
            </a:r>
            <a:r>
              <a:rPr lang="en-US" sz="3000" dirty="0">
                <a:latin typeface="Times New Roman" panose="02020603050405020304" pitchFamily="18" charset="0"/>
                <a:cs typeface="Times New Roman" panose="02020603050405020304" pitchFamily="18" charset="0"/>
              </a:rPr>
              <a:t>packet is checked individually through their </a:t>
            </a:r>
            <a:r>
              <a:rPr lang="en-US" sz="3000" b="1" dirty="0">
                <a:solidFill>
                  <a:srgbClr val="FF0000"/>
                </a:solidFill>
                <a:latin typeface="Times New Roman" panose="02020603050405020304" pitchFamily="18" charset="0"/>
                <a:cs typeface="Times New Roman" panose="02020603050405020304" pitchFamily="18" charset="0"/>
              </a:rPr>
              <a:t>TCP port ID and IP address,</a:t>
            </a:r>
            <a:r>
              <a:rPr lang="en-US" sz="3000" dirty="0">
                <a:latin typeface="Times New Roman" panose="02020603050405020304" pitchFamily="18" charset="0"/>
                <a:cs typeface="Times New Roman" panose="02020603050405020304" pitchFamily="18" charset="0"/>
              </a:rPr>
              <a:t> so that it knows where the packet is heading.  </a:t>
            </a:r>
            <a:endParaRPr lang="en-US" sz="3000" dirty="0" smtClean="0">
              <a:latin typeface="Times New Roman" panose="02020603050405020304" pitchFamily="18" charset="0"/>
              <a:cs typeface="Times New Roman" panose="02020603050405020304" pitchFamily="18" charset="0"/>
            </a:endParaRPr>
          </a:p>
          <a:p>
            <a:r>
              <a:rPr lang="en-US" sz="3000" dirty="0" smtClean="0">
                <a:latin typeface="Times New Roman" panose="02020603050405020304" pitchFamily="18" charset="0"/>
                <a:cs typeface="Times New Roman" panose="02020603050405020304" pitchFamily="18" charset="0"/>
              </a:rPr>
              <a:t>Disadvantage </a:t>
            </a:r>
            <a:r>
              <a:rPr lang="en-US" sz="3000" dirty="0">
                <a:latin typeface="Times New Roman" panose="02020603050405020304" pitchFamily="18" charset="0"/>
                <a:cs typeface="Times New Roman" panose="02020603050405020304" pitchFamily="18" charset="0"/>
              </a:rPr>
              <a:t>of packet-level firewall is that it </a:t>
            </a:r>
            <a:r>
              <a:rPr lang="en-US" sz="3000" b="1" dirty="0">
                <a:solidFill>
                  <a:srgbClr val="FF0000"/>
                </a:solidFill>
                <a:latin typeface="Times New Roman" panose="02020603050405020304" pitchFamily="18" charset="0"/>
                <a:cs typeface="Times New Roman" panose="02020603050405020304" pitchFamily="18" charset="0"/>
              </a:rPr>
              <a:t>does not check the packet contents, </a:t>
            </a:r>
            <a:r>
              <a:rPr lang="en-US" sz="3000" dirty="0">
                <a:latin typeface="Times New Roman" panose="02020603050405020304" pitchFamily="18" charset="0"/>
                <a:cs typeface="Times New Roman" panose="02020603050405020304" pitchFamily="18" charset="0"/>
              </a:rPr>
              <a:t>or why they are being transmitted, and </a:t>
            </a:r>
            <a:r>
              <a:rPr lang="en-US" sz="3000" b="1" dirty="0">
                <a:solidFill>
                  <a:srgbClr val="FF0000"/>
                </a:solidFill>
                <a:latin typeface="Times New Roman" panose="02020603050405020304" pitchFamily="18" charset="0"/>
                <a:cs typeface="Times New Roman" panose="02020603050405020304" pitchFamily="18" charset="0"/>
              </a:rPr>
              <a:t>resources that are not </a:t>
            </a:r>
            <a:r>
              <a:rPr lang="en-US" sz="3000" b="1" dirty="0" smtClean="0">
                <a:solidFill>
                  <a:srgbClr val="FF0000"/>
                </a:solidFill>
                <a:latin typeface="Times New Roman" panose="02020603050405020304" pitchFamily="18" charset="0"/>
                <a:cs typeface="Times New Roman" panose="02020603050405020304" pitchFamily="18" charset="0"/>
              </a:rPr>
              <a:t>disabled are available to all the users.</a:t>
            </a:r>
            <a:r>
              <a:rPr lang="en-IN" sz="3000" dirty="0">
                <a:latin typeface="Times New Roman" panose="02020603050405020304" pitchFamily="18" charset="0"/>
                <a:cs typeface="Times New Roman" panose="02020603050405020304" pitchFamily="18" charset="0"/>
              </a:rPr>
              <a:t/>
            </a:r>
            <a:br>
              <a:rPr lang="en-IN" sz="3000" dirty="0">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5786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447" y="170121"/>
            <a:ext cx="11738344" cy="1169581"/>
          </a:xfrm>
        </p:spPr>
        <p:txBody>
          <a:bodyPr/>
          <a:lstStyle/>
          <a:p>
            <a:r>
              <a:rPr lang="en-IN" dirty="0"/>
              <a:t>4.2. Appliances 					</a:t>
            </a:r>
            <a:r>
              <a:rPr lang="en-IN" sz="2500" dirty="0" err="1"/>
              <a:t>contd</a:t>
            </a:r>
            <a:r>
              <a:rPr lang="en-IN" sz="2500" dirty="0"/>
              <a:t>…</a:t>
            </a:r>
            <a:endParaRPr lang="en-IN" dirty="0"/>
          </a:p>
        </p:txBody>
      </p:sp>
      <p:sp>
        <p:nvSpPr>
          <p:cNvPr id="3" name="Content Placeholder 2"/>
          <p:cNvSpPr>
            <a:spLocks noGrp="1"/>
          </p:cNvSpPr>
          <p:nvPr>
            <p:ph idx="1"/>
          </p:nvPr>
        </p:nvSpPr>
        <p:spPr>
          <a:xfrm>
            <a:off x="595423" y="1169581"/>
            <a:ext cx="11185451" cy="5688419"/>
          </a:xfrm>
        </p:spPr>
        <p:txBody>
          <a:bodyPr>
            <a:normAutofit lnSpcReduction="10000"/>
          </a:bodyPr>
          <a:lstStyle/>
          <a:p>
            <a:pPr marL="0" indent="0" algn="just">
              <a:buNone/>
            </a:pPr>
            <a:r>
              <a:rPr lang="en-US" sz="3000" b="1" dirty="0" smtClean="0">
                <a:latin typeface="Times New Roman" panose="02020603050405020304" pitchFamily="18" charset="0"/>
                <a:cs typeface="Times New Roman" panose="02020603050405020304" pitchFamily="18" charset="0"/>
              </a:rPr>
              <a:t>Application level Firewall</a:t>
            </a:r>
          </a:p>
          <a:p>
            <a:pPr algn="just"/>
            <a:r>
              <a:rPr lang="en-US" sz="3000" dirty="0" smtClean="0">
                <a:latin typeface="Times New Roman" panose="02020603050405020304" pitchFamily="18" charset="0"/>
                <a:cs typeface="Times New Roman" panose="02020603050405020304" pitchFamily="18" charset="0"/>
              </a:rPr>
              <a:t>Application-level </a:t>
            </a:r>
            <a:r>
              <a:rPr lang="en-US" sz="3000" dirty="0">
                <a:latin typeface="Times New Roman" panose="02020603050405020304" pitchFamily="18" charset="0"/>
                <a:cs typeface="Times New Roman" panose="02020603050405020304" pitchFamily="18" charset="0"/>
              </a:rPr>
              <a:t>firewall acts as a </a:t>
            </a:r>
            <a:r>
              <a:rPr lang="en-US" sz="3000" b="1" dirty="0">
                <a:solidFill>
                  <a:srgbClr val="FF0000"/>
                </a:solidFill>
                <a:latin typeface="Times New Roman" panose="02020603050405020304" pitchFamily="18" charset="0"/>
                <a:cs typeface="Times New Roman" panose="02020603050405020304" pitchFamily="18" charset="0"/>
              </a:rPr>
              <a:t>host computer between the organization’s network and the Internet. </a:t>
            </a:r>
            <a:endParaRPr lang="en-US" sz="3000" b="1" dirty="0" smtClean="0">
              <a:solidFill>
                <a:srgbClr val="FF0000"/>
              </a:solidFill>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Users who want to access the organization’s network must first log in to the application-level firewall and only allow the information they are authorized for.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Advantages </a:t>
            </a:r>
            <a:r>
              <a:rPr lang="en-US" sz="3000" dirty="0">
                <a:latin typeface="Times New Roman" panose="02020603050405020304" pitchFamily="18" charset="0"/>
                <a:cs typeface="Times New Roman" panose="02020603050405020304" pitchFamily="18" charset="0"/>
              </a:rPr>
              <a:t>for using application-level firewall are: </a:t>
            </a:r>
            <a:r>
              <a:rPr lang="en-US" sz="3000" b="1" dirty="0">
                <a:solidFill>
                  <a:srgbClr val="FF0000"/>
                </a:solidFill>
                <a:latin typeface="Times New Roman" panose="02020603050405020304" pitchFamily="18" charset="0"/>
                <a:cs typeface="Times New Roman" panose="02020603050405020304" pitchFamily="18" charset="0"/>
              </a:rPr>
              <a:t>users access level control, and resources authorization level.  </a:t>
            </a:r>
            <a:endParaRPr lang="en-US" sz="3000" b="1" dirty="0" smtClean="0">
              <a:solidFill>
                <a:srgbClr val="FF0000"/>
              </a:solidFill>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Only </a:t>
            </a:r>
            <a:r>
              <a:rPr lang="en-US" sz="3000" b="1" dirty="0">
                <a:solidFill>
                  <a:srgbClr val="FF0000"/>
                </a:solidFill>
                <a:latin typeface="Times New Roman" panose="02020603050405020304" pitchFamily="18" charset="0"/>
                <a:cs typeface="Times New Roman" panose="02020603050405020304" pitchFamily="18" charset="0"/>
              </a:rPr>
              <a:t>resources that are authorized are accessible</a:t>
            </a:r>
            <a:r>
              <a:rPr lang="en-US" sz="3000" dirty="0">
                <a:latin typeface="Times New Roman" panose="02020603050405020304" pitchFamily="18" charset="0"/>
                <a:cs typeface="Times New Roman" panose="02020603050405020304" pitchFamily="18" charset="0"/>
              </a:rPr>
              <a:t>.  </a:t>
            </a:r>
            <a:endParaRPr lang="en-US" sz="3000" dirty="0" smtClean="0">
              <a:latin typeface="Times New Roman" panose="02020603050405020304" pitchFamily="18" charset="0"/>
              <a:cs typeface="Times New Roman" panose="02020603050405020304" pitchFamily="18" charset="0"/>
            </a:endParaRPr>
          </a:p>
          <a:p>
            <a:r>
              <a:rPr lang="en-US" sz="3000" dirty="0" smtClean="0">
                <a:latin typeface="Times New Roman" panose="02020603050405020304" pitchFamily="18" charset="0"/>
                <a:cs typeface="Times New Roman" panose="02020603050405020304" pitchFamily="18" charset="0"/>
              </a:rPr>
              <a:t>In </a:t>
            </a:r>
            <a:r>
              <a:rPr lang="en-US" sz="3000" dirty="0">
                <a:latin typeface="Times New Roman" panose="02020603050405020304" pitchFamily="18" charset="0"/>
                <a:cs typeface="Times New Roman" panose="02020603050405020304" pitchFamily="18" charset="0"/>
              </a:rPr>
              <a:t>contrast, the user will have to remember </a:t>
            </a:r>
            <a:r>
              <a:rPr lang="en-US" sz="3000" b="1" dirty="0">
                <a:solidFill>
                  <a:srgbClr val="FF0000"/>
                </a:solidFill>
                <a:latin typeface="Times New Roman" panose="02020603050405020304" pitchFamily="18" charset="0"/>
                <a:cs typeface="Times New Roman" panose="02020603050405020304" pitchFamily="18" charset="0"/>
              </a:rPr>
              <a:t>extra set of passwords when they try to login through the Internet.</a:t>
            </a:r>
            <a:r>
              <a:rPr lang="en-IN" sz="3000" dirty="0">
                <a:latin typeface="Times New Roman" panose="02020603050405020304" pitchFamily="18" charset="0"/>
                <a:cs typeface="Times New Roman" panose="02020603050405020304" pitchFamily="18" charset="0"/>
              </a:rPr>
              <a:t/>
            </a:r>
            <a:br>
              <a:rPr lang="en-IN" sz="3000" dirty="0">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a:p>
            <a:pPr algn="just"/>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974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4.3. Management</a:t>
            </a:r>
            <a:endParaRPr lang="en-IN" dirty="0"/>
          </a:p>
        </p:txBody>
      </p:sp>
      <p:sp>
        <p:nvSpPr>
          <p:cNvPr id="3" name="Content Placeholder 2"/>
          <p:cNvSpPr>
            <a:spLocks noGrp="1"/>
          </p:cNvSpPr>
          <p:nvPr>
            <p:ph idx="1"/>
          </p:nvPr>
        </p:nvSpPr>
        <p:spPr/>
        <p:txBody>
          <a:bodyPr>
            <a:normAutofit/>
          </a:bodyPr>
          <a:lstStyle/>
          <a:p>
            <a:pPr algn="just"/>
            <a:r>
              <a:rPr lang="en-US" sz="3000" dirty="0">
                <a:latin typeface="Times New Roman" panose="02020603050405020304" pitchFamily="18" charset="0"/>
                <a:cs typeface="Times New Roman" panose="02020603050405020304" pitchFamily="18" charset="0"/>
              </a:rPr>
              <a:t>VPN’s need to be flexible to a companies management, some companies chooses to </a:t>
            </a:r>
            <a:r>
              <a:rPr lang="en-US" sz="3000" b="1" dirty="0">
                <a:solidFill>
                  <a:srgbClr val="FF0000"/>
                </a:solidFill>
                <a:latin typeface="Times New Roman" panose="02020603050405020304" pitchFamily="18" charset="0"/>
                <a:cs typeface="Times New Roman" panose="02020603050405020304" pitchFamily="18" charset="0"/>
              </a:rPr>
              <a:t>manage all deployment and daily operation of their VPN, while others might choose to outsource it to service providers. </a:t>
            </a:r>
            <a:r>
              <a:rPr lang="en-US" sz="3000" b="1" dirty="0" smtClean="0">
                <a:solidFill>
                  <a:srgbClr val="FF0000"/>
                </a:solidFill>
                <a:latin typeface="Times New Roman" panose="02020603050405020304" pitchFamily="18" charset="0"/>
                <a:cs typeface="Times New Roman" panose="02020603050405020304" pitchFamily="18" charset="0"/>
              </a:rPr>
              <a:t> </a:t>
            </a:r>
            <a:endParaRPr lang="en-IN" sz="3000" b="1" dirty="0">
              <a:solidFill>
                <a:srgbClr val="FF0000"/>
              </a:solidFill>
              <a:latin typeface="Times New Roman" panose="02020603050405020304" pitchFamily="18" charset="0"/>
              <a:cs typeface="Times New Roman" panose="02020603050405020304" pitchFamily="18" charset="0"/>
            </a:endParaRPr>
          </a:p>
          <a:p>
            <a:pPr algn="just"/>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8711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037" y="0"/>
            <a:ext cx="10724211" cy="1041991"/>
          </a:xfrm>
        </p:spPr>
        <p:txBody>
          <a:bodyPr>
            <a:normAutofit/>
          </a:bodyPr>
          <a:lstStyle/>
          <a:p>
            <a:r>
              <a:rPr lang="en-IN" dirty="0" smtClean="0"/>
              <a:t>Contents</a:t>
            </a:r>
            <a:endParaRPr lang="en-IN" dirty="0"/>
          </a:p>
        </p:txBody>
      </p:sp>
      <p:sp>
        <p:nvSpPr>
          <p:cNvPr id="3" name="Content Placeholder 2"/>
          <p:cNvSpPr>
            <a:spLocks noGrp="1"/>
          </p:cNvSpPr>
          <p:nvPr>
            <p:ph idx="1"/>
          </p:nvPr>
        </p:nvSpPr>
        <p:spPr>
          <a:xfrm>
            <a:off x="404037" y="680484"/>
            <a:ext cx="11426013" cy="5758416"/>
          </a:xfrm>
        </p:spPr>
        <p:txBody>
          <a:bodyPr>
            <a:noAutofit/>
          </a:bodyPr>
          <a:lstStyle/>
          <a:p>
            <a:pPr marL="0" indent="0">
              <a:buNone/>
            </a:pPr>
            <a:r>
              <a:rPr lang="en-IN" sz="3000" dirty="0" smtClean="0">
                <a:latin typeface="Times New Roman" panose="02020603050405020304" pitchFamily="18" charset="0"/>
                <a:cs typeface="Times New Roman" panose="02020603050405020304" pitchFamily="18" charset="0"/>
              </a:rPr>
              <a:t>1. What is VPN?</a:t>
            </a:r>
          </a:p>
          <a:p>
            <a:pPr marL="0" indent="0">
              <a:buNone/>
            </a:pPr>
            <a:r>
              <a:rPr lang="en-IN" sz="3000" smtClean="0">
                <a:latin typeface="Times New Roman" panose="02020603050405020304" pitchFamily="18" charset="0"/>
                <a:cs typeface="Times New Roman" panose="02020603050405020304" pitchFamily="18" charset="0"/>
              </a:rPr>
              <a:t>2. Categories </a:t>
            </a:r>
            <a:r>
              <a:rPr lang="en-IN" sz="3000" dirty="0" smtClean="0">
                <a:latin typeface="Times New Roman" panose="02020603050405020304" pitchFamily="18" charset="0"/>
                <a:cs typeface="Times New Roman" panose="02020603050405020304" pitchFamily="18" charset="0"/>
              </a:rPr>
              <a:t>of VPN</a:t>
            </a:r>
          </a:p>
          <a:p>
            <a:pPr marL="0" indent="0">
              <a:buNone/>
            </a:pPr>
            <a:r>
              <a:rPr lang="en-IN" sz="3000" dirty="0" smtClean="0">
                <a:latin typeface="Times New Roman" panose="02020603050405020304" pitchFamily="18" charset="0"/>
                <a:cs typeface="Times New Roman" panose="02020603050405020304" pitchFamily="18" charset="0"/>
              </a:rPr>
              <a:t>3. Types of VPN</a:t>
            </a:r>
          </a:p>
          <a:p>
            <a:pPr marL="274320" lvl="1" indent="0">
              <a:buNone/>
            </a:pPr>
            <a:r>
              <a:rPr lang="en-IN" sz="2800" dirty="0" smtClean="0">
                <a:latin typeface="Times New Roman" panose="02020603050405020304" pitchFamily="18" charset="0"/>
                <a:cs typeface="Times New Roman" panose="02020603050405020304" pitchFamily="18" charset="0"/>
              </a:rPr>
              <a:t>3.1. Remote User VPN</a:t>
            </a:r>
          </a:p>
          <a:p>
            <a:pPr marL="274320" lvl="1" indent="0">
              <a:buNone/>
            </a:pPr>
            <a:r>
              <a:rPr lang="en-IN" sz="2800" dirty="0" smtClean="0">
                <a:latin typeface="Times New Roman" panose="02020603050405020304" pitchFamily="18" charset="0"/>
                <a:cs typeface="Times New Roman" panose="02020603050405020304" pitchFamily="18" charset="0"/>
              </a:rPr>
              <a:t>3.2. Intranet VPN</a:t>
            </a:r>
          </a:p>
          <a:p>
            <a:pPr marL="274320" lvl="1" indent="0">
              <a:buNone/>
            </a:pPr>
            <a:r>
              <a:rPr lang="en-IN" sz="2800" dirty="0" smtClean="0">
                <a:latin typeface="Times New Roman" panose="02020603050405020304" pitchFamily="18" charset="0"/>
                <a:cs typeface="Times New Roman" panose="02020603050405020304" pitchFamily="18" charset="0"/>
              </a:rPr>
              <a:t>3.3. Extranet VPN</a:t>
            </a:r>
          </a:p>
          <a:p>
            <a:pPr marL="0" indent="0">
              <a:buNone/>
            </a:pPr>
            <a:r>
              <a:rPr lang="en-IN" sz="3000" dirty="0" smtClean="0">
                <a:latin typeface="Times New Roman" panose="02020603050405020304" pitchFamily="18" charset="0"/>
                <a:cs typeface="Times New Roman" panose="02020603050405020304" pitchFamily="18" charset="0"/>
              </a:rPr>
              <a:t>4. Components of VPN</a:t>
            </a:r>
          </a:p>
          <a:p>
            <a:pPr marL="274320" lvl="1" indent="0">
              <a:buNone/>
            </a:pPr>
            <a:r>
              <a:rPr lang="en-IN" sz="2800" dirty="0" smtClean="0">
                <a:latin typeface="Times New Roman" panose="02020603050405020304" pitchFamily="18" charset="0"/>
                <a:cs typeface="Times New Roman" panose="02020603050405020304" pitchFamily="18" charset="0"/>
              </a:rPr>
              <a:t>4.1. security</a:t>
            </a:r>
          </a:p>
          <a:p>
            <a:pPr marL="274320" lvl="1" indent="0">
              <a:buNone/>
            </a:pPr>
            <a:r>
              <a:rPr lang="en-IN" sz="2800" dirty="0" smtClean="0">
                <a:latin typeface="Times New Roman" panose="02020603050405020304" pitchFamily="18" charset="0"/>
                <a:cs typeface="Times New Roman" panose="02020603050405020304" pitchFamily="18" charset="0"/>
              </a:rPr>
              <a:t>4.2. Appliances</a:t>
            </a:r>
          </a:p>
          <a:p>
            <a:pPr marL="274320" lvl="1" indent="0">
              <a:buNone/>
            </a:pPr>
            <a:r>
              <a:rPr lang="en-IN" sz="2800" dirty="0" smtClean="0">
                <a:latin typeface="Times New Roman" panose="02020603050405020304" pitchFamily="18" charset="0"/>
                <a:cs typeface="Times New Roman" panose="02020603050405020304" pitchFamily="18" charset="0"/>
              </a:rPr>
              <a:t>4.3.  Management</a:t>
            </a:r>
          </a:p>
          <a:p>
            <a:pPr marL="0" indent="0">
              <a:buNone/>
            </a:pPr>
            <a:r>
              <a:rPr lang="en-IN" sz="3000" dirty="0" smtClean="0">
                <a:latin typeface="Times New Roman" panose="02020603050405020304" pitchFamily="18" charset="0"/>
                <a:cs typeface="Times New Roman" panose="02020603050405020304" pitchFamily="18" charset="0"/>
              </a:rPr>
              <a:t>5. Benefits of VPN</a:t>
            </a:r>
          </a:p>
          <a:p>
            <a:pPr marL="0" indent="0">
              <a:buNone/>
            </a:pPr>
            <a:r>
              <a:rPr lang="en-IN" sz="3000" dirty="0" smtClean="0">
                <a:latin typeface="Times New Roman" panose="02020603050405020304" pitchFamily="18" charset="0"/>
                <a:cs typeface="Times New Roman" panose="02020603050405020304" pitchFamily="18" charset="0"/>
              </a:rPr>
              <a:t>6. When to use VPN?</a:t>
            </a:r>
          </a:p>
          <a:p>
            <a:pPr marL="0" indent="0">
              <a:buNone/>
            </a:pP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8980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687" y="0"/>
            <a:ext cx="10511561" cy="893135"/>
          </a:xfrm>
        </p:spPr>
        <p:txBody>
          <a:bodyPr/>
          <a:lstStyle/>
          <a:p>
            <a:r>
              <a:rPr lang="en-IN" dirty="0" smtClean="0"/>
              <a:t>5. Benefits of </a:t>
            </a:r>
            <a:r>
              <a:rPr lang="en-IN" dirty="0" err="1" smtClean="0"/>
              <a:t>vpn</a:t>
            </a:r>
            <a:endParaRPr lang="en-IN" dirty="0"/>
          </a:p>
        </p:txBody>
      </p:sp>
      <p:sp>
        <p:nvSpPr>
          <p:cNvPr id="3" name="Content Placeholder 2"/>
          <p:cNvSpPr>
            <a:spLocks noGrp="1"/>
          </p:cNvSpPr>
          <p:nvPr>
            <p:ph idx="1"/>
          </p:nvPr>
        </p:nvSpPr>
        <p:spPr>
          <a:xfrm>
            <a:off x="616687" y="871870"/>
            <a:ext cx="11249247" cy="5337544"/>
          </a:xfrm>
        </p:spPr>
        <p:txBody>
          <a:bodyPr>
            <a:normAutofit/>
          </a:bodyPr>
          <a:lstStyle/>
          <a:p>
            <a:pPr marL="0" indent="0" algn="just">
              <a:buNone/>
            </a:pPr>
            <a:r>
              <a:rPr lang="en-US" sz="3000" dirty="0">
                <a:latin typeface="Times New Roman" panose="02020603050405020304" pitchFamily="18" charset="0"/>
                <a:cs typeface="Times New Roman" panose="02020603050405020304" pitchFamily="18" charset="0"/>
              </a:rPr>
              <a:t>VPN’s Benefit a company in the following ways </a:t>
            </a:r>
            <a:endParaRPr lang="en-IN" sz="3000" dirty="0">
              <a:latin typeface="Times New Roman" panose="02020603050405020304" pitchFamily="18" charset="0"/>
              <a:cs typeface="Times New Roman" panose="02020603050405020304" pitchFamily="18" charset="0"/>
            </a:endParaRPr>
          </a:p>
          <a:p>
            <a:pPr lvl="0" algn="just"/>
            <a:r>
              <a:rPr lang="en-US" sz="3000" dirty="0">
                <a:latin typeface="Times New Roman" panose="02020603050405020304" pitchFamily="18" charset="0"/>
                <a:cs typeface="Times New Roman" panose="02020603050405020304" pitchFamily="18" charset="0"/>
              </a:rPr>
              <a:t>Extends Geographic </a:t>
            </a:r>
            <a:r>
              <a:rPr lang="en-US" sz="3000" dirty="0" smtClean="0">
                <a:latin typeface="Times New Roman" panose="02020603050405020304" pitchFamily="18" charset="0"/>
                <a:cs typeface="Times New Roman" panose="02020603050405020304" pitchFamily="18" charset="0"/>
              </a:rPr>
              <a:t>Connectivity.</a:t>
            </a:r>
          </a:p>
          <a:p>
            <a:pPr lvl="0" algn="just"/>
            <a:r>
              <a:rPr lang="en-US" sz="3000" dirty="0" smtClean="0">
                <a:latin typeface="Times New Roman" panose="02020603050405020304" pitchFamily="18" charset="0"/>
                <a:cs typeface="Times New Roman" panose="02020603050405020304" pitchFamily="18" charset="0"/>
              </a:rPr>
              <a:t>Boosts </a:t>
            </a:r>
            <a:r>
              <a:rPr lang="en-US" sz="3000" dirty="0">
                <a:latin typeface="Times New Roman" panose="02020603050405020304" pitchFamily="18" charset="0"/>
                <a:cs typeface="Times New Roman" panose="02020603050405020304" pitchFamily="18" charset="0"/>
              </a:rPr>
              <a:t>Employee </a:t>
            </a:r>
            <a:r>
              <a:rPr lang="en-US" sz="3000" dirty="0" smtClean="0">
                <a:latin typeface="Times New Roman" panose="02020603050405020304" pitchFamily="18" charset="0"/>
                <a:cs typeface="Times New Roman" panose="02020603050405020304" pitchFamily="18" charset="0"/>
              </a:rPr>
              <a:t>Productivity</a:t>
            </a:r>
            <a:endParaRPr lang="en-IN" sz="3000" dirty="0">
              <a:latin typeface="Times New Roman" panose="02020603050405020304" pitchFamily="18" charset="0"/>
              <a:cs typeface="Times New Roman" panose="02020603050405020304" pitchFamily="18" charset="0"/>
            </a:endParaRPr>
          </a:p>
          <a:p>
            <a:pPr lvl="0" algn="just"/>
            <a:r>
              <a:rPr lang="en-US" sz="3000" dirty="0">
                <a:latin typeface="Times New Roman" panose="02020603050405020304" pitchFamily="18" charset="0"/>
                <a:cs typeface="Times New Roman" panose="02020603050405020304" pitchFamily="18" charset="0"/>
              </a:rPr>
              <a:t>Improves Internet </a:t>
            </a:r>
            <a:r>
              <a:rPr lang="en-US" sz="3000" dirty="0" smtClean="0">
                <a:latin typeface="Times New Roman" panose="02020603050405020304" pitchFamily="18" charset="0"/>
                <a:cs typeface="Times New Roman" panose="02020603050405020304" pitchFamily="18" charset="0"/>
              </a:rPr>
              <a:t>Security</a:t>
            </a:r>
          </a:p>
          <a:p>
            <a:pPr lvl="0" algn="just"/>
            <a:r>
              <a:rPr lang="en-US" sz="3000" dirty="0" smtClean="0">
                <a:latin typeface="Times New Roman" panose="02020603050405020304" pitchFamily="18" charset="0"/>
                <a:cs typeface="Times New Roman" panose="02020603050405020304" pitchFamily="18" charset="0"/>
              </a:rPr>
              <a:t>Scales </a:t>
            </a:r>
            <a:r>
              <a:rPr lang="en-US" sz="3000" dirty="0">
                <a:latin typeface="Times New Roman" panose="02020603050405020304" pitchFamily="18" charset="0"/>
                <a:cs typeface="Times New Roman" panose="02020603050405020304" pitchFamily="18" charset="0"/>
              </a:rPr>
              <a:t>Easily </a:t>
            </a:r>
            <a:endParaRPr lang="en-US" sz="3000" dirty="0" smtClean="0">
              <a:latin typeface="Times New Roman" panose="02020603050405020304" pitchFamily="18" charset="0"/>
              <a:cs typeface="Times New Roman" panose="02020603050405020304" pitchFamily="18" charset="0"/>
            </a:endParaRPr>
          </a:p>
          <a:p>
            <a:pPr marL="0" lvl="0" indent="0" algn="just">
              <a:buNone/>
            </a:pPr>
            <a:endParaRPr lang="en-US" sz="3000" dirty="0">
              <a:latin typeface="Times New Roman" panose="02020603050405020304" pitchFamily="18" charset="0"/>
              <a:cs typeface="Times New Roman" panose="02020603050405020304" pitchFamily="18" charset="0"/>
            </a:endParaRPr>
          </a:p>
          <a:p>
            <a:pPr lvl="0" algn="just"/>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5987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6. When to use </a:t>
            </a:r>
            <a:r>
              <a:rPr lang="en-IN" dirty="0" err="1" smtClean="0"/>
              <a:t>vpn</a:t>
            </a:r>
            <a:r>
              <a:rPr lang="en-IN" dirty="0" smtClean="0"/>
              <a:t>?</a:t>
            </a:r>
            <a:endParaRPr lang="en-IN" dirty="0"/>
          </a:p>
        </p:txBody>
      </p:sp>
      <p:sp>
        <p:nvSpPr>
          <p:cNvPr id="3" name="Content Placeholder 2"/>
          <p:cNvSpPr>
            <a:spLocks noGrp="1"/>
          </p:cNvSpPr>
          <p:nvPr>
            <p:ph idx="1"/>
          </p:nvPr>
        </p:nvSpPr>
        <p:spPr/>
        <p:txBody>
          <a:bodyPr>
            <a:noAutofit/>
          </a:bodyPr>
          <a:lstStyle/>
          <a:p>
            <a:pPr algn="just"/>
            <a:r>
              <a:rPr lang="en-US" sz="3000" dirty="0">
                <a:latin typeface="Times New Roman" panose="02020603050405020304" pitchFamily="18" charset="0"/>
                <a:cs typeface="Times New Roman" panose="02020603050405020304" pitchFamily="18" charset="0"/>
              </a:rPr>
              <a:t>Even though VPN’s are a cheaper way of having remote users connect to a company’s network over the Internet there are still costs associated with implementing the VPN.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Some </a:t>
            </a:r>
            <a:r>
              <a:rPr lang="en-US" sz="3000" dirty="0">
                <a:latin typeface="Times New Roman" panose="02020603050405020304" pitchFamily="18" charset="0"/>
                <a:cs typeface="Times New Roman" panose="02020603050405020304" pitchFamily="18" charset="0"/>
              </a:rPr>
              <a:t>of the typical costs include </a:t>
            </a:r>
            <a:r>
              <a:rPr lang="en-US" sz="3000" b="1" i="1" dirty="0">
                <a:latin typeface="Times New Roman" panose="02020603050405020304" pitchFamily="18" charset="0"/>
                <a:cs typeface="Times New Roman" panose="02020603050405020304" pitchFamily="18" charset="0"/>
              </a:rPr>
              <a:t>hardware</a:t>
            </a:r>
            <a:r>
              <a:rPr lang="en-US" sz="3000" i="1" dirty="0">
                <a:latin typeface="Times New Roman" panose="02020603050405020304" pitchFamily="18" charset="0"/>
                <a:cs typeface="Times New Roman" panose="02020603050405020304" pitchFamily="18" charset="0"/>
              </a:rPr>
              <a:t>, </a:t>
            </a:r>
            <a:r>
              <a:rPr lang="en-US" sz="3000" b="1" i="1" dirty="0">
                <a:latin typeface="Times New Roman" panose="02020603050405020304" pitchFamily="18" charset="0"/>
                <a:cs typeface="Times New Roman" panose="02020603050405020304" pitchFamily="18" charset="0"/>
              </a:rPr>
              <a:t>ISP subscription fees,</a:t>
            </a:r>
            <a:r>
              <a:rPr lang="en-US" sz="3000" i="1" dirty="0">
                <a:latin typeface="Times New Roman" panose="02020603050405020304" pitchFamily="18" charset="0"/>
                <a:cs typeface="Times New Roman" panose="02020603050405020304" pitchFamily="18" charset="0"/>
              </a:rPr>
              <a:t> </a:t>
            </a:r>
            <a:r>
              <a:rPr lang="en-US" sz="3000" b="1" i="1" dirty="0">
                <a:latin typeface="Times New Roman" panose="02020603050405020304" pitchFamily="18" charset="0"/>
                <a:cs typeface="Times New Roman" panose="02020603050405020304" pitchFamily="18" charset="0"/>
              </a:rPr>
              <a:t>network upgrading costs</a:t>
            </a:r>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and </a:t>
            </a:r>
            <a:r>
              <a:rPr lang="en-US" sz="3000" b="1" i="1" dirty="0">
                <a:latin typeface="Times New Roman" panose="02020603050405020304" pitchFamily="18" charset="0"/>
                <a:cs typeface="Times New Roman" panose="02020603050405020304" pitchFamily="18" charset="0"/>
              </a:rPr>
              <a:t>end user support costs. </a:t>
            </a:r>
            <a:endParaRPr lang="en-US" sz="3000" b="1" i="1"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These </a:t>
            </a:r>
            <a:r>
              <a:rPr lang="en-US" sz="3000" dirty="0">
                <a:latin typeface="Times New Roman" panose="02020603050405020304" pitchFamily="18" charset="0"/>
                <a:cs typeface="Times New Roman" panose="02020603050405020304" pitchFamily="18" charset="0"/>
              </a:rPr>
              <a:t>costs aren’t standard they vary depending on many factors, some of which include, </a:t>
            </a:r>
            <a:r>
              <a:rPr lang="en-US" sz="3000" b="1" i="1" dirty="0">
                <a:latin typeface="Times New Roman" panose="02020603050405020304" pitchFamily="18" charset="0"/>
                <a:cs typeface="Times New Roman" panose="02020603050405020304" pitchFamily="18" charset="0"/>
              </a:rPr>
              <a:t>size or corporation, number of remote users, type of network systems already in place and Internet Service Provider source. </a:t>
            </a:r>
            <a:endParaRPr lang="en-US" sz="3000" b="1"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7053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365973"/>
          </a:xfrm>
        </p:spPr>
        <p:txBody>
          <a:bodyPr>
            <a:normAutofit fontScale="90000"/>
          </a:bodyPr>
          <a:lstStyle/>
          <a:p>
            <a:r>
              <a:rPr lang="en-IN" dirty="0"/>
              <a:t>6. When to use </a:t>
            </a:r>
            <a:r>
              <a:rPr lang="en-IN" dirty="0" err="1"/>
              <a:t>vpn</a:t>
            </a:r>
            <a:r>
              <a:rPr lang="en-IN" dirty="0" smtClean="0"/>
              <a:t>? 				</a:t>
            </a:r>
            <a:r>
              <a:rPr lang="en-IN" sz="2500" dirty="0" err="1" smtClean="0"/>
              <a:t>ConTd</a:t>
            </a:r>
            <a:r>
              <a:rPr lang="en-IN" sz="2500" dirty="0" smtClean="0"/>
              <a:t>…</a:t>
            </a:r>
            <a:endParaRPr lang="en-IN" sz="2500" dirty="0"/>
          </a:p>
        </p:txBody>
      </p:sp>
      <p:sp>
        <p:nvSpPr>
          <p:cNvPr id="3" name="Content Placeholder 2"/>
          <p:cNvSpPr>
            <a:spLocks noGrp="1"/>
          </p:cNvSpPr>
          <p:nvPr>
            <p:ph idx="1"/>
          </p:nvPr>
        </p:nvSpPr>
        <p:spPr>
          <a:xfrm>
            <a:off x="233916" y="1233377"/>
            <a:ext cx="11419368" cy="5358809"/>
          </a:xfrm>
        </p:spPr>
        <p:txBody>
          <a:bodyPr>
            <a:noAutofit/>
          </a:bodyPr>
          <a:lstStyle/>
          <a:p>
            <a:pPr marL="0" indent="0" algn="just">
              <a:buNone/>
            </a:pPr>
            <a:r>
              <a:rPr lang="en-US" sz="2600" dirty="0">
                <a:latin typeface="Times New Roman" panose="02020603050405020304" pitchFamily="18" charset="0"/>
                <a:cs typeface="Times New Roman" panose="02020603050405020304" pitchFamily="18" charset="0"/>
              </a:rPr>
              <a:t>D</a:t>
            </a:r>
            <a:r>
              <a:rPr lang="en-US" sz="2600" dirty="0" smtClean="0">
                <a:latin typeface="Times New Roman" panose="02020603050405020304" pitchFamily="18" charset="0"/>
                <a:cs typeface="Times New Roman" panose="02020603050405020304" pitchFamily="18" charset="0"/>
              </a:rPr>
              <a:t>ecision </a:t>
            </a:r>
            <a:r>
              <a:rPr lang="en-US" sz="2600" dirty="0">
                <a:latin typeface="Times New Roman" panose="02020603050405020304" pitchFamily="18" charset="0"/>
                <a:cs typeface="Times New Roman" panose="02020603050405020304" pitchFamily="18" charset="0"/>
              </a:rPr>
              <a:t>makers must decide whether to develop their VPN solution in house or to outsource to a total service provider. There are a few ways to approach this topic; </a:t>
            </a:r>
            <a:endParaRPr lang="en-IN" sz="2600" dirty="0">
              <a:latin typeface="Times New Roman" panose="02020603050405020304" pitchFamily="18" charset="0"/>
              <a:cs typeface="Times New Roman" panose="02020603050405020304" pitchFamily="18" charset="0"/>
            </a:endParaRPr>
          </a:p>
          <a:p>
            <a:pPr lvl="0" algn="just"/>
            <a:r>
              <a:rPr lang="en-US" sz="2600" b="1" dirty="0">
                <a:latin typeface="Times New Roman" panose="02020603050405020304" pitchFamily="18" charset="0"/>
                <a:cs typeface="Times New Roman" panose="02020603050405020304" pitchFamily="18" charset="0"/>
              </a:rPr>
              <a:t>In House Implementation-</a:t>
            </a:r>
            <a:r>
              <a:rPr lang="en-US" sz="2600" dirty="0">
                <a:latin typeface="Times New Roman" panose="02020603050405020304" pitchFamily="18" charset="0"/>
                <a:cs typeface="Times New Roman" panose="02020603050405020304" pitchFamily="18" charset="0"/>
              </a:rPr>
              <a:t> companies decide that for their needs an in-house solution is all they need. These companies would rather </a:t>
            </a:r>
            <a:r>
              <a:rPr lang="en-US" sz="2600" b="1" i="1" dirty="0">
                <a:latin typeface="Times New Roman" panose="02020603050405020304" pitchFamily="18" charset="0"/>
                <a:cs typeface="Times New Roman" panose="02020603050405020304" pitchFamily="18" charset="0"/>
              </a:rPr>
              <a:t>set up individual tunnels and devices one at a time and once this is established the company can have their own IT staff take care of the monitoring and upkeep. </a:t>
            </a:r>
            <a:endParaRPr lang="en-IN" sz="2600" b="1" i="1" dirty="0">
              <a:latin typeface="Times New Roman" panose="02020603050405020304" pitchFamily="18" charset="0"/>
              <a:cs typeface="Times New Roman" panose="02020603050405020304" pitchFamily="18" charset="0"/>
            </a:endParaRPr>
          </a:p>
          <a:p>
            <a:pPr lvl="0" algn="just"/>
            <a:r>
              <a:rPr lang="en-US" sz="2600" b="1" dirty="0">
                <a:latin typeface="Times New Roman" panose="02020603050405020304" pitchFamily="18" charset="0"/>
                <a:cs typeface="Times New Roman" panose="02020603050405020304" pitchFamily="18" charset="0"/>
              </a:rPr>
              <a:t>Outsourced Implementation-</a:t>
            </a:r>
            <a:r>
              <a:rPr lang="en-US" sz="2600" dirty="0">
                <a:latin typeface="Times New Roman" panose="02020603050405020304" pitchFamily="18" charset="0"/>
                <a:cs typeface="Times New Roman" panose="02020603050405020304" pitchFamily="18" charset="0"/>
              </a:rPr>
              <a:t> companies </a:t>
            </a:r>
            <a:r>
              <a:rPr lang="en-US" sz="2600" b="1" i="1" dirty="0">
                <a:latin typeface="Times New Roman" panose="02020603050405020304" pitchFamily="18" charset="0"/>
                <a:cs typeface="Times New Roman" panose="02020603050405020304" pitchFamily="18" charset="0"/>
              </a:rPr>
              <a:t>can choose to outsource if they are large scaled or lack the IT staff to fully implement an in house VPN. </a:t>
            </a:r>
            <a:r>
              <a:rPr lang="en-US" sz="2600" dirty="0">
                <a:latin typeface="Times New Roman" panose="02020603050405020304" pitchFamily="18" charset="0"/>
                <a:cs typeface="Times New Roman" panose="02020603050405020304" pitchFamily="18" charset="0"/>
              </a:rPr>
              <a:t>When a company outsources the service provider usually designs the VPN and manages it on the company’s behalf. </a:t>
            </a:r>
            <a:endParaRPr lang="en-IN" sz="2600" dirty="0">
              <a:latin typeface="Times New Roman" panose="02020603050405020304" pitchFamily="18" charset="0"/>
              <a:cs typeface="Times New Roman" panose="02020603050405020304" pitchFamily="18" charset="0"/>
            </a:endParaRPr>
          </a:p>
          <a:p>
            <a:pPr lvl="0" algn="just"/>
            <a:r>
              <a:rPr lang="en-US" sz="2600" b="1" dirty="0">
                <a:latin typeface="Times New Roman" panose="02020603050405020304" pitchFamily="18" charset="0"/>
                <a:cs typeface="Times New Roman" panose="02020603050405020304" pitchFamily="18" charset="0"/>
              </a:rPr>
              <a:t>Middle Ground Implementation-</a:t>
            </a:r>
            <a:r>
              <a:rPr lang="en-US" sz="2600" dirty="0">
                <a:latin typeface="Times New Roman" panose="02020603050405020304" pitchFamily="18" charset="0"/>
                <a:cs typeface="Times New Roman" panose="02020603050405020304" pitchFamily="18" charset="0"/>
              </a:rPr>
              <a:t> Some </a:t>
            </a:r>
            <a:r>
              <a:rPr lang="en-US" sz="2600" dirty="0" smtClean="0">
                <a:latin typeface="Times New Roman" panose="02020603050405020304" pitchFamily="18" charset="0"/>
                <a:cs typeface="Times New Roman" panose="02020603050405020304" pitchFamily="18" charset="0"/>
              </a:rPr>
              <a:t>companies </a:t>
            </a:r>
            <a:r>
              <a:rPr lang="en-US" sz="2600" dirty="0">
                <a:latin typeface="Times New Roman" panose="02020603050405020304" pitchFamily="18" charset="0"/>
                <a:cs typeface="Times New Roman" panose="02020603050405020304" pitchFamily="18" charset="0"/>
              </a:rPr>
              <a:t>would rather have a service </a:t>
            </a:r>
            <a:r>
              <a:rPr lang="en-US" sz="2600" b="1" i="1" dirty="0">
                <a:latin typeface="Times New Roman" panose="02020603050405020304" pitchFamily="18" charset="0"/>
                <a:cs typeface="Times New Roman" panose="02020603050405020304" pitchFamily="18" charset="0"/>
              </a:rPr>
              <a:t>provider install the VPN but have their IT staff monitor the specifics such as tunnel traffic. </a:t>
            </a:r>
            <a:r>
              <a:rPr lang="en-US" sz="2600" dirty="0">
                <a:latin typeface="Times New Roman" panose="02020603050405020304" pitchFamily="18" charset="0"/>
                <a:cs typeface="Times New Roman" panose="02020603050405020304" pitchFamily="18" charset="0"/>
              </a:rPr>
              <a:t>This type of implementation is a compromise between a company and the service provider</a:t>
            </a:r>
            <a:r>
              <a:rPr lang="en-US" sz="2600" dirty="0" smtClean="0">
                <a:latin typeface="Times New Roman" panose="02020603050405020304" pitchFamily="18" charset="0"/>
                <a:cs typeface="Times New Roman" panose="02020603050405020304" pitchFamily="18" charset="0"/>
              </a:rPr>
              <a:t>.</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627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Quality of Service</a:t>
            </a:r>
            <a:endParaRPr lang="en-IN" dirty="0"/>
          </a:p>
        </p:txBody>
      </p:sp>
      <p:sp>
        <p:nvSpPr>
          <p:cNvPr id="3" name="Content Placeholder 2"/>
          <p:cNvSpPr>
            <a:spLocks noGrp="1"/>
          </p:cNvSpPr>
          <p:nvPr>
            <p:ph idx="1"/>
          </p:nvPr>
        </p:nvSpPr>
        <p:spPr>
          <a:xfrm>
            <a:off x="1069848" y="1722474"/>
            <a:ext cx="10058400" cy="4449726"/>
          </a:xfrm>
        </p:spPr>
        <p:txBody>
          <a:bodyPr>
            <a:noAutofit/>
          </a:bodyPr>
          <a:lstStyle/>
          <a:p>
            <a:pPr algn="just"/>
            <a:r>
              <a:rPr lang="en-US" sz="2700" dirty="0">
                <a:latin typeface="Times New Roman" panose="02020603050405020304" pitchFamily="18" charset="0"/>
                <a:cs typeface="Times New Roman" panose="02020603050405020304" pitchFamily="18" charset="0"/>
              </a:rPr>
              <a:t>After Implementation the company must make sure that it has adequate support for its end users. That’s where quality of service comes in.</a:t>
            </a:r>
            <a:endParaRPr lang="en-IN" sz="2700" dirty="0">
              <a:latin typeface="Times New Roman" panose="02020603050405020304" pitchFamily="18" charset="0"/>
              <a:cs typeface="Times New Roman" panose="02020603050405020304" pitchFamily="18" charset="0"/>
            </a:endParaRPr>
          </a:p>
          <a:p>
            <a:pPr algn="just"/>
            <a:r>
              <a:rPr lang="en-US" sz="2700" dirty="0" err="1">
                <a:latin typeface="Times New Roman" panose="02020603050405020304" pitchFamily="18" charset="0"/>
                <a:cs typeface="Times New Roman" panose="02020603050405020304" pitchFamily="18" charset="0"/>
              </a:rPr>
              <a:t>QoS</a:t>
            </a:r>
            <a:r>
              <a:rPr lang="en-US" sz="2700" dirty="0">
                <a:latin typeface="Times New Roman" panose="02020603050405020304" pitchFamily="18" charset="0"/>
                <a:cs typeface="Times New Roman" panose="02020603050405020304" pitchFamily="18" charset="0"/>
              </a:rPr>
              <a:t> (Quality of Service) aims to ensure that </a:t>
            </a:r>
            <a:r>
              <a:rPr lang="en-US" sz="2700" b="1" i="1" dirty="0">
                <a:latin typeface="Times New Roman" panose="02020603050405020304" pitchFamily="18" charset="0"/>
                <a:cs typeface="Times New Roman" panose="02020603050405020304" pitchFamily="18" charset="0"/>
              </a:rPr>
              <a:t>your mission critical traffic has acceptable performance. </a:t>
            </a:r>
            <a:endParaRPr lang="en-US" sz="2700" b="1" i="1" dirty="0" smtClean="0">
              <a:latin typeface="Times New Roman" panose="02020603050405020304" pitchFamily="18" charset="0"/>
              <a:cs typeface="Times New Roman" panose="02020603050405020304" pitchFamily="18" charset="0"/>
            </a:endParaRPr>
          </a:p>
          <a:p>
            <a:pPr algn="just"/>
            <a:r>
              <a:rPr lang="en-US" sz="2700" dirty="0" smtClean="0">
                <a:latin typeface="Times New Roman" panose="02020603050405020304" pitchFamily="18" charset="0"/>
                <a:cs typeface="Times New Roman" panose="02020603050405020304" pitchFamily="18" charset="0"/>
              </a:rPr>
              <a:t>In </a:t>
            </a:r>
            <a:r>
              <a:rPr lang="en-US" sz="2700" dirty="0">
                <a:latin typeface="Times New Roman" panose="02020603050405020304" pitchFamily="18" charset="0"/>
                <a:cs typeface="Times New Roman" panose="02020603050405020304" pitchFamily="18" charset="0"/>
              </a:rPr>
              <a:t>the real world where bandwidth is limited and diverse applications from videoconferencing to ERP database lookups must all strive for scarce resources, </a:t>
            </a:r>
            <a:r>
              <a:rPr lang="en-US" sz="2700" dirty="0" err="1">
                <a:latin typeface="Times New Roman" panose="02020603050405020304" pitchFamily="18" charset="0"/>
                <a:cs typeface="Times New Roman" panose="02020603050405020304" pitchFamily="18" charset="0"/>
              </a:rPr>
              <a:t>QoS</a:t>
            </a:r>
            <a:r>
              <a:rPr lang="en-US" sz="2700" dirty="0">
                <a:latin typeface="Times New Roman" panose="02020603050405020304" pitchFamily="18" charset="0"/>
                <a:cs typeface="Times New Roman" panose="02020603050405020304" pitchFamily="18" charset="0"/>
              </a:rPr>
              <a:t> becomes a vital tool to </a:t>
            </a:r>
            <a:r>
              <a:rPr lang="en-US" sz="2700" b="1" i="1" dirty="0">
                <a:latin typeface="Times New Roman" panose="02020603050405020304" pitchFamily="18" charset="0"/>
                <a:cs typeface="Times New Roman" panose="02020603050405020304" pitchFamily="18" charset="0"/>
              </a:rPr>
              <a:t>ensure that all applications can coexist and function at acceptable levels of performance. </a:t>
            </a:r>
            <a:endParaRPr lang="en-IN" sz="2700" b="1" i="1" dirty="0">
              <a:latin typeface="Times New Roman" panose="02020603050405020304" pitchFamily="18" charset="0"/>
              <a:cs typeface="Times New Roman" panose="02020603050405020304" pitchFamily="18" charset="0"/>
            </a:endParaRPr>
          </a:p>
          <a:p>
            <a:pPr algn="just"/>
            <a:endParaRPr lang="en-IN" sz="2700" dirty="0">
              <a:latin typeface="Times New Roman" panose="02020603050405020304" pitchFamily="18" charset="0"/>
              <a:cs typeface="Times New Roman" panose="02020603050405020304" pitchFamily="18" charset="0"/>
            </a:endParaRPr>
          </a:p>
          <a:p>
            <a:pPr algn="just"/>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172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VPN?</a:t>
            </a:r>
            <a:br>
              <a:rPr lang="en-IN" dirty="0" smtClean="0"/>
            </a:br>
            <a:endParaRPr lang="en-IN" dirty="0"/>
          </a:p>
        </p:txBody>
      </p:sp>
      <p:sp>
        <p:nvSpPr>
          <p:cNvPr id="3" name="Content Placeholder 2"/>
          <p:cNvSpPr>
            <a:spLocks noGrp="1"/>
          </p:cNvSpPr>
          <p:nvPr>
            <p:ph idx="1"/>
          </p:nvPr>
        </p:nvSpPr>
        <p:spPr>
          <a:xfrm>
            <a:off x="1069848" y="1573967"/>
            <a:ext cx="10058400" cy="4598233"/>
          </a:xfrm>
        </p:spPr>
        <p:txBody>
          <a:bodyPr>
            <a:normAutofit/>
          </a:bodyPr>
          <a:lstStyle/>
          <a:p>
            <a:pPr algn="just"/>
            <a:r>
              <a:rPr lang="en-US" sz="2500" dirty="0" smtClean="0"/>
              <a:t>VPN is a private </a:t>
            </a:r>
            <a:r>
              <a:rPr lang="en-US" sz="2500" b="1" i="1" dirty="0">
                <a:solidFill>
                  <a:srgbClr val="FF0000"/>
                </a:solidFill>
              </a:rPr>
              <a:t>point-to-point connection between two machines or networks over a shared or public network such as the internet</a:t>
            </a:r>
            <a:r>
              <a:rPr lang="en-US" sz="2500" dirty="0"/>
              <a:t>. </a:t>
            </a:r>
            <a:endParaRPr lang="en-US" sz="2500" dirty="0" smtClean="0"/>
          </a:p>
          <a:p>
            <a:pPr algn="just"/>
            <a:r>
              <a:rPr lang="en-US" sz="2500" dirty="0" smtClean="0"/>
              <a:t>A </a:t>
            </a:r>
            <a:r>
              <a:rPr lang="en-US" sz="2500" dirty="0"/>
              <a:t>Virtual Private Network is a combination of </a:t>
            </a:r>
            <a:r>
              <a:rPr lang="en-US" sz="2500" b="1" i="1" dirty="0"/>
              <a:t>software and hardware. </a:t>
            </a:r>
            <a:endParaRPr lang="en-US" sz="2500" b="1" i="1" dirty="0" smtClean="0"/>
          </a:p>
          <a:p>
            <a:pPr algn="just"/>
            <a:r>
              <a:rPr lang="en-US" sz="2500" dirty="0"/>
              <a:t>VPN (Virtual Private Network) technology, can be use in organization to extend its </a:t>
            </a:r>
            <a:r>
              <a:rPr lang="en-US" sz="2500" b="1" i="1" dirty="0">
                <a:solidFill>
                  <a:srgbClr val="FF0000"/>
                </a:solidFill>
              </a:rPr>
              <a:t>safe encrypted connection over less secure internet to connect remote users, branch offices, and partner private, internal network. </a:t>
            </a:r>
            <a:endParaRPr lang="en-US" sz="2500" b="1" i="1" dirty="0" smtClean="0">
              <a:solidFill>
                <a:srgbClr val="FF0000"/>
              </a:solidFill>
            </a:endParaRPr>
          </a:p>
          <a:p>
            <a:pPr algn="just"/>
            <a:r>
              <a:rPr lang="en-US" sz="2500" dirty="0" smtClean="0"/>
              <a:t>VPN </a:t>
            </a:r>
            <a:r>
              <a:rPr lang="en-US" sz="2500" dirty="0"/>
              <a:t>turn the Internet into a </a:t>
            </a:r>
            <a:r>
              <a:rPr lang="en-US" sz="2500" b="1" i="1" dirty="0">
                <a:solidFill>
                  <a:srgbClr val="FF0000"/>
                </a:solidFill>
              </a:rPr>
              <a:t>simulated private WAN.</a:t>
            </a:r>
            <a:endParaRPr lang="en-IN" sz="2500" b="1" i="1" dirty="0">
              <a:solidFill>
                <a:srgbClr val="FF0000"/>
              </a:solidFill>
            </a:endParaRPr>
          </a:p>
        </p:txBody>
      </p:sp>
    </p:spTree>
    <p:extLst>
      <p:ext uri="{BB962C8B-B14F-4D97-AF65-F5344CB8AC3E}">
        <p14:creationId xmlns:p14="http://schemas.microsoft.com/office/powerpoint/2010/main" val="3039177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49493"/>
          </a:xfrm>
        </p:spPr>
        <p:txBody>
          <a:bodyPr/>
          <a:lstStyle/>
          <a:p>
            <a:r>
              <a:rPr lang="en-IN" dirty="0" smtClean="0"/>
              <a:t>VPN 							</a:t>
            </a:r>
            <a:r>
              <a:rPr lang="en-IN" sz="2500" dirty="0" err="1" smtClean="0"/>
              <a:t>contd</a:t>
            </a:r>
            <a:r>
              <a:rPr lang="en-IN" sz="2500" dirty="0" smtClean="0"/>
              <a:t>…</a:t>
            </a:r>
            <a:endParaRPr lang="en-IN" sz="2500" dirty="0"/>
          </a:p>
        </p:txBody>
      </p:sp>
      <p:pic>
        <p:nvPicPr>
          <p:cNvPr id="4" name="Content Placeholder 3"/>
          <p:cNvPicPr>
            <a:picLocks noGrp="1"/>
          </p:cNvPicPr>
          <p:nvPr>
            <p:ph idx="1"/>
          </p:nvPr>
        </p:nvPicPr>
        <p:blipFill>
          <a:blip r:embed="rId3"/>
          <a:stretch>
            <a:fillRect/>
          </a:stretch>
        </p:blipFill>
        <p:spPr>
          <a:xfrm>
            <a:off x="1069849" y="1573967"/>
            <a:ext cx="10058400" cy="5081665"/>
          </a:xfrm>
          <a:prstGeom prst="rect">
            <a:avLst/>
          </a:prstGeom>
        </p:spPr>
      </p:pic>
    </p:spTree>
    <p:extLst>
      <p:ext uri="{BB962C8B-B14F-4D97-AF65-F5344CB8AC3E}">
        <p14:creationId xmlns:p14="http://schemas.microsoft.com/office/powerpoint/2010/main" val="1244000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0"/>
            <a:ext cx="10632948" cy="914400"/>
          </a:xfrm>
        </p:spPr>
        <p:txBody>
          <a:bodyPr>
            <a:normAutofit/>
          </a:bodyPr>
          <a:lstStyle/>
          <a:p>
            <a:r>
              <a:rPr lang="en-IN" dirty="0" smtClean="0"/>
              <a:t>2. Categories of VPN’s</a:t>
            </a:r>
            <a:endParaRPr lang="en-IN" dirty="0"/>
          </a:p>
        </p:txBody>
      </p:sp>
      <p:sp>
        <p:nvSpPr>
          <p:cNvPr id="3" name="Content Placeholder 2"/>
          <p:cNvSpPr>
            <a:spLocks noGrp="1"/>
          </p:cNvSpPr>
          <p:nvPr>
            <p:ph idx="1"/>
          </p:nvPr>
        </p:nvSpPr>
        <p:spPr>
          <a:xfrm>
            <a:off x="495300" y="914400"/>
            <a:ext cx="11487150" cy="5257800"/>
          </a:xfrm>
        </p:spPr>
        <p:txBody>
          <a:bodyPr>
            <a:noAutofit/>
          </a:bodyPr>
          <a:lstStyle/>
          <a:p>
            <a:pPr marL="0" indent="0" algn="just">
              <a:buNone/>
            </a:pPr>
            <a:r>
              <a:rPr lang="en-US" sz="2500" dirty="0">
                <a:latin typeface="Times New Roman" panose="02020603050405020304" pitchFamily="18" charset="0"/>
                <a:cs typeface="Times New Roman" panose="02020603050405020304" pitchFamily="18" charset="0"/>
              </a:rPr>
              <a:t>VPNs were are broken into 4 categories-</a:t>
            </a:r>
            <a:endParaRPr lang="en-IN" sz="2500" dirty="0">
              <a:latin typeface="Times New Roman" panose="02020603050405020304" pitchFamily="18" charset="0"/>
              <a:cs typeface="Times New Roman" panose="02020603050405020304" pitchFamily="18" charset="0"/>
            </a:endParaRPr>
          </a:p>
          <a:p>
            <a:pPr lvl="0" algn="just"/>
            <a:r>
              <a:rPr lang="en-US" sz="2500" b="1" dirty="0">
                <a:latin typeface="Times New Roman" panose="02020603050405020304" pitchFamily="18" charset="0"/>
                <a:cs typeface="Times New Roman" panose="02020603050405020304" pitchFamily="18" charset="0"/>
              </a:rPr>
              <a:t>Trusted </a:t>
            </a:r>
            <a:r>
              <a:rPr lang="en-US" sz="2500" b="1" dirty="0" smtClean="0">
                <a:latin typeface="Times New Roman" panose="02020603050405020304" pitchFamily="18" charset="0"/>
                <a:cs typeface="Times New Roman" panose="02020603050405020304" pitchFamily="18" charset="0"/>
              </a:rPr>
              <a:t>VPN</a:t>
            </a:r>
          </a:p>
          <a:p>
            <a:pPr marL="0" lvl="0" indent="0" algn="just">
              <a:buNone/>
            </a:pPr>
            <a:r>
              <a:rPr lang="en-US" sz="2500" dirty="0" smtClean="0">
                <a:latin typeface="Times New Roman" panose="02020603050405020304" pitchFamily="18" charset="0"/>
                <a:cs typeface="Times New Roman" panose="02020603050405020304" pitchFamily="18" charset="0"/>
              </a:rPr>
              <a:t>A </a:t>
            </a:r>
            <a:r>
              <a:rPr lang="en-US" sz="2500" dirty="0">
                <a:latin typeface="Times New Roman" panose="02020603050405020304" pitchFamily="18" charset="0"/>
                <a:cs typeface="Times New Roman" panose="02020603050405020304" pitchFamily="18" charset="0"/>
              </a:rPr>
              <a:t>customer “trusted” the </a:t>
            </a:r>
            <a:r>
              <a:rPr lang="en-US" sz="2500" b="1" i="1" dirty="0">
                <a:solidFill>
                  <a:srgbClr val="FF0000"/>
                </a:solidFill>
                <a:latin typeface="Times New Roman" panose="02020603050405020304" pitchFamily="18" charset="0"/>
                <a:cs typeface="Times New Roman" panose="02020603050405020304" pitchFamily="18" charset="0"/>
              </a:rPr>
              <a:t>leased circuits of a service provider and used it to communicate without interruption</a:t>
            </a:r>
            <a:r>
              <a:rPr lang="en-US" sz="2500" dirty="0">
                <a:latin typeface="Times New Roman" panose="02020603050405020304" pitchFamily="18" charset="0"/>
                <a:cs typeface="Times New Roman" panose="02020603050405020304" pitchFamily="18" charset="0"/>
              </a:rPr>
              <a:t>. Although it is “trusted” it is not secured.</a:t>
            </a:r>
            <a:endParaRPr lang="en-IN" sz="2500" dirty="0">
              <a:latin typeface="Times New Roman" panose="02020603050405020304" pitchFamily="18" charset="0"/>
              <a:cs typeface="Times New Roman" panose="02020603050405020304" pitchFamily="18" charset="0"/>
            </a:endParaRPr>
          </a:p>
          <a:p>
            <a:pPr lvl="0" algn="just"/>
            <a:r>
              <a:rPr lang="en-US" sz="2500" b="1" dirty="0">
                <a:latin typeface="Times New Roman" panose="02020603050405020304" pitchFamily="18" charset="0"/>
                <a:cs typeface="Times New Roman" panose="02020603050405020304" pitchFamily="18" charset="0"/>
              </a:rPr>
              <a:t>Secure VPN: </a:t>
            </a:r>
            <a:endParaRPr lang="en-US" sz="2500" b="1" dirty="0" smtClean="0">
              <a:latin typeface="Times New Roman" panose="02020603050405020304" pitchFamily="18" charset="0"/>
              <a:cs typeface="Times New Roman" panose="02020603050405020304" pitchFamily="18" charset="0"/>
            </a:endParaRPr>
          </a:p>
          <a:p>
            <a:pPr marL="0" lvl="0" indent="0" algn="just">
              <a:buNone/>
            </a:pPr>
            <a:r>
              <a:rPr lang="en-US" sz="2500" dirty="0" smtClean="0">
                <a:latin typeface="Times New Roman" panose="02020603050405020304" pitchFamily="18" charset="0"/>
                <a:cs typeface="Times New Roman" panose="02020603050405020304" pitchFamily="18" charset="0"/>
              </a:rPr>
              <a:t>With </a:t>
            </a:r>
            <a:r>
              <a:rPr lang="en-US" sz="2500" dirty="0">
                <a:latin typeface="Times New Roman" panose="02020603050405020304" pitchFamily="18" charset="0"/>
                <a:cs typeface="Times New Roman" panose="02020603050405020304" pitchFamily="18" charset="0"/>
              </a:rPr>
              <a:t>security becoming more of an issue for users, </a:t>
            </a:r>
            <a:r>
              <a:rPr lang="en-US" sz="2500" b="1" i="1" dirty="0">
                <a:solidFill>
                  <a:srgbClr val="FF0000"/>
                </a:solidFill>
                <a:latin typeface="Times New Roman" panose="02020603050405020304" pitchFamily="18" charset="0"/>
                <a:cs typeface="Times New Roman" panose="02020603050405020304" pitchFamily="18" charset="0"/>
              </a:rPr>
              <a:t>encryption and decryption was used on both ends to safeguard the information passed to and fro. </a:t>
            </a:r>
            <a:r>
              <a:rPr lang="en-US" sz="2500" dirty="0">
                <a:latin typeface="Times New Roman" panose="02020603050405020304" pitchFamily="18" charset="0"/>
                <a:cs typeface="Times New Roman" panose="02020603050405020304" pitchFamily="18" charset="0"/>
              </a:rPr>
              <a:t>This ensured the security needed to satisfy corporations, customers, and providers.</a:t>
            </a:r>
            <a:endParaRPr lang="en-IN" sz="2500" dirty="0">
              <a:latin typeface="Times New Roman" panose="02020603050405020304" pitchFamily="18" charset="0"/>
              <a:cs typeface="Times New Roman" panose="02020603050405020304" pitchFamily="18" charset="0"/>
            </a:endParaRPr>
          </a:p>
          <a:p>
            <a:pPr lvl="0" algn="just"/>
            <a:r>
              <a:rPr lang="en-US" sz="2500" b="1" dirty="0">
                <a:latin typeface="Times New Roman" panose="02020603050405020304" pitchFamily="18" charset="0"/>
                <a:cs typeface="Times New Roman" panose="02020603050405020304" pitchFamily="18" charset="0"/>
              </a:rPr>
              <a:t>Hybrid VPN</a:t>
            </a:r>
            <a:r>
              <a:rPr lang="en-US" sz="2500" b="1" dirty="0" smtClean="0">
                <a:latin typeface="Times New Roman" panose="02020603050405020304" pitchFamily="18" charset="0"/>
                <a:cs typeface="Times New Roman" panose="02020603050405020304" pitchFamily="18" charset="0"/>
              </a:rPr>
              <a:t>:</a:t>
            </a:r>
          </a:p>
          <a:p>
            <a:pPr marL="0" lvl="0" indent="0" algn="just">
              <a:buNone/>
            </a:pPr>
            <a:r>
              <a:rPr lang="en-US" sz="2500" dirty="0" smtClean="0">
                <a:latin typeface="Times New Roman" panose="02020603050405020304" pitchFamily="18" charset="0"/>
                <a:cs typeface="Times New Roman" panose="02020603050405020304" pitchFamily="18" charset="0"/>
              </a:rPr>
              <a:t>A </a:t>
            </a:r>
            <a:r>
              <a:rPr lang="en-US" sz="2500" dirty="0">
                <a:latin typeface="Times New Roman" panose="02020603050405020304" pitchFamily="18" charset="0"/>
                <a:cs typeface="Times New Roman" panose="02020603050405020304" pitchFamily="18" charset="0"/>
              </a:rPr>
              <a:t>mix of a </a:t>
            </a:r>
            <a:r>
              <a:rPr lang="en-US" sz="2500" b="1" i="1" dirty="0">
                <a:solidFill>
                  <a:srgbClr val="FF0000"/>
                </a:solidFill>
                <a:latin typeface="Times New Roman" panose="02020603050405020304" pitchFamily="18" charset="0"/>
                <a:cs typeface="Times New Roman" panose="02020603050405020304" pitchFamily="18" charset="0"/>
              </a:rPr>
              <a:t>secure and trusted VPN</a:t>
            </a:r>
            <a:r>
              <a:rPr lang="en-US" sz="2500" dirty="0">
                <a:latin typeface="Times New Roman" panose="02020603050405020304" pitchFamily="18" charset="0"/>
                <a:cs typeface="Times New Roman" panose="02020603050405020304" pitchFamily="18" charset="0"/>
              </a:rPr>
              <a:t>. A customer controls the </a:t>
            </a:r>
            <a:r>
              <a:rPr lang="en-US" sz="2500" b="1" i="1" dirty="0">
                <a:solidFill>
                  <a:srgbClr val="FF0000"/>
                </a:solidFill>
                <a:latin typeface="Times New Roman" panose="02020603050405020304" pitchFamily="18" charset="0"/>
                <a:cs typeface="Times New Roman" panose="02020603050405020304" pitchFamily="18" charset="0"/>
              </a:rPr>
              <a:t>secure parts of the VPN </a:t>
            </a:r>
            <a:r>
              <a:rPr lang="en-US" sz="2500" dirty="0">
                <a:latin typeface="Times New Roman" panose="02020603050405020304" pitchFamily="18" charset="0"/>
                <a:cs typeface="Times New Roman" panose="02020603050405020304" pitchFamily="18" charset="0"/>
              </a:rPr>
              <a:t>while the provider, such as an ISP, </a:t>
            </a:r>
            <a:r>
              <a:rPr lang="en-US" sz="2500" b="1" i="1" dirty="0">
                <a:solidFill>
                  <a:srgbClr val="FF0000"/>
                </a:solidFill>
                <a:latin typeface="Times New Roman" panose="02020603050405020304" pitchFamily="18" charset="0"/>
                <a:cs typeface="Times New Roman" panose="02020603050405020304" pitchFamily="18" charset="0"/>
              </a:rPr>
              <a:t>guarantees the trusted aspect</a:t>
            </a:r>
            <a:r>
              <a:rPr lang="en-US" sz="2500" dirty="0">
                <a:latin typeface="Times New Roman" panose="02020603050405020304" pitchFamily="18" charset="0"/>
                <a:cs typeface="Times New Roman" panose="02020603050405020304" pitchFamily="18" charset="0"/>
              </a:rPr>
              <a:t>.</a:t>
            </a:r>
            <a:endParaRPr lang="en-IN" sz="2500" dirty="0">
              <a:latin typeface="Times New Roman" panose="02020603050405020304" pitchFamily="18" charset="0"/>
              <a:cs typeface="Times New Roman" panose="02020603050405020304" pitchFamily="18" charset="0"/>
            </a:endParaRPr>
          </a:p>
          <a:p>
            <a:pPr lvl="0" algn="just"/>
            <a:r>
              <a:rPr lang="en-US" sz="2500" b="1" dirty="0">
                <a:latin typeface="Times New Roman" panose="02020603050405020304" pitchFamily="18" charset="0"/>
                <a:cs typeface="Times New Roman" panose="02020603050405020304" pitchFamily="18" charset="0"/>
              </a:rPr>
              <a:t>Provider-provisioned VPN</a:t>
            </a:r>
            <a:r>
              <a:rPr lang="en-US" sz="2500" dirty="0">
                <a:latin typeface="Times New Roman" panose="02020603050405020304" pitchFamily="18" charset="0"/>
                <a:cs typeface="Times New Roman" panose="02020603050405020304" pitchFamily="18" charset="0"/>
              </a:rPr>
              <a:t>: </a:t>
            </a:r>
            <a:endParaRPr lang="en-US" sz="2500" dirty="0" smtClean="0">
              <a:latin typeface="Times New Roman" panose="02020603050405020304" pitchFamily="18" charset="0"/>
              <a:cs typeface="Times New Roman" panose="02020603050405020304" pitchFamily="18" charset="0"/>
            </a:endParaRPr>
          </a:p>
          <a:p>
            <a:pPr marL="0" lvl="0" indent="0" algn="just">
              <a:buNone/>
            </a:pPr>
            <a:r>
              <a:rPr lang="en-US" sz="2500" dirty="0" smtClean="0">
                <a:latin typeface="Times New Roman" panose="02020603050405020304" pitchFamily="18" charset="0"/>
                <a:cs typeface="Times New Roman" panose="02020603050405020304" pitchFamily="18" charset="0"/>
              </a:rPr>
              <a:t>A </a:t>
            </a:r>
            <a:r>
              <a:rPr lang="en-US" sz="2500" dirty="0">
                <a:latin typeface="Times New Roman" panose="02020603050405020304" pitchFamily="18" charset="0"/>
                <a:cs typeface="Times New Roman" panose="02020603050405020304" pitchFamily="18" charset="0"/>
              </a:rPr>
              <a:t>VPN that is </a:t>
            </a:r>
            <a:r>
              <a:rPr lang="en-US" sz="2500" b="1" i="1" dirty="0">
                <a:solidFill>
                  <a:srgbClr val="FF0000"/>
                </a:solidFill>
                <a:latin typeface="Times New Roman" panose="02020603050405020304" pitchFamily="18" charset="0"/>
                <a:cs typeface="Times New Roman" panose="02020603050405020304" pitchFamily="18" charset="0"/>
              </a:rPr>
              <a:t>administered by a service provider.</a:t>
            </a:r>
            <a:endParaRPr lang="en-IN" sz="2500" b="1" i="1" dirty="0">
              <a:solidFill>
                <a:srgbClr val="FF0000"/>
              </a:solidFill>
              <a:latin typeface="Times New Roman" panose="02020603050405020304" pitchFamily="18" charset="0"/>
              <a:cs typeface="Times New Roman" panose="02020603050405020304" pitchFamily="18" charset="0"/>
            </a:endParaRPr>
          </a:p>
          <a:p>
            <a:pPr algn="just"/>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338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450" y="484632"/>
            <a:ext cx="10194798" cy="925068"/>
          </a:xfrm>
        </p:spPr>
        <p:txBody>
          <a:bodyPr/>
          <a:lstStyle/>
          <a:p>
            <a:r>
              <a:rPr lang="en-IN" dirty="0" smtClean="0"/>
              <a:t>3. Types of </a:t>
            </a:r>
            <a:r>
              <a:rPr lang="en-IN" dirty="0" err="1" smtClean="0"/>
              <a:t>Vpn</a:t>
            </a:r>
            <a:endParaRPr lang="en-IN" dirty="0"/>
          </a:p>
        </p:txBody>
      </p:sp>
      <p:sp>
        <p:nvSpPr>
          <p:cNvPr id="3" name="Content Placeholder 2"/>
          <p:cNvSpPr>
            <a:spLocks noGrp="1"/>
          </p:cNvSpPr>
          <p:nvPr>
            <p:ph idx="1"/>
          </p:nvPr>
        </p:nvSpPr>
        <p:spPr>
          <a:xfrm>
            <a:off x="704850" y="1409700"/>
            <a:ext cx="10877550" cy="4762500"/>
          </a:xfrm>
        </p:spPr>
        <p:txBody>
          <a:bodyPr>
            <a:normAutofit/>
          </a:bodyPr>
          <a:lstStyle/>
          <a:p>
            <a:r>
              <a:rPr lang="en-US" sz="3500" dirty="0">
                <a:latin typeface="Times New Roman" panose="02020603050405020304" pitchFamily="18" charset="0"/>
                <a:cs typeface="Times New Roman" panose="02020603050405020304" pitchFamily="18" charset="0"/>
              </a:rPr>
              <a:t>There are currently three types of VPN in </a:t>
            </a:r>
            <a:r>
              <a:rPr lang="en-US" sz="3500" dirty="0" smtClean="0">
                <a:latin typeface="Times New Roman" panose="02020603050405020304" pitchFamily="18" charset="0"/>
                <a:cs typeface="Times New Roman" panose="02020603050405020304" pitchFamily="18" charset="0"/>
              </a:rPr>
              <a:t>use:</a:t>
            </a:r>
          </a:p>
          <a:p>
            <a:pPr marL="0" indent="0">
              <a:buNone/>
            </a:pPr>
            <a:r>
              <a:rPr lang="en-US" sz="3500" dirty="0" smtClean="0">
                <a:latin typeface="Times New Roman" panose="02020603050405020304" pitchFamily="18" charset="0"/>
                <a:cs typeface="Times New Roman" panose="02020603050405020304" pitchFamily="18" charset="0"/>
              </a:rPr>
              <a:t>3.1. Remote </a:t>
            </a:r>
            <a:r>
              <a:rPr lang="en-US" sz="3500" dirty="0">
                <a:latin typeface="Times New Roman" panose="02020603050405020304" pitchFamily="18" charset="0"/>
                <a:cs typeface="Times New Roman" panose="02020603050405020304" pitchFamily="18" charset="0"/>
              </a:rPr>
              <a:t>access </a:t>
            </a:r>
            <a:r>
              <a:rPr lang="en-US" sz="3500" dirty="0" smtClean="0">
                <a:latin typeface="Times New Roman" panose="02020603050405020304" pitchFamily="18" charset="0"/>
                <a:cs typeface="Times New Roman" panose="02020603050405020304" pitchFamily="18" charset="0"/>
              </a:rPr>
              <a:t>VPN</a:t>
            </a:r>
          </a:p>
          <a:p>
            <a:pPr marL="0" indent="0">
              <a:buNone/>
            </a:pPr>
            <a:r>
              <a:rPr lang="en-US" sz="3500" dirty="0" smtClean="0">
                <a:latin typeface="Times New Roman" panose="02020603050405020304" pitchFamily="18" charset="0"/>
                <a:cs typeface="Times New Roman" panose="02020603050405020304" pitchFamily="18" charset="0"/>
              </a:rPr>
              <a:t>3.2. Intranet VPN</a:t>
            </a:r>
          </a:p>
          <a:p>
            <a:pPr marL="0" indent="0">
              <a:buNone/>
            </a:pPr>
            <a:r>
              <a:rPr lang="en-US" sz="3500" dirty="0" smtClean="0">
                <a:latin typeface="Times New Roman" panose="02020603050405020304" pitchFamily="18" charset="0"/>
                <a:cs typeface="Times New Roman" panose="02020603050405020304" pitchFamily="18" charset="0"/>
              </a:rPr>
              <a:t>3.3. Extranet </a:t>
            </a:r>
            <a:r>
              <a:rPr lang="en-US" sz="3500" dirty="0">
                <a:latin typeface="Times New Roman" panose="02020603050405020304" pitchFamily="18" charset="0"/>
                <a:cs typeface="Times New Roman" panose="02020603050405020304" pitchFamily="18" charset="0"/>
              </a:rPr>
              <a:t>VPN.  </a:t>
            </a:r>
            <a:endParaRPr lang="en-IN" sz="3500" dirty="0">
              <a:latin typeface="Times New Roman" panose="02020603050405020304" pitchFamily="18" charset="0"/>
              <a:cs typeface="Times New Roman" panose="02020603050405020304" pitchFamily="18" charset="0"/>
            </a:endParaRPr>
          </a:p>
          <a:p>
            <a:endParaRPr lang="en-IN"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2394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3.1.  Remote Access </a:t>
            </a:r>
            <a:r>
              <a:rPr lang="en-IN" dirty="0" err="1" smtClean="0"/>
              <a:t>VPn</a:t>
            </a:r>
            <a:endParaRPr lang="en-IN" dirty="0"/>
          </a:p>
        </p:txBody>
      </p:sp>
      <p:pic>
        <p:nvPicPr>
          <p:cNvPr id="4" name="Content Placeholder 3"/>
          <p:cNvPicPr>
            <a:picLocks noGrp="1" noChangeAspect="1"/>
          </p:cNvPicPr>
          <p:nvPr>
            <p:ph idx="1"/>
          </p:nvPr>
        </p:nvPicPr>
        <p:blipFill>
          <a:blip r:embed="rId3"/>
          <a:stretch>
            <a:fillRect/>
          </a:stretch>
        </p:blipFill>
        <p:spPr>
          <a:xfrm>
            <a:off x="1562100" y="1828800"/>
            <a:ext cx="8458200" cy="4762499"/>
          </a:xfrm>
          <a:prstGeom prst="rect">
            <a:avLst/>
          </a:prstGeom>
        </p:spPr>
      </p:pic>
    </p:spTree>
    <p:extLst>
      <p:ext uri="{BB962C8B-B14F-4D97-AF65-F5344CB8AC3E}">
        <p14:creationId xmlns:p14="http://schemas.microsoft.com/office/powerpoint/2010/main" val="2640374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3.2. Intranet </a:t>
            </a:r>
            <a:r>
              <a:rPr lang="en-IN" dirty="0" err="1" smtClean="0"/>
              <a:t>vpn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p>
        </p:txBody>
      </p:sp>
      <p:pic>
        <p:nvPicPr>
          <p:cNvPr id="4" name="Content Placeholder 3"/>
          <p:cNvPicPr>
            <a:picLocks noGrp="1" noChangeAspect="1"/>
          </p:cNvPicPr>
          <p:nvPr>
            <p:ph idx="1"/>
          </p:nvPr>
        </p:nvPicPr>
        <p:blipFill>
          <a:blip r:embed="rId3"/>
          <a:stretch>
            <a:fillRect/>
          </a:stretch>
        </p:blipFill>
        <p:spPr>
          <a:xfrm>
            <a:off x="1352550" y="1562100"/>
            <a:ext cx="8858250" cy="5067300"/>
          </a:xfrm>
          <a:prstGeom prst="rect">
            <a:avLst/>
          </a:prstGeom>
        </p:spPr>
      </p:pic>
    </p:spTree>
    <p:extLst>
      <p:ext uri="{BB962C8B-B14F-4D97-AF65-F5344CB8AC3E}">
        <p14:creationId xmlns:p14="http://schemas.microsoft.com/office/powerpoint/2010/main" val="1423351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3.3 Extranet VPN</a:t>
            </a:r>
            <a:endParaRPr lang="en-IN" dirty="0"/>
          </a:p>
        </p:txBody>
      </p:sp>
      <p:pic>
        <p:nvPicPr>
          <p:cNvPr id="4" name="Content Placeholder 3"/>
          <p:cNvPicPr>
            <a:picLocks noGrp="1" noChangeAspect="1"/>
          </p:cNvPicPr>
          <p:nvPr>
            <p:ph idx="1"/>
          </p:nvPr>
        </p:nvPicPr>
        <p:blipFill>
          <a:blip r:embed="rId3"/>
          <a:stretch>
            <a:fillRect/>
          </a:stretch>
        </p:blipFill>
        <p:spPr>
          <a:xfrm>
            <a:off x="2347796" y="1791246"/>
            <a:ext cx="6838950" cy="4362450"/>
          </a:xfrm>
          <a:prstGeom prst="rect">
            <a:avLst/>
          </a:prstGeom>
        </p:spPr>
      </p:pic>
    </p:spTree>
    <p:extLst>
      <p:ext uri="{BB962C8B-B14F-4D97-AF65-F5344CB8AC3E}">
        <p14:creationId xmlns:p14="http://schemas.microsoft.com/office/powerpoint/2010/main" val="33151529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1082</TotalTime>
  <Words>2503</Words>
  <Application>Microsoft Office PowerPoint</Application>
  <PresentationFormat>Widescreen</PresentationFormat>
  <Paragraphs>158</Paragraphs>
  <Slides>23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Rockwell</vt:lpstr>
      <vt:lpstr>Rockwell Condensed</vt:lpstr>
      <vt:lpstr>Times New Roman</vt:lpstr>
      <vt:lpstr>Wingdings</vt:lpstr>
      <vt:lpstr>Wood Type</vt:lpstr>
      <vt:lpstr>L4 : Virtual Private Network(VPN)</vt:lpstr>
      <vt:lpstr>Contents</vt:lpstr>
      <vt:lpstr>What is VPN? </vt:lpstr>
      <vt:lpstr>VPN        contd…</vt:lpstr>
      <vt:lpstr>2. Categories of VPN’s</vt:lpstr>
      <vt:lpstr>3. Types of Vpn</vt:lpstr>
      <vt:lpstr>3.1.  Remote Access VPn</vt:lpstr>
      <vt:lpstr>3.2. Intranet vpn </vt:lpstr>
      <vt:lpstr>3.3 Extranet VPN</vt:lpstr>
      <vt:lpstr>4. Components of VPN</vt:lpstr>
      <vt:lpstr>4.1. Security</vt:lpstr>
      <vt:lpstr>4.1 security                           contd…      </vt:lpstr>
      <vt:lpstr>4.1 security                           contd…      </vt:lpstr>
      <vt:lpstr>4.1 security                           contd…      </vt:lpstr>
      <vt:lpstr>4.1 security                           contd…      </vt:lpstr>
      <vt:lpstr>4.2. Appliances</vt:lpstr>
      <vt:lpstr>4.2. Appliances      contd…</vt:lpstr>
      <vt:lpstr>4.2. Appliances      contd…</vt:lpstr>
      <vt:lpstr>4.3. Management</vt:lpstr>
      <vt:lpstr>5. Benefits of vpn</vt:lpstr>
      <vt:lpstr>6. When to use vpn?</vt:lpstr>
      <vt:lpstr>6. When to use vpn?     ConTd…</vt:lpstr>
      <vt:lpstr>Quality of 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L4 : Virtual Private Network(VPN)</dc:title>
  <dc:creator>Avita Katal</dc:creator>
  <cp:lastModifiedBy>Avita Katal</cp:lastModifiedBy>
  <cp:revision>115</cp:revision>
  <dcterms:created xsi:type="dcterms:W3CDTF">2019-02-17T12:32:04Z</dcterms:created>
  <dcterms:modified xsi:type="dcterms:W3CDTF">2022-09-21T09:38:53Z</dcterms:modified>
</cp:coreProperties>
</file>