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9"/>
  </p:notesMasterIdLst>
  <p:sldIdLst>
    <p:sldId id="256" r:id="rId2"/>
    <p:sldId id="261" r:id="rId3"/>
    <p:sldId id="258" r:id="rId4"/>
    <p:sldId id="259" r:id="rId5"/>
    <p:sldId id="297" r:id="rId6"/>
    <p:sldId id="295" r:id="rId7"/>
    <p:sldId id="296" r:id="rId8"/>
    <p:sldId id="314" r:id="rId9"/>
    <p:sldId id="260" r:id="rId10"/>
    <p:sldId id="293" r:id="rId11"/>
    <p:sldId id="317"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979" autoAdjust="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2E599-1D9E-4E82-9364-C48460F19408}" type="datetimeFigureOut">
              <a:rPr lang="en-IN" smtClean="0"/>
              <a:t>30-08-2022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5ACCC-4E0E-4610-96AF-7B304EBBA5A0}" type="slidenum">
              <a:rPr lang="en-IN" smtClean="0"/>
              <a:t>‹#›</a:t>
            </a:fld>
            <a:endParaRPr lang="en-IN"/>
          </a:p>
        </p:txBody>
      </p:sp>
    </p:spTree>
    <p:extLst>
      <p:ext uri="{BB962C8B-B14F-4D97-AF65-F5344CB8AC3E}">
        <p14:creationId xmlns:p14="http://schemas.microsoft.com/office/powerpoint/2010/main" val="1338267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4</a:t>
            </a:fld>
            <a:endParaRPr lang="en-IN"/>
          </a:p>
        </p:txBody>
      </p:sp>
    </p:spTree>
    <p:extLst>
      <p:ext uri="{BB962C8B-B14F-4D97-AF65-F5344CB8AC3E}">
        <p14:creationId xmlns:p14="http://schemas.microsoft.com/office/powerpoint/2010/main" val="3110724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THEOREM 2</a:t>
            </a:r>
          </a:p>
          <a:p>
            <a:r>
              <a:rPr lang="en-IN" sz="1200" kern="1200" dirty="0" smtClean="0">
                <a:solidFill>
                  <a:schemeClr val="tx1"/>
                </a:solidFill>
                <a:effectLst/>
                <a:latin typeface="+mn-lt"/>
                <a:ea typeface="+mn-ea"/>
                <a:cs typeface="+mn-cs"/>
              </a:rPr>
              <a:t>Recursive virtualization is the </a:t>
            </a:r>
            <a:r>
              <a:rPr lang="en-IN" sz="1200" b="1" kern="1200" dirty="0" smtClean="0">
                <a:solidFill>
                  <a:schemeClr val="tx1"/>
                </a:solidFill>
                <a:effectLst/>
                <a:latin typeface="+mn-lt"/>
                <a:ea typeface="+mn-ea"/>
                <a:cs typeface="+mn-cs"/>
              </a:rPr>
              <a:t>ability to run a virtual machine manager on top of another virtual machine manager</a:t>
            </a:r>
            <a:r>
              <a:rPr lang="en-IN" sz="1200" kern="1200" dirty="0" smtClean="0">
                <a:solidFill>
                  <a:schemeClr val="tx1"/>
                </a:solidFill>
                <a:effectLst/>
                <a:latin typeface="+mn-lt"/>
                <a:ea typeface="+mn-ea"/>
                <a:cs typeface="+mn-cs"/>
              </a:rPr>
              <a:t>. This allows </a:t>
            </a:r>
            <a:r>
              <a:rPr lang="en-IN" sz="1200" b="1" kern="1200" dirty="0" smtClean="0">
                <a:solidFill>
                  <a:schemeClr val="tx1"/>
                </a:solidFill>
                <a:effectLst/>
                <a:latin typeface="+mn-lt"/>
                <a:ea typeface="+mn-ea"/>
                <a:cs typeface="+mn-cs"/>
              </a:rPr>
              <a:t>nesting hypervisors as long as the capacity of the underlying resources can accommodate that.  </a:t>
            </a:r>
            <a:r>
              <a:rPr lang="en-IN" sz="1200" b="1" kern="1200" dirty="0" err="1" smtClean="0">
                <a:solidFill>
                  <a:schemeClr val="tx1"/>
                </a:solidFill>
                <a:effectLst/>
                <a:latin typeface="+mn-lt"/>
                <a:ea typeface="+mn-ea"/>
                <a:cs typeface="+mn-cs"/>
              </a:rPr>
              <a:t>Virtualizable</a:t>
            </a:r>
            <a:r>
              <a:rPr lang="en-IN" sz="1200" b="1" kern="1200" dirty="0" smtClean="0">
                <a:solidFill>
                  <a:schemeClr val="tx1"/>
                </a:solidFill>
                <a:effectLst/>
                <a:latin typeface="+mn-lt"/>
                <a:ea typeface="+mn-ea"/>
                <a:cs typeface="+mn-cs"/>
              </a:rPr>
              <a:t> hardware is a prerequisite to recursive virtualization</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THEOREM</a:t>
            </a:r>
            <a:r>
              <a:rPr lang="en-IN" sz="1200" kern="1200" baseline="0" dirty="0" smtClean="0">
                <a:solidFill>
                  <a:schemeClr val="tx1"/>
                </a:solidFill>
                <a:effectLst/>
                <a:latin typeface="+mn-lt"/>
                <a:ea typeface="+mn-ea"/>
                <a:cs typeface="+mn-cs"/>
              </a:rPr>
              <a:t> 3</a:t>
            </a:r>
          </a:p>
          <a:p>
            <a:r>
              <a:rPr lang="en-IN" sz="1200" kern="1200" dirty="0" smtClean="0">
                <a:solidFill>
                  <a:schemeClr val="tx1"/>
                </a:solidFill>
                <a:effectLst/>
                <a:latin typeface="+mn-lt"/>
                <a:ea typeface="+mn-ea"/>
                <a:cs typeface="+mn-cs"/>
              </a:rPr>
              <a:t>There is another term</a:t>
            </a:r>
            <a:r>
              <a:rPr lang="en-IN" sz="1200" b="1" kern="1200" dirty="0" smtClean="0">
                <a:solidFill>
                  <a:schemeClr val="tx1"/>
                </a:solidFill>
                <a:effectLst/>
                <a:latin typeface="+mn-lt"/>
                <a:ea typeface="+mn-ea"/>
                <a:cs typeface="+mn-cs"/>
              </a:rPr>
              <a:t>, hybrid virtual machine (HVM)</a:t>
            </a:r>
            <a:r>
              <a:rPr lang="en-IN" sz="1200" kern="1200" dirty="0" smtClean="0">
                <a:solidFill>
                  <a:schemeClr val="tx1"/>
                </a:solidFill>
                <a:effectLst/>
                <a:latin typeface="+mn-lt"/>
                <a:ea typeface="+mn-ea"/>
                <a:cs typeface="+mn-cs"/>
              </a:rPr>
              <a:t>, which is </a:t>
            </a:r>
            <a:r>
              <a:rPr lang="en-IN" sz="1200" b="1" kern="1200" dirty="0" smtClean="0">
                <a:solidFill>
                  <a:schemeClr val="tx1"/>
                </a:solidFill>
                <a:effectLst/>
                <a:latin typeface="+mn-lt"/>
                <a:ea typeface="+mn-ea"/>
                <a:cs typeface="+mn-cs"/>
              </a:rPr>
              <a:t>less efficient than the virtual machine system. </a:t>
            </a:r>
            <a:r>
              <a:rPr lang="en-IN" sz="1200" kern="1200" dirty="0" smtClean="0">
                <a:solidFill>
                  <a:schemeClr val="tx1"/>
                </a:solidFill>
                <a:effectLst/>
                <a:latin typeface="+mn-lt"/>
                <a:ea typeface="+mn-ea"/>
                <a:cs typeface="+mn-cs"/>
              </a:rPr>
              <a:t>In the case of an HVM, </a:t>
            </a:r>
            <a:r>
              <a:rPr lang="en-IN" sz="1200" b="1" kern="1200" dirty="0" smtClean="0">
                <a:solidFill>
                  <a:schemeClr val="tx1"/>
                </a:solidFill>
                <a:effectLst/>
                <a:latin typeface="+mn-lt"/>
                <a:ea typeface="+mn-ea"/>
                <a:cs typeface="+mn-cs"/>
              </a:rPr>
              <a:t>more instructions are interpreted rather than being executed directly</a:t>
            </a:r>
            <a:r>
              <a:rPr lang="en-IN" sz="1200" kern="1200" dirty="0" smtClean="0">
                <a:solidFill>
                  <a:schemeClr val="tx1"/>
                </a:solidFill>
                <a:effectLst/>
                <a:latin typeface="+mn-lt"/>
                <a:ea typeface="+mn-ea"/>
                <a:cs typeface="+mn-cs"/>
              </a:rPr>
              <a:t>. All instructions in virtual supervisor mode are interpreted. Whenever there is an </a:t>
            </a:r>
            <a:r>
              <a:rPr lang="en-IN" sz="1200" b="1" kern="1200" dirty="0" smtClean="0">
                <a:solidFill>
                  <a:schemeClr val="tx1"/>
                </a:solidFill>
                <a:effectLst/>
                <a:latin typeface="+mn-lt"/>
                <a:ea typeface="+mn-ea"/>
                <a:cs typeface="+mn-cs"/>
              </a:rPr>
              <a:t>attempt to execute a </a:t>
            </a:r>
            <a:r>
              <a:rPr lang="en-IN" sz="1200" b="1" kern="1200" dirty="0" err="1" smtClean="0">
                <a:solidFill>
                  <a:schemeClr val="tx1"/>
                </a:solidFill>
                <a:effectLst/>
                <a:latin typeface="+mn-lt"/>
                <a:ea typeface="+mn-ea"/>
                <a:cs typeface="+mn-cs"/>
              </a:rPr>
              <a:t>behavior</a:t>
            </a:r>
            <a:r>
              <a:rPr lang="en-IN" sz="1200" b="1" kern="1200" dirty="0" smtClean="0">
                <a:solidFill>
                  <a:schemeClr val="tx1"/>
                </a:solidFill>
                <a:effectLst/>
                <a:latin typeface="+mn-lt"/>
                <a:ea typeface="+mn-ea"/>
                <a:cs typeface="+mn-cs"/>
              </a:rPr>
              <a:t>-sensitive or control-sensitive instruction, HVM controls the execution directly or gains the control via a trap. Here all sensitive instructions are caught by HVM that are simulated</a:t>
            </a:r>
          </a:p>
          <a:p>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This reference model represents what we generally consider </a:t>
            </a:r>
            <a:r>
              <a:rPr lang="en-IN" sz="1200" b="1" kern="1200" dirty="0" smtClean="0">
                <a:solidFill>
                  <a:schemeClr val="tx1"/>
                </a:solidFill>
                <a:effectLst/>
                <a:latin typeface="+mn-lt"/>
                <a:ea typeface="+mn-ea"/>
                <a:cs typeface="+mn-cs"/>
              </a:rPr>
              <a:t>classic virtualization—that is, the ability to execute a guest operating system in complete isolation</a:t>
            </a:r>
            <a:r>
              <a:rPr lang="en-IN" sz="1200" kern="1200" dirty="0" smtClean="0">
                <a:solidFill>
                  <a:schemeClr val="tx1"/>
                </a:solidFill>
                <a:effectLst/>
                <a:latin typeface="+mn-lt"/>
                <a:ea typeface="+mn-ea"/>
                <a:cs typeface="+mn-cs"/>
              </a:rPr>
              <a:t>. To a greater extent, </a:t>
            </a:r>
            <a:r>
              <a:rPr lang="en-IN" sz="1200" b="1" kern="1200" dirty="0" smtClean="0">
                <a:solidFill>
                  <a:schemeClr val="tx1"/>
                </a:solidFill>
                <a:effectLst/>
                <a:latin typeface="+mn-lt"/>
                <a:ea typeface="+mn-ea"/>
                <a:cs typeface="+mn-cs"/>
              </a:rPr>
              <a:t>hardware-level virtualization includes several strategies that differentiate from each other in terms of which kind of support is expected from the underlying hardware, what is actually abstracted from the host, and whether the guest should be modified or not.</a:t>
            </a:r>
          </a:p>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27</a:t>
            </a:fld>
            <a:endParaRPr lang="en-IN"/>
          </a:p>
        </p:txBody>
      </p:sp>
    </p:spTree>
    <p:extLst>
      <p:ext uri="{BB962C8B-B14F-4D97-AF65-F5344CB8AC3E}">
        <p14:creationId xmlns:p14="http://schemas.microsoft.com/office/powerpoint/2010/main" val="359634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VHDL code (software) is logically equivalent to a hardware processor. The VHDL code</a:t>
            </a:r>
          </a:p>
          <a:p>
            <a:r>
              <a:rPr lang="en-US" sz="1200" b="0" i="0" u="none" strike="noStrike" kern="1200" baseline="0" dirty="0" smtClean="0">
                <a:solidFill>
                  <a:schemeClr val="tx1"/>
                </a:solidFill>
                <a:latin typeface="+mn-lt"/>
                <a:ea typeface="+mn-ea"/>
                <a:cs typeface="+mn-cs"/>
              </a:rPr>
              <a:t>can be synthesized and fabricated into a physical processor. On the other hand, given a</a:t>
            </a:r>
          </a:p>
          <a:p>
            <a:r>
              <a:rPr lang="en-US" sz="1200" b="0" i="0" u="none" strike="noStrike" kern="1200" baseline="0" dirty="0" smtClean="0">
                <a:solidFill>
                  <a:schemeClr val="tx1"/>
                </a:solidFill>
                <a:latin typeface="+mn-lt"/>
                <a:ea typeface="+mn-ea"/>
                <a:cs typeface="+mn-cs"/>
              </a:rPr>
              <a:t>physical processor, it is possible to represent the logic function in an equivalent VHDL code.</a:t>
            </a:r>
          </a:p>
          <a:p>
            <a:r>
              <a:rPr lang="en-US" sz="1200" b="0" i="0" u="none" strike="noStrike" kern="1200" baseline="0" dirty="0" smtClean="0">
                <a:solidFill>
                  <a:schemeClr val="tx1"/>
                </a:solidFill>
                <a:latin typeface="+mn-lt"/>
                <a:ea typeface="+mn-ea"/>
                <a:cs typeface="+mn-cs"/>
              </a:rPr>
              <a:t>Similarly, in the second example, we see a CDROM storage that can be converted into an</a:t>
            </a:r>
          </a:p>
          <a:p>
            <a:r>
              <a:rPr lang="en-US" sz="1200" b="0" i="0" u="none" strike="noStrike" kern="1200" baseline="0" dirty="0" err="1" smtClean="0">
                <a:solidFill>
                  <a:schemeClr val="tx1"/>
                </a:solidFill>
                <a:latin typeface="+mn-lt"/>
                <a:ea typeface="+mn-ea"/>
                <a:cs typeface="+mn-cs"/>
              </a:rPr>
              <a:t>iso</a:t>
            </a:r>
            <a:r>
              <a:rPr lang="en-US" sz="1200" b="0" i="0" u="none" strike="noStrike" kern="1200" baseline="0" dirty="0" smtClean="0">
                <a:solidFill>
                  <a:schemeClr val="tx1"/>
                </a:solidFill>
                <a:latin typeface="+mn-lt"/>
                <a:ea typeface="+mn-ea"/>
                <a:cs typeface="+mn-cs"/>
              </a:rPr>
              <a:t> software image. It is also possible to convert/burn the image back to a CDROM.</a:t>
            </a:r>
          </a:p>
          <a:p>
            <a:r>
              <a:rPr lang="en-US" sz="1200" b="0" i="0" u="none" strike="noStrike" kern="1200" baseline="0" dirty="0" smtClean="0">
                <a:solidFill>
                  <a:schemeClr val="tx1"/>
                </a:solidFill>
                <a:latin typeface="+mn-lt"/>
                <a:ea typeface="+mn-ea"/>
                <a:cs typeface="+mn-cs"/>
              </a:rPr>
              <a:t>Logically these two are equivalent.</a:t>
            </a:r>
          </a:p>
          <a:p>
            <a:r>
              <a:rPr lang="en-US" sz="1200" b="0" i="0" u="none" strike="noStrike" kern="1200" baseline="0" dirty="0" smtClean="0">
                <a:solidFill>
                  <a:schemeClr val="tx1"/>
                </a:solidFill>
                <a:latin typeface="+mn-lt"/>
                <a:ea typeface="+mn-ea"/>
                <a:cs typeface="+mn-cs"/>
              </a:rPr>
              <a:t>The hardware-software logical conversion is generally a tradeoff between performance and</a:t>
            </a:r>
          </a:p>
          <a:p>
            <a:r>
              <a:rPr lang="en-IN" sz="1200" b="0" i="0" u="none" strike="noStrike" kern="1200" baseline="0" dirty="0" smtClean="0">
                <a:solidFill>
                  <a:schemeClr val="tx1"/>
                </a:solidFill>
                <a:latin typeface="+mn-lt"/>
                <a:ea typeface="+mn-ea"/>
                <a:cs typeface="+mn-cs"/>
              </a:rPr>
              <a:t>flexibility.</a:t>
            </a:r>
          </a:p>
          <a:p>
            <a:r>
              <a:rPr lang="en-US" sz="1200" b="0" i="0" u="none" strike="noStrike" kern="1200" baseline="0" dirty="0" smtClean="0">
                <a:solidFill>
                  <a:schemeClr val="tx1"/>
                </a:solidFill>
                <a:latin typeface="+mn-lt"/>
                <a:ea typeface="+mn-ea"/>
                <a:cs typeface="+mn-cs"/>
              </a:rPr>
              <a:t>VHDL code is easier to modify and simulate than a physical processor. A physical processor</a:t>
            </a:r>
          </a:p>
          <a:p>
            <a:r>
              <a:rPr lang="en-US" sz="1200" b="0" i="0" u="none" strike="noStrike" kern="1200" baseline="0" dirty="0" smtClean="0">
                <a:solidFill>
                  <a:schemeClr val="tx1"/>
                </a:solidFill>
                <a:latin typeface="+mn-lt"/>
                <a:ea typeface="+mn-ea"/>
                <a:cs typeface="+mn-cs"/>
              </a:rPr>
              <a:t>once fabricated cannot be changed. However, the performance of simulation using VHDL is</a:t>
            </a:r>
          </a:p>
          <a:p>
            <a:r>
              <a:rPr lang="en-US" sz="1200" b="0" i="0" u="none" strike="noStrike" kern="1200" baseline="0" dirty="0" smtClean="0">
                <a:solidFill>
                  <a:schemeClr val="tx1"/>
                </a:solidFill>
                <a:latin typeface="+mn-lt"/>
                <a:ea typeface="+mn-ea"/>
                <a:cs typeface="+mn-cs"/>
              </a:rPr>
              <a:t>much slower than a physical processor.</a:t>
            </a:r>
          </a:p>
          <a:p>
            <a:r>
              <a:rPr lang="en-US" sz="1200" b="0" i="0" u="none" strike="noStrike" kern="1200" baseline="0" dirty="0" smtClean="0">
                <a:solidFill>
                  <a:schemeClr val="tx1"/>
                </a:solidFill>
                <a:latin typeface="+mn-lt"/>
                <a:ea typeface="+mn-ea"/>
                <a:cs typeface="+mn-cs"/>
              </a:rPr>
              <a:t>Based on the principle of hardware-software equivalence, it is possible to logically convert the</a:t>
            </a:r>
          </a:p>
          <a:p>
            <a:r>
              <a:rPr lang="en-US" sz="1200" b="0" i="0" u="none" strike="noStrike" kern="1200" baseline="0" dirty="0" smtClean="0">
                <a:solidFill>
                  <a:schemeClr val="tx1"/>
                </a:solidFill>
                <a:latin typeface="+mn-lt"/>
                <a:ea typeface="+mn-ea"/>
                <a:cs typeface="+mn-cs"/>
              </a:rPr>
              <a:t>system hardware components required to run an OS/application, to their software equivalent</a:t>
            </a:r>
          </a:p>
          <a:p>
            <a:r>
              <a:rPr lang="en-US" sz="1200" b="0" i="0" u="none" strike="noStrike" kern="1200" baseline="0" dirty="0" smtClean="0">
                <a:solidFill>
                  <a:schemeClr val="tx1"/>
                </a:solidFill>
                <a:latin typeface="+mn-lt"/>
                <a:ea typeface="+mn-ea"/>
                <a:cs typeface="+mn-cs"/>
              </a:rPr>
              <a:t>or a virtual machine (orange box in the diagram). The virtual machine can then be replicated</a:t>
            </a:r>
          </a:p>
          <a:p>
            <a:r>
              <a:rPr lang="en-US" sz="1200" b="0" i="0" u="none" strike="noStrike" kern="1200" baseline="0" dirty="0" smtClean="0">
                <a:solidFill>
                  <a:schemeClr val="tx1"/>
                </a:solidFill>
                <a:latin typeface="+mn-lt"/>
                <a:ea typeface="+mn-ea"/>
                <a:cs typeface="+mn-cs"/>
              </a:rPr>
              <a:t>to create multiple virtual machines each running its own instance of the OS and the</a:t>
            </a:r>
          </a:p>
          <a:p>
            <a:r>
              <a:rPr lang="en-US" sz="1200" b="0" i="0" u="none" strike="noStrike" kern="1200" baseline="0" dirty="0" smtClean="0">
                <a:solidFill>
                  <a:schemeClr val="tx1"/>
                </a:solidFill>
                <a:latin typeface="+mn-lt"/>
                <a:ea typeface="+mn-ea"/>
                <a:cs typeface="+mn-cs"/>
              </a:rPr>
              <a:t>application. A hypervisor layer (marked in light-green) is required to multiplex the actual real</a:t>
            </a:r>
          </a:p>
          <a:p>
            <a:r>
              <a:rPr lang="en-US" sz="1200" b="0" i="0" u="none" strike="noStrike" kern="1200" baseline="0" dirty="0" smtClean="0">
                <a:solidFill>
                  <a:schemeClr val="tx1"/>
                </a:solidFill>
                <a:latin typeface="+mn-lt"/>
                <a:ea typeface="+mn-ea"/>
                <a:cs typeface="+mn-cs"/>
              </a:rPr>
              <a:t>hardware resources among the virtual machines. The hypervisor is responsible for allocating</a:t>
            </a:r>
          </a:p>
          <a:p>
            <a:r>
              <a:rPr lang="en-US" sz="1200" b="0" i="0" u="none" strike="noStrike" kern="1200" baseline="0" dirty="0" smtClean="0">
                <a:solidFill>
                  <a:schemeClr val="tx1"/>
                </a:solidFill>
                <a:latin typeface="+mn-lt"/>
                <a:ea typeface="+mn-ea"/>
                <a:cs typeface="+mn-cs"/>
              </a:rPr>
              <a:t>memory, CPU resources, network and storage to each virtual machine.</a:t>
            </a:r>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6</a:t>
            </a:fld>
            <a:endParaRPr lang="en-IN"/>
          </a:p>
        </p:txBody>
      </p:sp>
    </p:spTree>
    <p:extLst>
      <p:ext uri="{BB962C8B-B14F-4D97-AF65-F5344CB8AC3E}">
        <p14:creationId xmlns:p14="http://schemas.microsoft.com/office/powerpoint/2010/main" val="293580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1. Increased performance and computing capacity</a:t>
            </a:r>
            <a:r>
              <a:rPr lang="en-IN" dirty="0" smtClean="0"/>
              <a:t>: Now a days, the average end-user desktop </a:t>
            </a:r>
            <a:r>
              <a:rPr lang="en-IN" b="1" dirty="0" smtClean="0"/>
              <a:t>PC is powerful enough to meet almost all the needs of everyday computing, with extra capacity that is rarely used. </a:t>
            </a:r>
          </a:p>
          <a:p>
            <a:r>
              <a:rPr lang="en-US" dirty="0" smtClean="0"/>
              <a:t>Almost all these PCs have resources </a:t>
            </a:r>
            <a:r>
              <a:rPr lang="en-US" b="1" dirty="0" smtClean="0"/>
              <a:t>enough to host a virtual machine manager </a:t>
            </a:r>
            <a:r>
              <a:rPr lang="en-US" dirty="0" smtClean="0"/>
              <a:t>and </a:t>
            </a:r>
            <a:r>
              <a:rPr lang="en-IN" b="1" dirty="0" smtClean="0"/>
              <a:t>execute a virtual machine with by far acceptable performance</a:t>
            </a:r>
            <a:r>
              <a:rPr lang="en-IN" dirty="0" smtClean="0"/>
              <a:t>. The same consideration applies to the high-end side of the PC market, where supercomputers can provide immense compute power that can accommodate the execution of hundred of thousands of virtual machines.</a:t>
            </a:r>
          </a:p>
          <a:p>
            <a:pPr marL="0" indent="0">
              <a:buNone/>
            </a:pPr>
            <a:r>
              <a:rPr lang="en-IN" b="0" dirty="0" smtClean="0"/>
              <a:t>2.</a:t>
            </a:r>
            <a:r>
              <a:rPr lang="en-IN" b="0" baseline="0" dirty="0" smtClean="0"/>
              <a:t> </a:t>
            </a:r>
            <a:r>
              <a:rPr lang="en-IN" b="1" dirty="0" smtClean="0"/>
              <a:t>Underutilized hardware and software resources:</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Hardware and software underutilization is occurring due </a:t>
            </a:r>
            <a:r>
              <a:rPr lang="en-IN" b="1" dirty="0" smtClean="0"/>
              <a:t>to(1)increased performance and computing capacity</a:t>
            </a:r>
            <a:r>
              <a:rPr lang="en-IN" dirty="0" smtClean="0"/>
              <a:t>, and (</a:t>
            </a:r>
            <a:r>
              <a:rPr lang="en-IN" b="1" dirty="0" smtClean="0"/>
              <a:t>2)the effect of limited or sporadic use of resources</a:t>
            </a:r>
            <a:r>
              <a:rPr lang="en-IN" dirty="0" smtClean="0"/>
              <a:t>. Computers today are so powerful that in most cases only a fraction of their capacity is used by an application or the system. </a:t>
            </a:r>
            <a:r>
              <a:rPr lang="en-IN" b="1" dirty="0" smtClean="0"/>
              <a:t>Moreover, if we consider the IT infrastructure of an enterprise, many computers are only partially utilized whereas they could be used without interruption on a 24/7/365 basis. </a:t>
            </a:r>
            <a:r>
              <a:rPr lang="en-IN" dirty="0" smtClean="0"/>
              <a:t>For example, desktop PCs mostly devoted to </a:t>
            </a:r>
            <a:r>
              <a:rPr lang="en-IN" b="1" dirty="0" smtClean="0"/>
              <a:t>office automation tasks and used by administrative staff </a:t>
            </a:r>
            <a:r>
              <a:rPr lang="en-IN" dirty="0" smtClean="0"/>
              <a:t>are only used during work hours, remaining completely unused overnight. Using these resources for other purposes after hours could improve the efficiency of the IT infrastructure. To transparently provide such a service, it would be necessary to deploy a completely separate environment, which can be achieved through virtualization.</a:t>
            </a:r>
          </a:p>
          <a:p>
            <a:r>
              <a:rPr lang="en-IN" dirty="0" smtClean="0"/>
              <a:t>3.</a:t>
            </a:r>
            <a:r>
              <a:rPr lang="en-IN" sz="1200" b="0" i="0" u="none" strike="noStrike" kern="1200" baseline="0" dirty="0" smtClean="0">
                <a:solidFill>
                  <a:schemeClr val="tx1"/>
                </a:solidFill>
                <a:latin typeface="+mn-lt"/>
                <a:ea typeface="+mn-ea"/>
                <a:cs typeface="+mn-cs"/>
              </a:rPr>
              <a:t> </a:t>
            </a:r>
            <a:r>
              <a:rPr lang="en-IN" sz="1200" b="1" i="0" u="none" strike="noStrike" kern="1200" baseline="0" dirty="0" smtClean="0">
                <a:solidFill>
                  <a:schemeClr val="tx1"/>
                </a:solidFill>
                <a:latin typeface="+mn-lt"/>
                <a:ea typeface="+mn-ea"/>
                <a:cs typeface="+mn-cs"/>
              </a:rPr>
              <a:t>Lack of space : </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 continuous need for additional capacity, whether storage or compute power,</a:t>
            </a:r>
            <a:r>
              <a:rPr lang="en-IN" sz="1200" kern="1200" baseline="0" dirty="0" smtClean="0">
                <a:solidFill>
                  <a:schemeClr val="tx1"/>
                </a:solidFill>
                <a:effectLst/>
                <a:latin typeface="+mn-lt"/>
                <a:ea typeface="+mn-ea"/>
                <a:cs typeface="+mn-cs"/>
              </a:rPr>
              <a:t> m</a:t>
            </a:r>
            <a:r>
              <a:rPr lang="en-IN" sz="1200" kern="1200" dirty="0" smtClean="0">
                <a:solidFill>
                  <a:schemeClr val="tx1"/>
                </a:solidFill>
                <a:effectLst/>
                <a:latin typeface="+mn-lt"/>
                <a:ea typeface="+mn-ea"/>
                <a:cs typeface="+mn-cs"/>
              </a:rPr>
              <a:t>akes data </a:t>
            </a:r>
            <a:r>
              <a:rPr lang="en-IN" sz="1200" kern="1200" dirty="0" err="1" smtClean="0">
                <a:solidFill>
                  <a:schemeClr val="tx1"/>
                </a:solidFill>
                <a:effectLst/>
                <a:latin typeface="+mn-lt"/>
                <a:ea typeface="+mn-ea"/>
                <a:cs typeface="+mn-cs"/>
              </a:rPr>
              <a:t>centers</a:t>
            </a:r>
            <a:r>
              <a:rPr lang="en-IN" sz="1200" kern="1200" dirty="0" smtClean="0">
                <a:solidFill>
                  <a:schemeClr val="tx1"/>
                </a:solidFill>
                <a:effectLst/>
                <a:latin typeface="+mn-lt"/>
                <a:ea typeface="+mn-ea"/>
                <a:cs typeface="+mn-cs"/>
              </a:rPr>
              <a:t> grow quickly.</a:t>
            </a:r>
            <a:r>
              <a:rPr lang="en-IN" sz="1200" b="1" kern="1200" dirty="0" smtClean="0">
                <a:solidFill>
                  <a:schemeClr val="tx1"/>
                </a:solidFill>
                <a:effectLst/>
                <a:latin typeface="+mn-lt"/>
                <a:ea typeface="+mn-ea"/>
                <a:cs typeface="+mn-cs"/>
              </a:rPr>
              <a:t> Companies such as Google and Microsoft expand their</a:t>
            </a:r>
            <a:r>
              <a:rPr lang="en-IN" sz="1200" b="1" kern="1200" baseline="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Infrastructures by building data </a:t>
            </a:r>
            <a:r>
              <a:rPr lang="en-IN" sz="1200" b="1" kern="1200" dirty="0" err="1" smtClean="0">
                <a:solidFill>
                  <a:schemeClr val="tx1"/>
                </a:solidFill>
                <a:effectLst/>
                <a:latin typeface="+mn-lt"/>
                <a:ea typeface="+mn-ea"/>
                <a:cs typeface="+mn-cs"/>
              </a:rPr>
              <a:t>centers</a:t>
            </a:r>
            <a:r>
              <a:rPr lang="en-IN" sz="1200" b="1" kern="1200" dirty="0" smtClean="0">
                <a:solidFill>
                  <a:schemeClr val="tx1"/>
                </a:solidFill>
                <a:effectLst/>
                <a:latin typeface="+mn-lt"/>
                <a:ea typeface="+mn-ea"/>
                <a:cs typeface="+mn-cs"/>
              </a:rPr>
              <a:t> as large as football fields that are able to host thousands</a:t>
            </a:r>
            <a:r>
              <a:rPr lang="en-IN" sz="1200" b="1" kern="1200" baseline="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of nodes</a:t>
            </a:r>
            <a:r>
              <a:rPr lang="en-IN" sz="1200" kern="1200" dirty="0" smtClean="0">
                <a:solidFill>
                  <a:schemeClr val="tx1"/>
                </a:solidFill>
                <a:effectLst/>
                <a:latin typeface="+mn-lt"/>
                <a:ea typeface="+mn-ea"/>
                <a:cs typeface="+mn-cs"/>
              </a:rPr>
              <a:t>. Although this is viable for IT giants, in most cases enterprises cannot afford to build</a:t>
            </a:r>
            <a:r>
              <a:rPr lang="en-IN" sz="1200"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another data </a:t>
            </a:r>
            <a:r>
              <a:rPr lang="en-IN" sz="1200" kern="1200" dirty="0" err="1" smtClean="0">
                <a:solidFill>
                  <a:schemeClr val="tx1"/>
                </a:solidFill>
                <a:effectLst/>
                <a:latin typeface="+mn-lt"/>
                <a:ea typeface="+mn-ea"/>
                <a:cs typeface="+mn-cs"/>
              </a:rPr>
              <a:t>center</a:t>
            </a:r>
            <a:r>
              <a:rPr lang="en-IN" sz="1200" kern="1200" dirty="0" smtClean="0">
                <a:solidFill>
                  <a:schemeClr val="tx1"/>
                </a:solidFill>
                <a:effectLst/>
                <a:latin typeface="+mn-lt"/>
                <a:ea typeface="+mn-ea"/>
                <a:cs typeface="+mn-cs"/>
              </a:rPr>
              <a:t> to accommodate additional resource capacity. </a:t>
            </a:r>
            <a:r>
              <a:rPr lang="en-IN" sz="1200" b="1" kern="1200" dirty="0" smtClean="0">
                <a:solidFill>
                  <a:schemeClr val="tx1"/>
                </a:solidFill>
                <a:effectLst/>
                <a:latin typeface="+mn-lt"/>
                <a:ea typeface="+mn-ea"/>
                <a:cs typeface="+mn-cs"/>
              </a:rPr>
              <a:t>This condition, along with</a:t>
            </a:r>
            <a:r>
              <a:rPr lang="en-IN" sz="1200" b="1" kern="1200" baseline="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hardware underutilization , has led to the diffusion of a technique called server consolidation, for which virtualization technologies are fundamental.</a:t>
            </a:r>
          </a:p>
          <a:p>
            <a:r>
              <a:rPr lang="en-IN" sz="1200" kern="1200" dirty="0" smtClean="0">
                <a:solidFill>
                  <a:schemeClr val="tx1"/>
                </a:solidFill>
                <a:effectLst/>
                <a:latin typeface="+mn-lt"/>
                <a:ea typeface="+mn-ea"/>
                <a:cs typeface="+mn-cs"/>
              </a:rPr>
              <a:t>4. </a:t>
            </a:r>
            <a:r>
              <a:rPr lang="en-IN" sz="1200" b="1" kern="1200" dirty="0" smtClean="0">
                <a:solidFill>
                  <a:schemeClr val="tx1"/>
                </a:solidFill>
                <a:effectLst/>
                <a:latin typeface="+mn-lt"/>
                <a:ea typeface="+mn-ea"/>
                <a:cs typeface="+mn-cs"/>
              </a:rPr>
              <a:t>Greening initiatives. </a:t>
            </a:r>
          </a:p>
          <a:p>
            <a:r>
              <a:rPr lang="en-IN" sz="1200" kern="1200" dirty="0" smtClean="0">
                <a:solidFill>
                  <a:schemeClr val="tx1"/>
                </a:solidFill>
                <a:effectLst/>
                <a:latin typeface="+mn-lt"/>
                <a:ea typeface="+mn-ea"/>
                <a:cs typeface="+mn-cs"/>
              </a:rPr>
              <a:t>Recently, companies are increasingly looking for ways to </a:t>
            </a:r>
            <a:r>
              <a:rPr lang="en-IN" sz="1200" b="1" kern="1200" dirty="0" smtClean="0">
                <a:solidFill>
                  <a:schemeClr val="tx1"/>
                </a:solidFill>
                <a:effectLst/>
                <a:latin typeface="+mn-lt"/>
                <a:ea typeface="+mn-ea"/>
                <a:cs typeface="+mn-cs"/>
              </a:rPr>
              <a:t>reduce the amount of energy they consume and to reduce their carbon footprint.</a:t>
            </a:r>
            <a:r>
              <a:rPr lang="en-IN" sz="1200" kern="1200" dirty="0" smtClean="0">
                <a:solidFill>
                  <a:schemeClr val="tx1"/>
                </a:solidFill>
                <a:effectLst/>
                <a:latin typeface="+mn-lt"/>
                <a:ea typeface="+mn-ea"/>
                <a:cs typeface="+mn-cs"/>
              </a:rPr>
              <a:t> Data </a:t>
            </a:r>
            <a:r>
              <a:rPr lang="en-IN" sz="1200" kern="1200" dirty="0" err="1" smtClean="0">
                <a:solidFill>
                  <a:schemeClr val="tx1"/>
                </a:solidFill>
                <a:effectLst/>
                <a:latin typeface="+mn-lt"/>
                <a:ea typeface="+mn-ea"/>
                <a:cs typeface="+mn-cs"/>
              </a:rPr>
              <a:t>centers</a:t>
            </a:r>
            <a:r>
              <a:rPr lang="en-IN" sz="1200" kern="1200" dirty="0" smtClean="0">
                <a:solidFill>
                  <a:schemeClr val="tx1"/>
                </a:solidFill>
                <a:effectLst/>
                <a:latin typeface="+mn-lt"/>
                <a:ea typeface="+mn-ea"/>
                <a:cs typeface="+mn-cs"/>
              </a:rPr>
              <a:t> are one of the </a:t>
            </a:r>
            <a:r>
              <a:rPr lang="en-IN" sz="1200" b="1" kern="1200" dirty="0" smtClean="0">
                <a:solidFill>
                  <a:schemeClr val="tx1"/>
                </a:solidFill>
                <a:effectLst/>
                <a:latin typeface="+mn-lt"/>
                <a:ea typeface="+mn-ea"/>
                <a:cs typeface="+mn-cs"/>
              </a:rPr>
              <a:t>major power consumers; they contribute consistently to the impact that a company has on the environment</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Maintaining a data </a:t>
            </a:r>
            <a:r>
              <a:rPr lang="en-IN" sz="1200" b="1" kern="1200" dirty="0" err="1" smtClean="0">
                <a:solidFill>
                  <a:schemeClr val="tx1"/>
                </a:solidFill>
                <a:effectLst/>
                <a:latin typeface="+mn-lt"/>
                <a:ea typeface="+mn-ea"/>
                <a:cs typeface="+mn-cs"/>
              </a:rPr>
              <a:t>center</a:t>
            </a:r>
            <a:r>
              <a:rPr lang="en-IN" sz="1200" b="1" kern="1200" dirty="0" smtClean="0">
                <a:solidFill>
                  <a:schemeClr val="tx1"/>
                </a:solidFill>
                <a:effectLst/>
                <a:latin typeface="+mn-lt"/>
                <a:ea typeface="+mn-ea"/>
                <a:cs typeface="+mn-cs"/>
              </a:rPr>
              <a:t> operation not only involves keeping servers on, but a great deal of energy is also consumed in keeping them cool. </a:t>
            </a:r>
            <a:r>
              <a:rPr lang="en-IN" sz="1200" kern="1200" dirty="0" smtClean="0">
                <a:solidFill>
                  <a:schemeClr val="tx1"/>
                </a:solidFill>
                <a:effectLst/>
                <a:latin typeface="+mn-lt"/>
                <a:ea typeface="+mn-ea"/>
                <a:cs typeface="+mn-cs"/>
              </a:rPr>
              <a:t>Infrastructures for cooling have a</a:t>
            </a:r>
            <a:r>
              <a:rPr lang="en-IN" sz="1200" kern="1200" baseline="0" dirty="0" smtClean="0">
                <a:solidFill>
                  <a:schemeClr val="tx1"/>
                </a:solidFill>
                <a:effectLst/>
                <a:latin typeface="+mn-lt"/>
                <a:ea typeface="+mn-ea"/>
                <a:cs typeface="+mn-cs"/>
              </a:rPr>
              <a:t> s</a:t>
            </a:r>
            <a:r>
              <a:rPr lang="en-IN" sz="1200" kern="1200" dirty="0" smtClean="0">
                <a:solidFill>
                  <a:schemeClr val="tx1"/>
                </a:solidFill>
                <a:effectLst/>
                <a:latin typeface="+mn-lt"/>
                <a:ea typeface="+mn-ea"/>
                <a:cs typeface="+mn-cs"/>
              </a:rPr>
              <a:t>ignificant impact on the carbon footprint of a data </a:t>
            </a:r>
            <a:r>
              <a:rPr lang="en-IN" sz="1200" kern="1200" dirty="0" err="1" smtClean="0">
                <a:solidFill>
                  <a:schemeClr val="tx1"/>
                </a:solidFill>
                <a:effectLst/>
                <a:latin typeface="+mn-lt"/>
                <a:ea typeface="+mn-ea"/>
                <a:cs typeface="+mn-cs"/>
              </a:rPr>
              <a:t>center</a:t>
            </a:r>
            <a:r>
              <a:rPr lang="en-IN" sz="1200" kern="1200" dirty="0" smtClean="0">
                <a:solidFill>
                  <a:schemeClr val="tx1"/>
                </a:solidFill>
                <a:effectLst/>
                <a:latin typeface="+mn-lt"/>
                <a:ea typeface="+mn-ea"/>
                <a:cs typeface="+mn-cs"/>
              </a:rPr>
              <a:t>. Hence, </a:t>
            </a:r>
            <a:r>
              <a:rPr lang="en-IN" sz="1200" b="1" kern="1200" dirty="0" smtClean="0">
                <a:solidFill>
                  <a:schemeClr val="tx1"/>
                </a:solidFill>
                <a:effectLst/>
                <a:latin typeface="+mn-lt"/>
                <a:ea typeface="+mn-ea"/>
                <a:cs typeface="+mn-cs"/>
              </a:rPr>
              <a:t>reducing the number of servers through server consolidation will definitely reduce the impact of cooling and power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5. Rise of administrative costs.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Power consumption and cooling costs have now become higher than the cost of IT equipment</a:t>
            </a:r>
            <a:r>
              <a:rPr lang="en-IN" sz="1200" kern="1200" dirty="0" smtClean="0">
                <a:solidFill>
                  <a:schemeClr val="tx1"/>
                </a:solidFill>
                <a:effectLst/>
                <a:latin typeface="+mn-lt"/>
                <a:ea typeface="+mn-ea"/>
                <a:cs typeface="+mn-cs"/>
              </a:rPr>
              <a:t>. Moreover, the increased demand for additional capacity, which translates into more servers in a data </a:t>
            </a:r>
            <a:r>
              <a:rPr lang="en-IN" sz="1200" kern="1200" dirty="0" err="1" smtClean="0">
                <a:solidFill>
                  <a:schemeClr val="tx1"/>
                </a:solidFill>
                <a:effectLst/>
                <a:latin typeface="+mn-lt"/>
                <a:ea typeface="+mn-ea"/>
                <a:cs typeface="+mn-cs"/>
              </a:rPr>
              <a:t>center</a:t>
            </a:r>
            <a:r>
              <a:rPr lang="en-IN" sz="1200" kern="1200" dirty="0" smtClean="0">
                <a:solidFill>
                  <a:schemeClr val="tx1"/>
                </a:solidFill>
                <a:effectLst/>
                <a:latin typeface="+mn-lt"/>
                <a:ea typeface="+mn-ea"/>
                <a:cs typeface="+mn-cs"/>
              </a:rPr>
              <a:t>, is also responsible for a significant increment in administrative costs. Computers—in particular, servers—do not operate all on their own, but they   require care and feeding from system administrators. Common system administration tasks include </a:t>
            </a:r>
            <a:r>
              <a:rPr lang="en-IN" sz="1200" b="1" kern="1200" dirty="0" smtClean="0">
                <a:solidFill>
                  <a:schemeClr val="tx1"/>
                </a:solidFill>
                <a:effectLst/>
                <a:latin typeface="+mn-lt"/>
                <a:ea typeface="+mn-ea"/>
                <a:cs typeface="+mn-cs"/>
              </a:rPr>
              <a:t>hardware monitoring, defective hardware replacement, server set up and updates, server resources monitoring, and backups. </a:t>
            </a:r>
            <a:r>
              <a:rPr lang="en-IN" sz="1200" kern="1200" dirty="0" smtClean="0">
                <a:solidFill>
                  <a:schemeClr val="tx1"/>
                </a:solidFill>
                <a:effectLst/>
                <a:latin typeface="+mn-lt"/>
                <a:ea typeface="+mn-ea"/>
                <a:cs typeface="+mn-cs"/>
              </a:rPr>
              <a:t>These are </a:t>
            </a:r>
            <a:r>
              <a:rPr lang="en-IN" sz="1200" kern="1200" dirty="0" err="1" smtClean="0">
                <a:solidFill>
                  <a:schemeClr val="tx1"/>
                </a:solidFill>
                <a:effectLst/>
                <a:latin typeface="+mn-lt"/>
                <a:ea typeface="+mn-ea"/>
                <a:cs typeface="+mn-cs"/>
              </a:rPr>
              <a:t>labor-intensive</a:t>
            </a:r>
            <a:r>
              <a:rPr lang="en-IN" sz="1200" kern="1200" dirty="0" smtClean="0">
                <a:solidFill>
                  <a:schemeClr val="tx1"/>
                </a:solidFill>
                <a:effectLst/>
                <a:latin typeface="+mn-lt"/>
                <a:ea typeface="+mn-ea"/>
                <a:cs typeface="+mn-cs"/>
              </a:rPr>
              <a:t> operations, and the higher the number of servers that have to be managed, the higher the administrative costs. Virtualization can help reduce the number of required servers for a given workload, thus reducing the cost of the administrative personnel.</a:t>
            </a:r>
          </a:p>
          <a:p>
            <a:endParaRPr lang="en-IN" sz="1200" kern="1200" dirty="0" smtClean="0">
              <a:solidFill>
                <a:schemeClr val="tx1"/>
              </a:solidFill>
              <a:effectLst/>
              <a:latin typeface="+mn-lt"/>
              <a:ea typeface="+mn-ea"/>
              <a:cs typeface="+mn-cs"/>
            </a:endParaRPr>
          </a:p>
          <a:p>
            <a:endParaRPr lang="en-IN" sz="1200" kern="1200" dirty="0" smtClean="0">
              <a:solidFill>
                <a:schemeClr val="tx1"/>
              </a:solidFill>
              <a:effectLst/>
              <a:latin typeface="+mn-lt"/>
              <a:ea typeface="+mn-ea"/>
              <a:cs typeface="+mn-cs"/>
            </a:endParaRPr>
          </a:p>
          <a:p>
            <a:pPr marL="0" indent="0">
              <a:buNone/>
            </a:pPr>
            <a:endParaRPr lang="en-IN"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935ACCC-4E0E-4610-96AF-7B304EBBA5A0}" type="slidenum">
              <a:rPr lang="en-IN" smtClean="0"/>
              <a:t>11</a:t>
            </a:fld>
            <a:endParaRPr lang="en-IN"/>
          </a:p>
        </p:txBody>
      </p:sp>
    </p:spTree>
    <p:extLst>
      <p:ext uri="{BB962C8B-B14F-4D97-AF65-F5344CB8AC3E}">
        <p14:creationId xmlns:p14="http://schemas.microsoft.com/office/powerpoint/2010/main" val="4263777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12</a:t>
            </a:fld>
            <a:endParaRPr lang="en-IN"/>
          </a:p>
        </p:txBody>
      </p:sp>
    </p:spTree>
    <p:extLst>
      <p:ext uri="{BB962C8B-B14F-4D97-AF65-F5344CB8AC3E}">
        <p14:creationId xmlns:p14="http://schemas.microsoft.com/office/powerpoint/2010/main" val="51351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smtClean="0"/>
              <a:t>1. Increased security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ability to control </a:t>
            </a:r>
            <a:r>
              <a:rPr lang="en-US" sz="1200" b="1" i="0" u="none" strike="noStrike" kern="1200" baseline="0" dirty="0" smtClean="0">
                <a:solidFill>
                  <a:schemeClr val="tx1"/>
                </a:solidFill>
                <a:latin typeface="+mn-lt"/>
                <a:ea typeface="+mn-ea"/>
                <a:cs typeface="+mn-cs"/>
              </a:rPr>
              <a:t>the execution of a guest in a completely transparent manner opens new possibilities for delivering a secure, controlled execution environment</a:t>
            </a:r>
            <a:r>
              <a:rPr lang="en-US" sz="1200" b="0" i="0" u="none" strike="noStrike" kern="1200" baseline="0" dirty="0" smtClean="0">
                <a:solidFill>
                  <a:schemeClr val="tx1"/>
                </a:solidFill>
                <a:latin typeface="+mn-lt"/>
                <a:ea typeface="+mn-ea"/>
                <a:cs typeface="+mn-cs"/>
              </a:rPr>
              <a:t>. The  virtual machine represents an emulated environment in which the guest is executed. All the operations of the guest are generally performed against the virtual machine, which then translates and applies them to the host. </a:t>
            </a:r>
            <a:r>
              <a:rPr lang="en-US" sz="1200" b="1" i="0" u="none" strike="noStrike" kern="1200" baseline="0" dirty="0" smtClean="0">
                <a:solidFill>
                  <a:schemeClr val="tx1"/>
                </a:solidFill>
                <a:latin typeface="+mn-lt"/>
                <a:ea typeface="+mn-ea"/>
                <a:cs typeface="+mn-cs"/>
              </a:rPr>
              <a:t>This level of indirection allows the virtual machine manager to control and filter the activity of the guest, thus preventing some harmful operations from being performed</a:t>
            </a:r>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Resources exposed by the host </a:t>
            </a:r>
            <a:r>
              <a:rPr lang="en-US" sz="1200" b="1" i="0" u="none" strike="noStrike" kern="1200" baseline="0" dirty="0" smtClean="0">
                <a:solidFill>
                  <a:schemeClr val="tx1"/>
                </a:solidFill>
                <a:latin typeface="+mn-lt"/>
                <a:ea typeface="+mn-ea"/>
                <a:cs typeface="+mn-cs"/>
              </a:rPr>
              <a:t>can then be hidden or simply protected from the guest</a:t>
            </a:r>
            <a:r>
              <a:rPr lang="en-US" sz="1200" b="0" i="0" u="none" strike="noStrike" kern="1200" baseline="0" dirty="0" smtClean="0">
                <a:solidFill>
                  <a:schemeClr val="tx1"/>
                </a:solidFill>
                <a:latin typeface="+mn-lt"/>
                <a:ea typeface="+mn-ea"/>
                <a:cs typeface="+mn-cs"/>
              </a:rPr>
              <a:t>. Moreover Sensitive  information that is contained in the host can be naturally hidden without the need to install complex security policies.</a:t>
            </a:r>
          </a:p>
          <a:p>
            <a:endParaRPr lang="en-US"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For example, </a:t>
            </a:r>
            <a:r>
              <a:rPr lang="en-IN" sz="1200" b="1" i="0" u="none" strike="noStrike" kern="1200" baseline="0" dirty="0" smtClean="0">
                <a:solidFill>
                  <a:schemeClr val="tx1"/>
                </a:solidFill>
                <a:latin typeface="+mn-lt"/>
                <a:ea typeface="+mn-ea"/>
                <a:cs typeface="+mn-cs"/>
              </a:rPr>
              <a:t>applets downloaded from the Internet run in a sandboxed version of the Java Virtual Machine(JVM),which provides them with limited access to the hosting operating system resources. </a:t>
            </a:r>
          </a:p>
          <a:p>
            <a:endParaRPr lang="en-IN" sz="1200" b="0" i="0" u="none" strike="noStrike" kern="1200" baseline="0" dirty="0" smtClean="0">
              <a:solidFill>
                <a:schemeClr val="tx1"/>
              </a:solidFill>
              <a:latin typeface="+mn-lt"/>
              <a:ea typeface="+mn-ea"/>
              <a:cs typeface="+mn-cs"/>
            </a:endParaRP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2. Managed Execution</a:t>
            </a:r>
          </a:p>
          <a:p>
            <a:r>
              <a:rPr lang="en-IN" sz="1200" b="1" i="0" u="none" strike="noStrike" kern="1200" baseline="0" dirty="0" smtClean="0">
                <a:solidFill>
                  <a:schemeClr val="tx1"/>
                </a:solidFill>
                <a:latin typeface="+mn-lt"/>
                <a:ea typeface="+mn-ea"/>
                <a:cs typeface="+mn-cs"/>
              </a:rPr>
              <a:t>  a. Sharing : </a:t>
            </a:r>
            <a:r>
              <a:rPr lang="en-US" sz="1200" b="0" i="0" u="none" strike="noStrike" kern="1200" baseline="0" dirty="0" smtClean="0">
                <a:solidFill>
                  <a:schemeClr val="tx1"/>
                </a:solidFill>
                <a:latin typeface="+mn-lt"/>
                <a:ea typeface="+mn-ea"/>
                <a:cs typeface="+mn-cs"/>
              </a:rPr>
              <a:t>Virtualization allows the creation of a separate computing environments within the same host. In this way it is possible to </a:t>
            </a:r>
            <a:r>
              <a:rPr lang="en-US" sz="1200" b="1" i="0" u="none" strike="noStrike" kern="1200" baseline="0" dirty="0" smtClean="0">
                <a:solidFill>
                  <a:schemeClr val="tx1"/>
                </a:solidFill>
                <a:latin typeface="+mn-lt"/>
                <a:ea typeface="+mn-ea"/>
                <a:cs typeface="+mn-cs"/>
              </a:rPr>
              <a:t>fully exploit the capabilities of a powerful guest, which would otherwise be underutilized.</a:t>
            </a:r>
            <a:r>
              <a:rPr lang="en-US" sz="1200" b="0" i="0" u="none" strike="noStrike" kern="1200" baseline="0" dirty="0" smtClean="0">
                <a:solidFill>
                  <a:schemeClr val="tx1"/>
                </a:solidFill>
                <a:latin typeface="+mn-lt"/>
                <a:ea typeface="+mn-ea"/>
                <a:cs typeface="+mn-cs"/>
              </a:rPr>
              <a:t> Sharing is a particularly important feature in virtualized data centers, where this basic feature is used to </a:t>
            </a:r>
            <a:r>
              <a:rPr lang="en-US" sz="1200" b="1" i="0" u="none" strike="noStrike" kern="1200" baseline="0" dirty="0" smtClean="0">
                <a:solidFill>
                  <a:schemeClr val="tx1"/>
                </a:solidFill>
                <a:latin typeface="+mn-lt"/>
                <a:ea typeface="+mn-ea"/>
                <a:cs typeface="+mn-cs"/>
              </a:rPr>
              <a:t>reduce the number of active servers and limit power consumption. </a:t>
            </a:r>
          </a:p>
          <a:p>
            <a:pPr lvl="0"/>
            <a:r>
              <a:rPr lang="en-IN" sz="1200" b="1" i="0" u="none" strike="noStrike" kern="1200" baseline="0" dirty="0" smtClean="0">
                <a:solidFill>
                  <a:schemeClr val="tx1"/>
                </a:solidFill>
                <a:latin typeface="+mn-lt"/>
                <a:ea typeface="+mn-ea"/>
                <a:cs typeface="+mn-cs"/>
              </a:rPr>
              <a:t>  b. Aggregation.  </a:t>
            </a:r>
            <a:r>
              <a:rPr lang="en-IN" sz="1200" kern="1200" dirty="0" smtClean="0">
                <a:solidFill>
                  <a:schemeClr val="tx1"/>
                </a:solidFill>
                <a:effectLst/>
                <a:latin typeface="+mn-lt"/>
                <a:ea typeface="+mn-ea"/>
                <a:cs typeface="+mn-cs"/>
              </a:rPr>
              <a:t>Not only is it possible to </a:t>
            </a:r>
            <a:r>
              <a:rPr lang="en-IN" sz="1200" b="1" kern="1200" dirty="0" smtClean="0">
                <a:solidFill>
                  <a:schemeClr val="tx1"/>
                </a:solidFill>
                <a:effectLst/>
                <a:latin typeface="+mn-lt"/>
                <a:ea typeface="+mn-ea"/>
                <a:cs typeface="+mn-cs"/>
              </a:rPr>
              <a:t>share physical resource among several guests, but virtualization also allows aggregation, which is the opposite process</a:t>
            </a:r>
            <a:r>
              <a:rPr lang="en-IN" sz="1200" kern="1200" dirty="0" smtClean="0">
                <a:solidFill>
                  <a:schemeClr val="tx1"/>
                </a:solidFill>
                <a:effectLst/>
                <a:latin typeface="+mn-lt"/>
                <a:ea typeface="+mn-ea"/>
                <a:cs typeface="+mn-cs"/>
              </a:rPr>
              <a:t>. A group of </a:t>
            </a:r>
            <a:r>
              <a:rPr lang="en-IN" sz="1200" b="1" kern="1200" dirty="0" smtClean="0">
                <a:solidFill>
                  <a:schemeClr val="tx1"/>
                </a:solidFill>
                <a:effectLst/>
                <a:latin typeface="+mn-lt"/>
                <a:ea typeface="+mn-ea"/>
                <a:cs typeface="+mn-cs"/>
              </a:rPr>
              <a:t>separate hosts can be tied together and represented to guests as a single virtual host</a:t>
            </a:r>
            <a:r>
              <a:rPr lang="en-IN" sz="1200" kern="1200" dirty="0" smtClean="0">
                <a:solidFill>
                  <a:schemeClr val="tx1"/>
                </a:solidFill>
                <a:effectLst/>
                <a:latin typeface="+mn-lt"/>
                <a:ea typeface="+mn-ea"/>
                <a:cs typeface="+mn-cs"/>
              </a:rPr>
              <a:t>. This function is naturally implemented in </a:t>
            </a:r>
            <a:r>
              <a:rPr lang="en-IN" sz="1200" b="1" kern="1200" dirty="0" smtClean="0">
                <a:solidFill>
                  <a:schemeClr val="tx1"/>
                </a:solidFill>
                <a:effectLst/>
                <a:latin typeface="+mn-lt"/>
                <a:ea typeface="+mn-ea"/>
                <a:cs typeface="+mn-cs"/>
              </a:rPr>
              <a:t>middleware for distributed computing, with a classical example represented by cluster management software</a:t>
            </a:r>
            <a:r>
              <a:rPr lang="en-IN" sz="1200" kern="1200" dirty="0" smtClean="0">
                <a:solidFill>
                  <a:schemeClr val="tx1"/>
                </a:solidFill>
                <a:effectLst/>
                <a:latin typeface="+mn-lt"/>
                <a:ea typeface="+mn-ea"/>
                <a:cs typeface="+mn-cs"/>
              </a:rPr>
              <a:t>, which harnesses the physical resources of a homogeneous group of machines and represents them as a single resource.</a:t>
            </a:r>
          </a:p>
          <a:p>
            <a:r>
              <a:rPr lang="en-IN" sz="1200" b="1" kern="1200" dirty="0" smtClean="0">
                <a:solidFill>
                  <a:schemeClr val="tx1"/>
                </a:solidFill>
                <a:effectLst/>
                <a:latin typeface="+mn-lt"/>
                <a:ea typeface="+mn-ea"/>
                <a:cs typeface="+mn-cs"/>
              </a:rPr>
              <a:t>c.</a:t>
            </a:r>
            <a:r>
              <a:rPr lang="en-IN" sz="1200" b="1" kern="1200" baseline="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Emulation</a:t>
            </a:r>
            <a:r>
              <a:rPr lang="en-IN" sz="1200" kern="1200" dirty="0" smtClean="0">
                <a:solidFill>
                  <a:schemeClr val="tx1"/>
                </a:solidFill>
                <a:effectLst/>
                <a:latin typeface="+mn-lt"/>
                <a:ea typeface="+mn-ea"/>
                <a:cs typeface="+mn-cs"/>
              </a:rPr>
              <a:t>. Guest programs are executed within an environment that is controlled by the </a:t>
            </a:r>
            <a:r>
              <a:rPr lang="en-IN" sz="1200" b="1" kern="1200" dirty="0" smtClean="0">
                <a:solidFill>
                  <a:schemeClr val="tx1"/>
                </a:solidFill>
                <a:effectLst/>
                <a:latin typeface="+mn-lt"/>
                <a:ea typeface="+mn-ea"/>
                <a:cs typeface="+mn-cs"/>
              </a:rPr>
              <a:t>virtualization layer, which ultimately is a program</a:t>
            </a:r>
            <a:r>
              <a:rPr lang="en-IN" sz="1200" kern="1200" dirty="0" smtClean="0">
                <a:solidFill>
                  <a:schemeClr val="tx1"/>
                </a:solidFill>
                <a:effectLst/>
                <a:latin typeface="+mn-lt"/>
                <a:ea typeface="+mn-ea"/>
                <a:cs typeface="+mn-cs"/>
              </a:rPr>
              <a:t>. This allows for </a:t>
            </a:r>
            <a:r>
              <a:rPr lang="en-IN" sz="1200" b="1" kern="1200" dirty="0" smtClean="0">
                <a:solidFill>
                  <a:schemeClr val="tx1"/>
                </a:solidFill>
                <a:effectLst/>
                <a:latin typeface="+mn-lt"/>
                <a:ea typeface="+mn-ea"/>
                <a:cs typeface="+mn-cs"/>
              </a:rPr>
              <a:t>controlling and tuning the environment that is exposed to guests</a:t>
            </a:r>
            <a:r>
              <a:rPr lang="en-IN" sz="1200" kern="1200" dirty="0" smtClean="0">
                <a:solidFill>
                  <a:schemeClr val="tx1"/>
                </a:solidFill>
                <a:effectLst/>
                <a:latin typeface="+mn-lt"/>
                <a:ea typeface="+mn-ea"/>
                <a:cs typeface="+mn-cs"/>
              </a:rPr>
              <a:t>. For instance, a completely different environment with respect to the host can be emulated, thus allowing the execution of guest programs requiring specific characteristics that are not present in the physical host. </a:t>
            </a:r>
          </a:p>
          <a:p>
            <a:r>
              <a:rPr lang="en-IN" sz="1200" kern="1200" dirty="0" smtClean="0">
                <a:solidFill>
                  <a:schemeClr val="tx1"/>
                </a:solidFill>
                <a:effectLst/>
                <a:latin typeface="+mn-lt"/>
                <a:ea typeface="+mn-ea"/>
                <a:cs typeface="+mn-cs"/>
              </a:rPr>
              <a:t>This feature becomes very useful </a:t>
            </a:r>
            <a:r>
              <a:rPr lang="en-IN" sz="1200" b="1" kern="1200" dirty="0" smtClean="0">
                <a:solidFill>
                  <a:schemeClr val="tx1"/>
                </a:solidFill>
                <a:effectLst/>
                <a:latin typeface="+mn-lt"/>
                <a:ea typeface="+mn-ea"/>
                <a:cs typeface="+mn-cs"/>
              </a:rPr>
              <a:t>for testing purposes</a:t>
            </a:r>
            <a:r>
              <a:rPr lang="en-IN" sz="1200" kern="1200" dirty="0" smtClean="0">
                <a:solidFill>
                  <a:schemeClr val="tx1"/>
                </a:solidFill>
                <a:effectLst/>
                <a:latin typeface="+mn-lt"/>
                <a:ea typeface="+mn-ea"/>
                <a:cs typeface="+mn-cs"/>
              </a:rPr>
              <a:t>, where a </a:t>
            </a:r>
            <a:r>
              <a:rPr lang="en-IN" sz="1200" b="1" kern="1200" dirty="0" smtClean="0">
                <a:solidFill>
                  <a:schemeClr val="tx1"/>
                </a:solidFill>
                <a:effectLst/>
                <a:latin typeface="+mn-lt"/>
                <a:ea typeface="+mn-ea"/>
                <a:cs typeface="+mn-cs"/>
              </a:rPr>
              <a:t>specific guest has to be validated against different platforms or architectures and the wide range of options is not easily accessible during development. </a:t>
            </a:r>
          </a:p>
          <a:p>
            <a:r>
              <a:rPr lang="en-IN" sz="1200" kern="1200" dirty="0" smtClean="0">
                <a:solidFill>
                  <a:schemeClr val="tx1"/>
                </a:solidFill>
                <a:effectLst/>
                <a:latin typeface="+mn-lt"/>
                <a:ea typeface="+mn-ea"/>
                <a:cs typeface="+mn-cs"/>
              </a:rPr>
              <a:t>Again, hardware virtualization solutions are able to provide virtual hardware and emulate a particular kind of device such as Small Computer System Interface (SCSI) devices for file I/O, without the hosting machine having such hardware installed. Old and legacy software that does not meet the requirements of current systems can be run on emulated hardware without any need to change the code. This is possible either by emulating the required hardware architecture or within a specific operating system sandbox, such as the MS-DOS mode in Windows 95/98. Another example of emulation is an arcade-game emulator that allows us to play arcade games on a normal personal computer.</a:t>
            </a:r>
          </a:p>
          <a:p>
            <a:r>
              <a:rPr lang="en-IN" sz="1200" b="1" kern="1200" dirty="0" smtClean="0">
                <a:solidFill>
                  <a:schemeClr val="tx1"/>
                </a:solidFill>
                <a:effectLst/>
                <a:latin typeface="+mn-lt"/>
                <a:ea typeface="+mn-ea"/>
                <a:cs typeface="+mn-cs"/>
              </a:rPr>
              <a:t>d. Isolation</a:t>
            </a:r>
            <a:r>
              <a:rPr lang="en-IN" sz="1200" b="1" kern="1200" baseline="0" dirty="0" smtClean="0">
                <a:solidFill>
                  <a:schemeClr val="tx1"/>
                </a:solidFill>
                <a:effectLst/>
                <a:latin typeface="+mn-lt"/>
                <a:ea typeface="+mn-ea"/>
                <a:cs typeface="+mn-cs"/>
              </a:rPr>
              <a:t> : </a:t>
            </a:r>
            <a:r>
              <a:rPr lang="en-IN" sz="1200" kern="1200" dirty="0" smtClean="0">
                <a:solidFill>
                  <a:schemeClr val="tx1"/>
                </a:solidFill>
                <a:effectLst/>
                <a:latin typeface="+mn-lt"/>
                <a:ea typeface="+mn-ea"/>
                <a:cs typeface="+mn-cs"/>
              </a:rPr>
              <a:t>Virtualization allows providing guests—whether they are operating systems, applications, or other entities—with a completely separate environment, in which they are executed. The guest program performs its activity by interacting with an abstraction layer, which provides access to the underlying resources.</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Isolation brings several benefits; for example, </a:t>
            </a:r>
            <a:r>
              <a:rPr lang="en-IN" sz="1200" b="1" kern="1200" dirty="0" smtClean="0">
                <a:solidFill>
                  <a:schemeClr val="tx1"/>
                </a:solidFill>
                <a:effectLst/>
                <a:latin typeface="+mn-lt"/>
                <a:ea typeface="+mn-ea"/>
                <a:cs typeface="+mn-cs"/>
              </a:rPr>
              <a:t>it allows multiple guests to run on the same host without interfering with each other. Second, it provides a separation between the host and the guest.</a:t>
            </a:r>
            <a:r>
              <a:rPr lang="en-IN" sz="1200" kern="1200" dirty="0" smtClean="0">
                <a:solidFill>
                  <a:schemeClr val="tx1"/>
                </a:solidFill>
                <a:effectLst/>
                <a:latin typeface="+mn-lt"/>
                <a:ea typeface="+mn-ea"/>
                <a:cs typeface="+mn-cs"/>
              </a:rPr>
              <a:t> The virtual machine </a:t>
            </a:r>
            <a:r>
              <a:rPr lang="en-IN" sz="1200" b="1" kern="1200" dirty="0" smtClean="0">
                <a:solidFill>
                  <a:schemeClr val="tx1"/>
                </a:solidFill>
                <a:effectLst/>
                <a:latin typeface="+mn-lt"/>
                <a:ea typeface="+mn-ea"/>
                <a:cs typeface="+mn-cs"/>
              </a:rPr>
              <a:t>can filter the activity of the guest and prevent harmful operations against the host.</a:t>
            </a:r>
          </a:p>
          <a:p>
            <a:pPr marL="228600" marR="0" lvl="0" indent="-228600" algn="l" defTabSz="914400" rtl="0" eaLnBrk="1" fontAlgn="auto" latinLnBrk="0" hangingPunct="1">
              <a:lnSpc>
                <a:spcPct val="100000"/>
              </a:lnSpc>
              <a:spcBef>
                <a:spcPts val="0"/>
              </a:spcBef>
              <a:spcAft>
                <a:spcPts val="0"/>
              </a:spcAft>
              <a:buClrTx/>
              <a:buSzTx/>
              <a:buFontTx/>
              <a:buAutoNum type="alphaLcPeriod" startAt="5"/>
              <a:tabLst/>
              <a:defRPr/>
            </a:pPr>
            <a:r>
              <a:rPr lang="en-IN" sz="1200" b="1" kern="1200" baseline="0" dirty="0" smtClean="0">
                <a:solidFill>
                  <a:schemeClr val="tx1"/>
                </a:solidFill>
                <a:effectLst/>
                <a:latin typeface="+mn-lt"/>
                <a:ea typeface="+mn-ea"/>
                <a:cs typeface="+mn-cs"/>
              </a:rPr>
              <a:t>Performance tuning: </a:t>
            </a:r>
            <a:r>
              <a:rPr lang="en-IN" sz="1200" kern="1200" dirty="0" smtClean="0">
                <a:solidFill>
                  <a:schemeClr val="tx1"/>
                </a:solidFill>
                <a:effectLst/>
                <a:latin typeface="+mn-lt"/>
                <a:ea typeface="+mn-ea"/>
                <a:cs typeface="+mn-cs"/>
              </a:rPr>
              <a:t>Besides these characteristics, another important capability enabled by virtualization </a:t>
            </a:r>
            <a:r>
              <a:rPr lang="en-IN" sz="1200" b="1" kern="1200" dirty="0" smtClean="0">
                <a:solidFill>
                  <a:schemeClr val="tx1"/>
                </a:solidFill>
                <a:effectLst/>
                <a:latin typeface="+mn-lt"/>
                <a:ea typeface="+mn-ea"/>
                <a:cs typeface="+mn-cs"/>
              </a:rPr>
              <a:t>is performance tuning</a:t>
            </a:r>
            <a:r>
              <a:rPr lang="en-IN" sz="1200" kern="1200" dirty="0" smtClean="0">
                <a:solidFill>
                  <a:schemeClr val="tx1"/>
                </a:solidFill>
                <a:effectLst/>
                <a:latin typeface="+mn-lt"/>
                <a:ea typeface="+mn-ea"/>
                <a:cs typeface="+mn-cs"/>
              </a:rPr>
              <a:t>. This feature is a reality at present, given the considerable advances in hardware and software supporting virtualization. It becomes easier to </a:t>
            </a:r>
            <a:r>
              <a:rPr lang="en-IN" sz="1200" b="1" kern="1200" dirty="0" smtClean="0">
                <a:solidFill>
                  <a:schemeClr val="tx1"/>
                </a:solidFill>
                <a:effectLst/>
                <a:latin typeface="+mn-lt"/>
                <a:ea typeface="+mn-ea"/>
                <a:cs typeface="+mn-cs"/>
              </a:rPr>
              <a:t>control the performance of the guest by finely tuning the properties of the resources exposed through the virtual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This capability provides a means to effectively </a:t>
            </a:r>
            <a:r>
              <a:rPr lang="en-IN" sz="1200" b="1" kern="1200" dirty="0" smtClean="0">
                <a:solidFill>
                  <a:schemeClr val="tx1"/>
                </a:solidFill>
                <a:effectLst/>
                <a:latin typeface="+mn-lt"/>
                <a:ea typeface="+mn-ea"/>
                <a:cs typeface="+mn-cs"/>
              </a:rPr>
              <a:t>implement a quality-of-service (</a:t>
            </a:r>
            <a:r>
              <a:rPr lang="en-IN" sz="1200" b="1" kern="1200" dirty="0" err="1" smtClean="0">
                <a:solidFill>
                  <a:schemeClr val="tx1"/>
                </a:solidFill>
                <a:effectLst/>
                <a:latin typeface="+mn-lt"/>
                <a:ea typeface="+mn-ea"/>
                <a:cs typeface="+mn-cs"/>
              </a:rPr>
              <a:t>QoS</a:t>
            </a:r>
            <a:r>
              <a:rPr lang="en-IN" sz="1200" b="1" kern="1200" dirty="0" smtClean="0">
                <a:solidFill>
                  <a:schemeClr val="tx1"/>
                </a:solidFill>
                <a:effectLst/>
                <a:latin typeface="+mn-lt"/>
                <a:ea typeface="+mn-ea"/>
                <a:cs typeface="+mn-cs"/>
              </a:rPr>
              <a:t>)</a:t>
            </a:r>
            <a:r>
              <a:rPr lang="en-IN" sz="1200" kern="1200" dirty="0" smtClean="0">
                <a:solidFill>
                  <a:schemeClr val="tx1"/>
                </a:solidFill>
                <a:effectLst/>
                <a:latin typeface="+mn-lt"/>
                <a:ea typeface="+mn-ea"/>
                <a:cs typeface="+mn-cs"/>
              </a:rPr>
              <a:t> infrastructure that more easily </a:t>
            </a:r>
            <a:r>
              <a:rPr lang="en-IN" sz="1200" kern="1200" dirty="0" err="1" smtClean="0">
                <a:solidFill>
                  <a:schemeClr val="tx1"/>
                </a:solidFill>
                <a:effectLst/>
                <a:latin typeface="+mn-lt"/>
                <a:ea typeface="+mn-ea"/>
                <a:cs typeface="+mn-cs"/>
              </a:rPr>
              <a:t>fulfills</a:t>
            </a:r>
            <a:r>
              <a:rPr lang="en-IN" sz="1200" kern="1200" dirty="0" smtClean="0">
                <a:solidFill>
                  <a:schemeClr val="tx1"/>
                </a:solidFill>
                <a:effectLst/>
                <a:latin typeface="+mn-lt"/>
                <a:ea typeface="+mn-ea"/>
                <a:cs typeface="+mn-cs"/>
              </a:rPr>
              <a:t> the </a:t>
            </a:r>
            <a:r>
              <a:rPr lang="en-IN" sz="1200" b="1" kern="1200" dirty="0" smtClean="0">
                <a:solidFill>
                  <a:schemeClr val="tx1"/>
                </a:solidFill>
                <a:effectLst/>
                <a:latin typeface="+mn-lt"/>
                <a:ea typeface="+mn-ea"/>
                <a:cs typeface="+mn-cs"/>
              </a:rPr>
              <a:t>service-level agreement (SLA) </a:t>
            </a:r>
            <a:r>
              <a:rPr lang="en-IN" sz="1200" kern="1200" dirty="0" smtClean="0">
                <a:solidFill>
                  <a:schemeClr val="tx1"/>
                </a:solidFill>
                <a:effectLst/>
                <a:latin typeface="+mn-lt"/>
                <a:ea typeface="+mn-ea"/>
                <a:cs typeface="+mn-cs"/>
              </a:rPr>
              <a:t>established for the guest. For instance, software-implementing hardware virtualization solutions can </a:t>
            </a:r>
            <a:r>
              <a:rPr lang="en-IN" sz="1200" b="1" kern="1200" dirty="0" smtClean="0">
                <a:solidFill>
                  <a:schemeClr val="tx1"/>
                </a:solidFill>
                <a:effectLst/>
                <a:latin typeface="+mn-lt"/>
                <a:ea typeface="+mn-ea"/>
                <a:cs typeface="+mn-cs"/>
              </a:rPr>
              <a:t>expose to a guest operating system only a fraction of the memory of the host machine or set the maximum frequency of the processor of the virtual machine.</a:t>
            </a:r>
            <a:r>
              <a:rPr lang="en-IN" sz="1200" kern="1200" dirty="0" smtClean="0">
                <a:solidFill>
                  <a:schemeClr val="tx1"/>
                </a:solidFill>
                <a:effectLst/>
                <a:latin typeface="+mn-lt"/>
                <a:ea typeface="+mn-ea"/>
                <a:cs typeface="+mn-cs"/>
              </a:rPr>
              <a:t> Another advantage of managed execution is that sometimes it allows easy capturing of the </a:t>
            </a:r>
            <a:r>
              <a:rPr lang="en-IN" sz="1200" b="1" kern="1200" dirty="0" smtClean="0">
                <a:solidFill>
                  <a:schemeClr val="tx1"/>
                </a:solidFill>
                <a:effectLst/>
                <a:latin typeface="+mn-lt"/>
                <a:ea typeface="+mn-ea"/>
                <a:cs typeface="+mn-cs"/>
              </a:rPr>
              <a:t>state of the guest program, persisting it, and resuming its execution</a:t>
            </a:r>
            <a:r>
              <a:rPr lang="en-IN" sz="1200" kern="1200" dirty="0" smtClean="0">
                <a:solidFill>
                  <a:schemeClr val="tx1"/>
                </a:solidFill>
                <a:effectLst/>
                <a:latin typeface="+mn-lt"/>
                <a:ea typeface="+mn-ea"/>
                <a:cs typeface="+mn-cs"/>
              </a:rPr>
              <a:t>. This, for example, allows virtual machine managers such as </a:t>
            </a:r>
            <a:r>
              <a:rPr lang="en-IN" sz="1200" b="1" kern="1200" dirty="0" err="1" smtClean="0">
                <a:solidFill>
                  <a:schemeClr val="tx1"/>
                </a:solidFill>
                <a:effectLst/>
                <a:latin typeface="+mn-lt"/>
                <a:ea typeface="+mn-ea"/>
                <a:cs typeface="+mn-cs"/>
              </a:rPr>
              <a:t>Xen</a:t>
            </a:r>
            <a:r>
              <a:rPr lang="en-IN" sz="1200" b="1" kern="1200" dirty="0" smtClean="0">
                <a:solidFill>
                  <a:schemeClr val="tx1"/>
                </a:solidFill>
                <a:effectLst/>
                <a:latin typeface="+mn-lt"/>
                <a:ea typeface="+mn-ea"/>
                <a:cs typeface="+mn-cs"/>
              </a:rPr>
              <a:t> Hypervisor to stop the execution of a guest operating system, move its virtual image into another machine, and resume its execution in a completely transparent manner.</a:t>
            </a:r>
            <a:r>
              <a:rPr lang="en-IN" sz="1200" kern="1200" dirty="0" smtClean="0">
                <a:solidFill>
                  <a:schemeClr val="tx1"/>
                </a:solidFill>
                <a:effectLst/>
                <a:latin typeface="+mn-lt"/>
                <a:ea typeface="+mn-ea"/>
                <a:cs typeface="+mn-cs"/>
              </a:rPr>
              <a:t> This technique is called </a:t>
            </a:r>
            <a:r>
              <a:rPr lang="en-IN" sz="1200" b="1" kern="1200" dirty="0" smtClean="0">
                <a:solidFill>
                  <a:schemeClr val="tx1"/>
                </a:solidFill>
                <a:effectLst/>
                <a:latin typeface="+mn-lt"/>
                <a:ea typeface="+mn-ea"/>
                <a:cs typeface="+mn-cs"/>
              </a:rPr>
              <a:t>virtual machine migration</a:t>
            </a:r>
            <a:r>
              <a:rPr lang="en-IN" sz="1200" kern="1200" dirty="0" smtClean="0">
                <a:solidFill>
                  <a:schemeClr val="tx1"/>
                </a:solidFill>
                <a:effectLst/>
                <a:latin typeface="+mn-lt"/>
                <a:ea typeface="+mn-ea"/>
                <a:cs typeface="+mn-cs"/>
              </a:rPr>
              <a:t> and constitutes an important feature in virtualized data </a:t>
            </a:r>
            <a:r>
              <a:rPr lang="en-IN" sz="1200" kern="1200" dirty="0" err="1" smtClean="0">
                <a:solidFill>
                  <a:schemeClr val="tx1"/>
                </a:solidFill>
                <a:effectLst/>
                <a:latin typeface="+mn-lt"/>
                <a:ea typeface="+mn-ea"/>
                <a:cs typeface="+mn-cs"/>
              </a:rPr>
              <a:t>centers</a:t>
            </a:r>
            <a:r>
              <a:rPr lang="en-IN" sz="1200" kern="1200" dirty="0" smtClean="0">
                <a:solidFill>
                  <a:schemeClr val="tx1"/>
                </a:solidFill>
                <a:effectLst/>
                <a:latin typeface="+mn-lt"/>
                <a:ea typeface="+mn-ea"/>
                <a:cs typeface="+mn-cs"/>
              </a:rPr>
              <a:t> for optimizing their efficiency in serving application demands.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r>
              <a:rPr lang="en-IN" sz="1200" b="1" kern="1200" dirty="0" smtClean="0">
                <a:solidFill>
                  <a:schemeClr val="tx1"/>
                </a:solidFill>
                <a:effectLst/>
                <a:latin typeface="+mn-lt"/>
                <a:ea typeface="+mn-ea"/>
                <a:cs typeface="+mn-cs"/>
              </a:rPr>
              <a:t>3. </a:t>
            </a:r>
            <a:r>
              <a:rPr lang="en-IN" b="1" dirty="0" smtClean="0"/>
              <a:t>Portability</a:t>
            </a:r>
          </a:p>
          <a:p>
            <a:r>
              <a:rPr lang="en-IN" dirty="0" smtClean="0"/>
              <a:t> </a:t>
            </a:r>
          </a:p>
          <a:p>
            <a:r>
              <a:rPr lang="en-IN" dirty="0" smtClean="0"/>
              <a:t>The concept of portability applies in different ways according to the specific type of virtualization considered. In the case of a </a:t>
            </a:r>
            <a:r>
              <a:rPr lang="en-IN" b="1" dirty="0" smtClean="0"/>
              <a:t>hardware virtualization solution, the guest is packaged into a virtual image that, in most cases, can be safely moved and executed on top of different virtual machines. </a:t>
            </a:r>
            <a:r>
              <a:rPr lang="en-IN" dirty="0" smtClean="0"/>
              <a:t>Except for the file size, this happens with the same simplicity with which we can display a picture image in different computers. </a:t>
            </a:r>
          </a:p>
          <a:p>
            <a:r>
              <a:rPr lang="en-IN" b="1" dirty="0" smtClean="0"/>
              <a:t>Virtual images are generally proprietary formats that require a specific virtual machine manager to be executed. </a:t>
            </a:r>
          </a:p>
          <a:p>
            <a:endParaRPr lang="en-IN" b="1" dirty="0" smtClean="0"/>
          </a:p>
          <a:p>
            <a:r>
              <a:rPr lang="en-IN" dirty="0" smtClean="0"/>
              <a:t>In the case of programming-level virtualization, as implemented by the JVM or the .NET runtime, the binary code representing application components (jars or assemblies) can be run without any recompilation on any implementation of the corresponding virtual machine. This makes the application development cycle more flexible and application deployment very straight forward: One version of the application, in most cases, is able to run on different platforms with no changes. Finally, portability allows having your own system always with you and ready to use as long as the required virtual machine manager is available. This requirement is, in general, less stringent than having all the applications and services you need available to you anywhere you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endParaRPr lang="en-IN" sz="1200" kern="1200" dirty="0" smtClean="0">
              <a:solidFill>
                <a:schemeClr val="tx1"/>
              </a:solidFill>
              <a:effectLst/>
              <a:latin typeface="+mn-lt"/>
              <a:ea typeface="+mn-ea"/>
              <a:cs typeface="+mn-cs"/>
            </a:endParaRPr>
          </a:p>
          <a:p>
            <a:endParaRPr lang="en-IN" b="1" dirty="0"/>
          </a:p>
        </p:txBody>
      </p:sp>
      <p:sp>
        <p:nvSpPr>
          <p:cNvPr id="4" name="Slide Number Placeholder 3"/>
          <p:cNvSpPr>
            <a:spLocks noGrp="1"/>
          </p:cNvSpPr>
          <p:nvPr>
            <p:ph type="sldNum" sz="quarter" idx="10"/>
          </p:nvPr>
        </p:nvSpPr>
        <p:spPr/>
        <p:txBody>
          <a:bodyPr/>
          <a:lstStyle/>
          <a:p>
            <a:fld id="{4935ACCC-4E0E-4610-96AF-7B304EBBA5A0}" type="slidenum">
              <a:rPr lang="en-IN" smtClean="0"/>
              <a:t>14</a:t>
            </a:fld>
            <a:endParaRPr lang="en-IN"/>
          </a:p>
        </p:txBody>
      </p:sp>
    </p:spTree>
    <p:extLst>
      <p:ext uri="{BB962C8B-B14F-4D97-AF65-F5344CB8AC3E}">
        <p14:creationId xmlns:p14="http://schemas.microsoft.com/office/powerpoint/2010/main" val="286740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At the bottom layer, the model for the hardware is expressed in terms of the </a:t>
            </a:r>
            <a:r>
              <a:rPr lang="en-IN" sz="1200" b="1" kern="1200" dirty="0" smtClean="0">
                <a:solidFill>
                  <a:schemeClr val="tx1"/>
                </a:solidFill>
                <a:effectLst/>
                <a:latin typeface="+mn-lt"/>
                <a:ea typeface="+mn-ea"/>
                <a:cs typeface="+mn-cs"/>
              </a:rPr>
              <a:t>Instruction Set Architecture (ISA), </a:t>
            </a:r>
            <a:r>
              <a:rPr lang="en-IN" sz="1200" kern="1200" dirty="0" smtClean="0">
                <a:solidFill>
                  <a:schemeClr val="tx1"/>
                </a:solidFill>
                <a:effectLst/>
                <a:latin typeface="+mn-lt"/>
                <a:ea typeface="+mn-ea"/>
                <a:cs typeface="+mn-cs"/>
              </a:rPr>
              <a:t>which defines the </a:t>
            </a:r>
            <a:r>
              <a:rPr lang="en-IN" sz="1200" b="1" kern="1200" dirty="0" smtClean="0">
                <a:solidFill>
                  <a:schemeClr val="tx1"/>
                </a:solidFill>
                <a:effectLst/>
                <a:latin typeface="+mn-lt"/>
                <a:ea typeface="+mn-ea"/>
                <a:cs typeface="+mn-cs"/>
              </a:rPr>
              <a:t>instruction set for the processor</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registers, memory, and interrupt management. </a:t>
            </a:r>
          </a:p>
          <a:p>
            <a:r>
              <a:rPr lang="en-IN" sz="1200" b="1" kern="1200" dirty="0" smtClean="0">
                <a:solidFill>
                  <a:schemeClr val="tx1"/>
                </a:solidFill>
                <a:effectLst/>
                <a:latin typeface="+mn-lt"/>
                <a:ea typeface="+mn-ea"/>
                <a:cs typeface="+mn-cs"/>
              </a:rPr>
              <a:t>ISA is the interface between hardware and software, and it is important to the operating system (OS) developer (System ISA) and developers of applications that directly manage the underlying hardware (User ISA). </a:t>
            </a:r>
          </a:p>
          <a:p>
            <a:endParaRPr lang="en-IN" sz="1200" b="1"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 </a:t>
            </a:r>
            <a:r>
              <a:rPr lang="en-IN" sz="1200" b="1" kern="1200" dirty="0" smtClean="0">
                <a:solidFill>
                  <a:schemeClr val="tx1"/>
                </a:solidFill>
                <a:effectLst/>
                <a:latin typeface="+mn-lt"/>
                <a:ea typeface="+mn-ea"/>
                <a:cs typeface="+mn-cs"/>
              </a:rPr>
              <a:t>application binary interface (ABI) separates the operating system layer from the applications and libraries, which are managed by the OS</a:t>
            </a:r>
            <a:r>
              <a:rPr lang="en-IN" sz="1200" kern="1200" dirty="0" smtClean="0">
                <a:solidFill>
                  <a:schemeClr val="tx1"/>
                </a:solidFill>
                <a:effectLst/>
                <a:latin typeface="+mn-lt"/>
                <a:ea typeface="+mn-ea"/>
                <a:cs typeface="+mn-cs"/>
              </a:rPr>
              <a:t>. ABI covers details such as </a:t>
            </a:r>
            <a:r>
              <a:rPr lang="en-IN" sz="1200" b="1" kern="1200" dirty="0" smtClean="0">
                <a:solidFill>
                  <a:schemeClr val="tx1"/>
                </a:solidFill>
                <a:effectLst/>
                <a:latin typeface="+mn-lt"/>
                <a:ea typeface="+mn-ea"/>
                <a:cs typeface="+mn-cs"/>
              </a:rPr>
              <a:t>low-level data types, alignment, and call conventions and defines a format for executable programs</a:t>
            </a:r>
            <a:r>
              <a:rPr lang="en-IN" sz="1200" kern="1200" dirty="0" smtClean="0">
                <a:solidFill>
                  <a:schemeClr val="tx1"/>
                </a:solidFill>
                <a:effectLst/>
                <a:latin typeface="+mn-lt"/>
                <a:ea typeface="+mn-ea"/>
                <a:cs typeface="+mn-cs"/>
              </a:rPr>
              <a:t>. System calls are defined at this level. This interface allows portability of </a:t>
            </a:r>
            <a:r>
              <a:rPr lang="en-IN" sz="1200" b="1" kern="1200" dirty="0" smtClean="0">
                <a:solidFill>
                  <a:schemeClr val="tx1"/>
                </a:solidFill>
                <a:effectLst/>
                <a:latin typeface="+mn-lt"/>
                <a:ea typeface="+mn-ea"/>
                <a:cs typeface="+mn-cs"/>
              </a:rPr>
              <a:t>applications and libraries across operating systems that implement the same ABI.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 highest level of abstraction is represented by the </a:t>
            </a:r>
            <a:r>
              <a:rPr lang="en-IN" sz="1200" b="1" kern="1200" dirty="0" smtClean="0">
                <a:solidFill>
                  <a:schemeClr val="tx1"/>
                </a:solidFill>
                <a:effectLst/>
                <a:latin typeface="+mn-lt"/>
                <a:ea typeface="+mn-ea"/>
                <a:cs typeface="+mn-cs"/>
              </a:rPr>
              <a:t>application programming interface (API), </a:t>
            </a:r>
            <a:r>
              <a:rPr lang="en-IN" sz="1200" kern="1200" dirty="0" smtClean="0">
                <a:solidFill>
                  <a:schemeClr val="tx1"/>
                </a:solidFill>
                <a:effectLst/>
                <a:latin typeface="+mn-lt"/>
                <a:ea typeface="+mn-ea"/>
                <a:cs typeface="+mn-cs"/>
              </a:rPr>
              <a:t>which </a:t>
            </a:r>
            <a:r>
              <a:rPr lang="en-IN" sz="1200" b="1" kern="1200" dirty="0" smtClean="0">
                <a:solidFill>
                  <a:schemeClr val="tx1"/>
                </a:solidFill>
                <a:effectLst/>
                <a:latin typeface="+mn-lt"/>
                <a:ea typeface="+mn-ea"/>
                <a:cs typeface="+mn-cs"/>
              </a:rPr>
              <a:t>interfaces applications to libraries and/or the underlying operating system.</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For any operation to be performed in the </a:t>
            </a:r>
            <a:r>
              <a:rPr lang="en-IN" sz="1200" b="1" kern="1200" dirty="0" smtClean="0">
                <a:solidFill>
                  <a:schemeClr val="tx1"/>
                </a:solidFill>
                <a:effectLst/>
                <a:latin typeface="+mn-lt"/>
                <a:ea typeface="+mn-ea"/>
                <a:cs typeface="+mn-cs"/>
              </a:rPr>
              <a:t>application level API, ABI and ISA are responsible for making it happen</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The high-level abstraction is converted into machine-level instructions to perform the actual operations supported by the processor. </a:t>
            </a:r>
          </a:p>
          <a:p>
            <a:endParaRPr lang="en-IN" sz="1200" b="1"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This layered approach simplifies the </a:t>
            </a:r>
            <a:r>
              <a:rPr lang="en-IN" sz="1200" b="1" kern="1200" dirty="0" smtClean="0">
                <a:solidFill>
                  <a:schemeClr val="tx1"/>
                </a:solidFill>
                <a:effectLst/>
                <a:latin typeface="+mn-lt"/>
                <a:ea typeface="+mn-ea"/>
                <a:cs typeface="+mn-cs"/>
              </a:rPr>
              <a:t>development and implementation of computing systems and simplifies the implementation of multitasking and the coexistence of multiple executing environments</a:t>
            </a:r>
          </a:p>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18</a:t>
            </a:fld>
            <a:endParaRPr lang="en-IN"/>
          </a:p>
        </p:txBody>
      </p:sp>
    </p:spTree>
    <p:extLst>
      <p:ext uri="{BB962C8B-B14F-4D97-AF65-F5344CB8AC3E}">
        <p14:creationId xmlns:p14="http://schemas.microsoft.com/office/powerpoint/2010/main" val="3906369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instruction set exposed by the hardware has been divided into different security classes that define who can operate with them. The first distinction can be made between privileged and non privileged instructions.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Non privileged instructions </a:t>
            </a:r>
            <a:r>
              <a:rPr lang="en-IN" sz="1200" kern="1200" dirty="0" smtClean="0">
                <a:solidFill>
                  <a:schemeClr val="tx1"/>
                </a:solidFill>
                <a:effectLst/>
                <a:latin typeface="+mn-lt"/>
                <a:ea typeface="+mn-ea"/>
                <a:cs typeface="+mn-cs"/>
              </a:rPr>
              <a:t>are those instructions that can be used </a:t>
            </a:r>
            <a:r>
              <a:rPr lang="en-IN" sz="1200" b="1" kern="1200" dirty="0" smtClean="0">
                <a:solidFill>
                  <a:schemeClr val="tx1"/>
                </a:solidFill>
                <a:effectLst/>
                <a:latin typeface="+mn-lt"/>
                <a:ea typeface="+mn-ea"/>
                <a:cs typeface="+mn-cs"/>
              </a:rPr>
              <a:t>without interfering with other tasks </a:t>
            </a:r>
            <a:r>
              <a:rPr lang="en-IN" sz="1200" kern="1200" dirty="0" smtClean="0">
                <a:solidFill>
                  <a:schemeClr val="tx1"/>
                </a:solidFill>
                <a:effectLst/>
                <a:latin typeface="+mn-lt"/>
                <a:ea typeface="+mn-ea"/>
                <a:cs typeface="+mn-cs"/>
              </a:rPr>
              <a:t>because they </a:t>
            </a:r>
            <a:r>
              <a:rPr lang="en-IN" sz="1200" b="1" kern="1200" dirty="0" smtClean="0">
                <a:solidFill>
                  <a:schemeClr val="tx1"/>
                </a:solidFill>
                <a:effectLst/>
                <a:latin typeface="+mn-lt"/>
                <a:ea typeface="+mn-ea"/>
                <a:cs typeface="+mn-cs"/>
              </a:rPr>
              <a:t>do not access shared resources</a:t>
            </a:r>
            <a:r>
              <a:rPr lang="en-IN" sz="1200" kern="1200" dirty="0" smtClean="0">
                <a:solidFill>
                  <a:schemeClr val="tx1"/>
                </a:solidFill>
                <a:effectLst/>
                <a:latin typeface="+mn-lt"/>
                <a:ea typeface="+mn-ea"/>
                <a:cs typeface="+mn-cs"/>
              </a:rPr>
              <a:t>. This category contains, for example, all the </a:t>
            </a:r>
            <a:r>
              <a:rPr lang="en-IN" sz="1200" b="1" kern="1200" dirty="0" smtClean="0">
                <a:solidFill>
                  <a:schemeClr val="tx1"/>
                </a:solidFill>
                <a:effectLst/>
                <a:latin typeface="+mn-lt"/>
                <a:ea typeface="+mn-ea"/>
                <a:cs typeface="+mn-cs"/>
              </a:rPr>
              <a:t>floating, fixed-point, and arithmetic instructions</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kern="1200" dirty="0" smtClean="0">
                <a:solidFill>
                  <a:schemeClr val="tx1"/>
                </a:solidFill>
                <a:effectLst/>
                <a:latin typeface="+mn-lt"/>
                <a:ea typeface="+mn-ea"/>
                <a:cs typeface="+mn-cs"/>
              </a:rPr>
              <a:t>Privileged instructions </a:t>
            </a:r>
            <a:r>
              <a:rPr lang="en-IN" sz="1200" kern="1200" dirty="0" smtClean="0">
                <a:solidFill>
                  <a:schemeClr val="tx1"/>
                </a:solidFill>
                <a:effectLst/>
                <a:latin typeface="+mn-lt"/>
                <a:ea typeface="+mn-ea"/>
                <a:cs typeface="+mn-cs"/>
              </a:rPr>
              <a:t>are those that are executed under </a:t>
            </a:r>
            <a:r>
              <a:rPr lang="en-IN" sz="1200" b="1" kern="1200" dirty="0" smtClean="0">
                <a:solidFill>
                  <a:schemeClr val="tx1"/>
                </a:solidFill>
                <a:effectLst/>
                <a:latin typeface="+mn-lt"/>
                <a:ea typeface="+mn-ea"/>
                <a:cs typeface="+mn-cs"/>
              </a:rPr>
              <a:t>specific restrictions and are mostly used for sensitive operations</a:t>
            </a:r>
            <a:r>
              <a:rPr lang="en-IN" sz="1200" kern="1200" dirty="0" smtClean="0">
                <a:solidFill>
                  <a:schemeClr val="tx1"/>
                </a:solidFill>
                <a:effectLst/>
                <a:latin typeface="+mn-lt"/>
                <a:ea typeface="+mn-ea"/>
                <a:cs typeface="+mn-cs"/>
              </a:rPr>
              <a:t>, which expose </a:t>
            </a:r>
            <a:r>
              <a:rPr lang="en-IN" sz="1200" b="1" kern="1200" dirty="0" smtClean="0">
                <a:solidFill>
                  <a:schemeClr val="tx1"/>
                </a:solidFill>
                <a:effectLst/>
                <a:latin typeface="+mn-lt"/>
                <a:ea typeface="+mn-ea"/>
                <a:cs typeface="+mn-cs"/>
              </a:rPr>
              <a:t>(</a:t>
            </a:r>
            <a:r>
              <a:rPr lang="en-IN" sz="1200" b="1" kern="1200" dirty="0" err="1" smtClean="0">
                <a:solidFill>
                  <a:schemeClr val="tx1"/>
                </a:solidFill>
                <a:effectLst/>
                <a:latin typeface="+mn-lt"/>
                <a:ea typeface="+mn-ea"/>
                <a:cs typeface="+mn-cs"/>
              </a:rPr>
              <a:t>behavior</a:t>
            </a:r>
            <a:r>
              <a:rPr lang="en-IN" sz="1200" b="1" kern="1200" dirty="0" smtClean="0">
                <a:solidFill>
                  <a:schemeClr val="tx1"/>
                </a:solidFill>
                <a:effectLst/>
                <a:latin typeface="+mn-lt"/>
                <a:ea typeface="+mn-ea"/>
                <a:cs typeface="+mn-cs"/>
              </a:rPr>
              <a:t>-sensitive) </a:t>
            </a:r>
            <a:r>
              <a:rPr lang="en-IN" sz="1200" kern="1200" dirty="0" smtClean="0">
                <a:solidFill>
                  <a:schemeClr val="tx1"/>
                </a:solidFill>
                <a:effectLst/>
                <a:latin typeface="+mn-lt"/>
                <a:ea typeface="+mn-ea"/>
                <a:cs typeface="+mn-cs"/>
              </a:rPr>
              <a:t>or modify (</a:t>
            </a:r>
            <a:r>
              <a:rPr lang="en-IN" sz="1200" b="1" kern="1200" dirty="0" smtClean="0">
                <a:solidFill>
                  <a:schemeClr val="tx1"/>
                </a:solidFill>
                <a:effectLst/>
                <a:latin typeface="+mn-lt"/>
                <a:ea typeface="+mn-ea"/>
                <a:cs typeface="+mn-cs"/>
              </a:rPr>
              <a:t>control-sensitive)</a:t>
            </a:r>
            <a:r>
              <a:rPr lang="en-IN" sz="1200" kern="1200" dirty="0" smtClean="0">
                <a:solidFill>
                  <a:schemeClr val="tx1"/>
                </a:solidFill>
                <a:effectLst/>
                <a:latin typeface="+mn-lt"/>
                <a:ea typeface="+mn-ea"/>
                <a:cs typeface="+mn-cs"/>
              </a:rPr>
              <a:t> the privileged state. For instance</a:t>
            </a:r>
            <a:r>
              <a:rPr lang="en-IN" sz="1200" b="1" kern="1200" dirty="0" smtClean="0">
                <a:solidFill>
                  <a:schemeClr val="tx1"/>
                </a:solidFill>
                <a:effectLst/>
                <a:latin typeface="+mn-lt"/>
                <a:ea typeface="+mn-ea"/>
                <a:cs typeface="+mn-cs"/>
              </a:rPr>
              <a:t>, </a:t>
            </a:r>
            <a:r>
              <a:rPr lang="en-IN" sz="1200" b="1" kern="1200" dirty="0" err="1" smtClean="0">
                <a:solidFill>
                  <a:schemeClr val="tx1"/>
                </a:solidFill>
                <a:effectLst/>
                <a:latin typeface="+mn-lt"/>
                <a:ea typeface="+mn-ea"/>
                <a:cs typeface="+mn-cs"/>
              </a:rPr>
              <a:t>behavior</a:t>
            </a:r>
            <a:r>
              <a:rPr lang="en-IN" sz="1200" b="1" kern="1200" dirty="0" smtClean="0">
                <a:solidFill>
                  <a:schemeClr val="tx1"/>
                </a:solidFill>
                <a:effectLst/>
                <a:latin typeface="+mn-lt"/>
                <a:ea typeface="+mn-ea"/>
                <a:cs typeface="+mn-cs"/>
              </a:rPr>
              <a:t>-sensitive instructions are those that operate on the I/O, whereas control-sensitive instructions alter the state of the CPU registers.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Some types of architecture feature more than one class of privileged instructions and implement a finer control of how these instructions can be accessed.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For instance, a possible implementation features a hierarchy of privileges in the form of ring-based security: </a:t>
            </a:r>
            <a:r>
              <a:rPr lang="en-IN" sz="1200" b="1" kern="1200" dirty="0" smtClean="0">
                <a:solidFill>
                  <a:schemeClr val="tx1"/>
                </a:solidFill>
                <a:effectLst/>
                <a:latin typeface="+mn-lt"/>
                <a:ea typeface="+mn-ea"/>
                <a:cs typeface="+mn-cs"/>
              </a:rPr>
              <a:t>Ring 0, Ring 1, Ring 2, and Ring 3</a:t>
            </a:r>
            <a:r>
              <a:rPr lang="en-IN" sz="1200" kern="1200" dirty="0" smtClean="0">
                <a:solidFill>
                  <a:schemeClr val="tx1"/>
                </a:solidFill>
                <a:effectLst/>
                <a:latin typeface="+mn-lt"/>
                <a:ea typeface="+mn-ea"/>
                <a:cs typeface="+mn-cs"/>
              </a:rPr>
              <a:t>; Ring 0 is in the most privileged level and Ring 3 in the least privileged level. </a:t>
            </a:r>
            <a:r>
              <a:rPr lang="en-IN" sz="1200" b="1" kern="1200" dirty="0" smtClean="0">
                <a:solidFill>
                  <a:schemeClr val="tx1"/>
                </a:solidFill>
                <a:effectLst/>
                <a:latin typeface="+mn-lt"/>
                <a:ea typeface="+mn-ea"/>
                <a:cs typeface="+mn-cs"/>
              </a:rPr>
              <a:t>Ring 0 is used by the kernel of the OS</a:t>
            </a:r>
            <a:r>
              <a:rPr lang="en-IN" sz="1200" kern="1200" dirty="0" smtClean="0">
                <a:solidFill>
                  <a:schemeClr val="tx1"/>
                </a:solidFill>
                <a:effectLst/>
                <a:latin typeface="+mn-lt"/>
                <a:ea typeface="+mn-ea"/>
                <a:cs typeface="+mn-cs"/>
              </a:rPr>
              <a:t>, </a:t>
            </a:r>
            <a:r>
              <a:rPr lang="en-IN" sz="1200" b="1" kern="1200" dirty="0" smtClean="0">
                <a:solidFill>
                  <a:schemeClr val="tx1"/>
                </a:solidFill>
                <a:effectLst/>
                <a:latin typeface="+mn-lt"/>
                <a:ea typeface="+mn-ea"/>
                <a:cs typeface="+mn-cs"/>
              </a:rPr>
              <a:t>rings 1 and 2 are used by the OS-level services</a:t>
            </a:r>
            <a:r>
              <a:rPr lang="en-IN" sz="1200" kern="1200" dirty="0" smtClean="0">
                <a:solidFill>
                  <a:schemeClr val="tx1"/>
                </a:solidFill>
                <a:effectLst/>
                <a:latin typeface="+mn-lt"/>
                <a:ea typeface="+mn-ea"/>
                <a:cs typeface="+mn-cs"/>
              </a:rPr>
              <a:t>, and </a:t>
            </a:r>
            <a:r>
              <a:rPr lang="en-IN" sz="1200" b="1" kern="1200" dirty="0" smtClean="0">
                <a:solidFill>
                  <a:schemeClr val="tx1"/>
                </a:solidFill>
                <a:effectLst/>
                <a:latin typeface="+mn-lt"/>
                <a:ea typeface="+mn-ea"/>
                <a:cs typeface="+mn-cs"/>
              </a:rPr>
              <a:t>Ring 3 is used by the user</a:t>
            </a:r>
            <a:r>
              <a:rPr lang="en-IN"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Recent systems support only two levels, </a:t>
            </a:r>
            <a:r>
              <a:rPr lang="en-IN" sz="1200" b="1" kern="1200" dirty="0" smtClean="0">
                <a:solidFill>
                  <a:schemeClr val="tx1"/>
                </a:solidFill>
                <a:effectLst/>
                <a:latin typeface="+mn-lt"/>
                <a:ea typeface="+mn-ea"/>
                <a:cs typeface="+mn-cs"/>
              </a:rPr>
              <a:t>with Ring 0 for supervisor mode </a:t>
            </a:r>
            <a:r>
              <a:rPr lang="en-IN" sz="1200" kern="1200" dirty="0" smtClean="0">
                <a:solidFill>
                  <a:schemeClr val="tx1"/>
                </a:solidFill>
                <a:effectLst/>
                <a:latin typeface="+mn-lt"/>
                <a:ea typeface="+mn-ea"/>
                <a:cs typeface="+mn-cs"/>
              </a:rPr>
              <a:t>and </a:t>
            </a:r>
            <a:r>
              <a:rPr lang="en-IN" sz="1200" b="1" kern="1200" dirty="0" smtClean="0">
                <a:solidFill>
                  <a:schemeClr val="tx1"/>
                </a:solidFill>
                <a:effectLst/>
                <a:latin typeface="+mn-lt"/>
                <a:ea typeface="+mn-ea"/>
                <a:cs typeface="+mn-cs"/>
              </a:rPr>
              <a:t>Ring 3 for user mode</a:t>
            </a:r>
            <a:r>
              <a:rPr lang="en-I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 first mode denotes an execution mode in which all the </a:t>
            </a:r>
            <a:r>
              <a:rPr lang="en-IN" sz="1200" b="1" kern="1200" dirty="0" smtClean="0">
                <a:solidFill>
                  <a:schemeClr val="tx1"/>
                </a:solidFill>
                <a:effectLst/>
                <a:latin typeface="+mn-lt"/>
                <a:ea typeface="+mn-ea"/>
                <a:cs typeface="+mn-cs"/>
              </a:rPr>
              <a:t>instructions (privileged and non privileged) can be executed without any restriction. </a:t>
            </a:r>
            <a:r>
              <a:rPr lang="en-IN" sz="1200" kern="1200" dirty="0" smtClean="0">
                <a:solidFill>
                  <a:schemeClr val="tx1"/>
                </a:solidFill>
                <a:effectLst/>
                <a:latin typeface="+mn-lt"/>
                <a:ea typeface="+mn-ea"/>
                <a:cs typeface="+mn-cs"/>
              </a:rPr>
              <a:t>This mode, also called </a:t>
            </a:r>
            <a:r>
              <a:rPr lang="en-IN" sz="1200" b="1" kern="1200" dirty="0" smtClean="0">
                <a:solidFill>
                  <a:schemeClr val="tx1"/>
                </a:solidFill>
                <a:effectLst/>
                <a:latin typeface="+mn-lt"/>
                <a:ea typeface="+mn-ea"/>
                <a:cs typeface="+mn-cs"/>
              </a:rPr>
              <a:t>master mode or kernel mode</a:t>
            </a:r>
            <a:r>
              <a:rPr lang="en-IN" sz="1200" kern="1200" dirty="0" smtClean="0">
                <a:solidFill>
                  <a:schemeClr val="tx1"/>
                </a:solidFill>
                <a:effectLst/>
                <a:latin typeface="+mn-lt"/>
                <a:ea typeface="+mn-ea"/>
                <a:cs typeface="+mn-cs"/>
              </a:rPr>
              <a:t>, is generally used by the operating system (or the hypervisor) to perform sensitive operations on hardware-level resources.</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In user mode, </a:t>
            </a:r>
            <a:r>
              <a:rPr lang="en-IN" sz="1200" b="1" kern="1200" dirty="0" smtClean="0">
                <a:solidFill>
                  <a:schemeClr val="tx1"/>
                </a:solidFill>
                <a:effectLst/>
                <a:latin typeface="+mn-lt"/>
                <a:ea typeface="+mn-ea"/>
                <a:cs typeface="+mn-cs"/>
              </a:rPr>
              <a:t>there are restrictions to control the machine-level resources</a:t>
            </a:r>
            <a:r>
              <a:rPr lang="en-IN" sz="1200" kern="1200" dirty="0" smtClean="0">
                <a:solidFill>
                  <a:schemeClr val="tx1"/>
                </a:solidFill>
                <a:effectLst/>
                <a:latin typeface="+mn-lt"/>
                <a:ea typeface="+mn-ea"/>
                <a:cs typeface="+mn-cs"/>
              </a:rPr>
              <a:t>. If code running in </a:t>
            </a:r>
            <a:r>
              <a:rPr lang="en-IN" sz="1200" b="1" kern="1200" dirty="0" smtClean="0">
                <a:solidFill>
                  <a:schemeClr val="tx1"/>
                </a:solidFill>
                <a:effectLst/>
                <a:latin typeface="+mn-lt"/>
                <a:ea typeface="+mn-ea"/>
                <a:cs typeface="+mn-cs"/>
              </a:rPr>
              <a:t>user mode invokes the privileged instructions, hardware interrupts occur and trap the potentially harmful execution of the instruction</a:t>
            </a:r>
            <a:r>
              <a:rPr lang="en-IN" sz="1200" kern="1200" dirty="0" smtClean="0">
                <a:solidFill>
                  <a:schemeClr val="tx1"/>
                </a:solidFill>
                <a:effectLst/>
                <a:latin typeface="+mn-lt"/>
                <a:ea typeface="+mn-ea"/>
                <a:cs typeface="+mn-cs"/>
              </a:rPr>
              <a:t>. Despite this, there might be some instructions that can be invoked as privileged instructions under some conditions and as non privileged instructions under other conditions.</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 distinction between user and supervisor mode </a:t>
            </a:r>
            <a:r>
              <a:rPr lang="en-IN" sz="1200" b="1" kern="1200" dirty="0" smtClean="0">
                <a:solidFill>
                  <a:schemeClr val="tx1"/>
                </a:solidFill>
                <a:effectLst/>
                <a:latin typeface="+mn-lt"/>
                <a:ea typeface="+mn-ea"/>
                <a:cs typeface="+mn-cs"/>
              </a:rPr>
              <a:t>allows us to understand the role of the hypervisor and why it is called that</a:t>
            </a:r>
            <a:r>
              <a:rPr lang="en-IN" sz="1200" kern="1200" dirty="0" smtClean="0">
                <a:solidFill>
                  <a:schemeClr val="tx1"/>
                </a:solidFill>
                <a:effectLst/>
                <a:latin typeface="+mn-lt"/>
                <a:ea typeface="+mn-ea"/>
                <a:cs typeface="+mn-cs"/>
              </a:rPr>
              <a:t>. Conceptually, the hypervisor runs above the supervisor mode, and from here the prefix hyper- is used. In reality</a:t>
            </a:r>
            <a:r>
              <a:rPr lang="en-IN" sz="1200" b="1" kern="1200" dirty="0" smtClean="0">
                <a:solidFill>
                  <a:schemeClr val="tx1"/>
                </a:solidFill>
                <a:effectLst/>
                <a:latin typeface="+mn-lt"/>
                <a:ea typeface="+mn-ea"/>
                <a:cs typeface="+mn-cs"/>
              </a:rPr>
              <a:t>, hypervisors are run in supervisor mode, and the division between privileged and non privileged instructions has posed challenges in designing virtual machine managers.</a:t>
            </a:r>
            <a:r>
              <a:rPr lang="en-IN" sz="1200" kern="1200" dirty="0" smtClean="0">
                <a:solidFill>
                  <a:schemeClr val="tx1"/>
                </a:solidFill>
                <a:effectLst/>
                <a:latin typeface="+mn-lt"/>
                <a:ea typeface="+mn-ea"/>
                <a:cs typeface="+mn-cs"/>
              </a:rPr>
              <a:t> It is expected that all the sensitive instructions will be executed in privileged mode, which requires supervisor mode in order to avoid traps.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Without this assumption it is impossible to fully emulate and manage the status of the CPU for guest operating systems. </a:t>
            </a:r>
            <a:r>
              <a:rPr lang="en-IN" sz="1200" b="1" kern="1200" dirty="0" smtClean="0">
                <a:solidFill>
                  <a:schemeClr val="tx1"/>
                </a:solidFill>
                <a:effectLst/>
                <a:latin typeface="+mn-lt"/>
                <a:ea typeface="+mn-ea"/>
                <a:cs typeface="+mn-cs"/>
              </a:rPr>
              <a:t>Unfortunately, this is not true for the original ISA, which allows 17 sensitive instructions to be called in user mode. This prevents multiple operating systems managed by a single hypervisor to be isolated from each other, since they are able to access the privileged state of the processor and change it.</a:t>
            </a:r>
            <a:r>
              <a:rPr lang="en-IN" sz="1200" kern="1200" dirty="0" smtClean="0">
                <a:solidFill>
                  <a:schemeClr val="tx1"/>
                </a:solidFill>
                <a:effectLst/>
                <a:latin typeface="+mn-lt"/>
                <a:ea typeface="+mn-ea"/>
                <a:cs typeface="+mn-cs"/>
              </a:rPr>
              <a:t> More recent implementations of ISA (Intel VT and AMD Pacifica) have solved this problem by redesigning such instructions as privileged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19</a:t>
            </a:fld>
            <a:endParaRPr lang="en-IN"/>
          </a:p>
        </p:txBody>
      </p:sp>
    </p:spTree>
    <p:extLst>
      <p:ext uri="{BB962C8B-B14F-4D97-AF65-F5344CB8AC3E}">
        <p14:creationId xmlns:p14="http://schemas.microsoft.com/office/powerpoint/2010/main" val="12067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35ACCC-4E0E-4610-96AF-7B304EBBA5A0}" type="slidenum">
              <a:rPr lang="en-IN" smtClean="0"/>
              <a:t>25</a:t>
            </a:fld>
            <a:endParaRPr lang="en-IN"/>
          </a:p>
        </p:txBody>
      </p:sp>
    </p:spTree>
    <p:extLst>
      <p:ext uri="{BB962C8B-B14F-4D97-AF65-F5344CB8AC3E}">
        <p14:creationId xmlns:p14="http://schemas.microsoft.com/office/powerpoint/2010/main" val="135593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This theorem establishes </a:t>
            </a:r>
            <a:r>
              <a:rPr lang="en-IN" b="1" dirty="0" smtClean="0"/>
              <a:t>that all the instructions that change the configuration of the system resources should generate a trap in user mode and be executed under the control of the virtual machine manager. </a:t>
            </a:r>
            <a:r>
              <a:rPr lang="en-IN" dirty="0" smtClean="0"/>
              <a:t>This allows hypervisors to efficiently control only those instructions that would reveal the presence of an abstraction layer while executing all the rest of the instructions without considerable performance loss. The theorem always </a:t>
            </a:r>
            <a:r>
              <a:rPr lang="en-IN" b="1" dirty="0" smtClean="0"/>
              <a:t>guarantees the resource control property when the hypervisor is in the most privileged mode (Ring 0). </a:t>
            </a:r>
            <a:r>
              <a:rPr lang="en-IN" dirty="0" smtClean="0"/>
              <a:t>The </a:t>
            </a:r>
            <a:r>
              <a:rPr lang="en-IN" b="1" dirty="0" smtClean="0"/>
              <a:t>non privileged instructions must be executed without the intervention of the hypervisor.</a:t>
            </a:r>
            <a:r>
              <a:rPr lang="en-IN" dirty="0" smtClean="0"/>
              <a:t> The equivalence property also holds good since the output of the code is the same in both cases because the code is not changed.</a:t>
            </a:r>
          </a:p>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26</a:t>
            </a:fld>
            <a:endParaRPr lang="en-IN"/>
          </a:p>
        </p:txBody>
      </p:sp>
    </p:spTree>
    <p:extLst>
      <p:ext uri="{BB962C8B-B14F-4D97-AF65-F5344CB8AC3E}">
        <p14:creationId xmlns:p14="http://schemas.microsoft.com/office/powerpoint/2010/main" val="6138915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181265-5B26-48DE-90DB-76DAF7A15D4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EECF637-E634-4FA6-9B33-2BAD9469FED2}" type="slidenum">
              <a:rPr lang="en-IN" smtClean="0"/>
              <a:t>‹#›</a:t>
            </a:fld>
            <a:endParaRPr lang="en-IN"/>
          </a:p>
        </p:txBody>
      </p:sp>
    </p:spTree>
    <p:extLst>
      <p:ext uri="{BB962C8B-B14F-4D97-AF65-F5344CB8AC3E}">
        <p14:creationId xmlns:p14="http://schemas.microsoft.com/office/powerpoint/2010/main" val="85761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181265-5B26-48DE-90DB-76DAF7A15D4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229739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181265-5B26-48DE-90DB-76DAF7A15D4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329199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181265-5B26-48DE-90DB-76DAF7A15D4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578065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B5181265-5B26-48DE-90DB-76DAF7A15D47}" type="datetimeFigureOut">
              <a:rPr lang="en-IN" smtClean="0"/>
              <a:t>30-08-2022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EECF637-E634-4FA6-9B33-2BAD9469FED2}" type="slidenum">
              <a:rPr lang="en-IN" smtClean="0"/>
              <a:t>‹#›</a:t>
            </a:fld>
            <a:endParaRPr lang="en-IN"/>
          </a:p>
        </p:txBody>
      </p:sp>
    </p:spTree>
    <p:extLst>
      <p:ext uri="{BB962C8B-B14F-4D97-AF65-F5344CB8AC3E}">
        <p14:creationId xmlns:p14="http://schemas.microsoft.com/office/powerpoint/2010/main" val="4124963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181265-5B26-48DE-90DB-76DAF7A15D47}"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410078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181265-5B26-48DE-90DB-76DAF7A15D47}"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198460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181265-5B26-48DE-90DB-76DAF7A15D47}"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324843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81265-5B26-48DE-90DB-76DAF7A15D47}"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142924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181265-5B26-48DE-90DB-76DAF7A15D47}"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221609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5181265-5B26-48DE-90DB-76DAF7A15D47}" type="datetimeFigureOut">
              <a:rPr lang="en-IN" smtClean="0"/>
              <a:t>30-08-2022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EECF637-E634-4FA6-9B33-2BAD9469FED2}" type="slidenum">
              <a:rPr lang="en-IN" smtClean="0"/>
              <a:t>‹#›</a:t>
            </a:fld>
            <a:endParaRPr lang="en-IN"/>
          </a:p>
        </p:txBody>
      </p:sp>
    </p:spTree>
    <p:extLst>
      <p:ext uri="{BB962C8B-B14F-4D97-AF65-F5344CB8AC3E}">
        <p14:creationId xmlns:p14="http://schemas.microsoft.com/office/powerpoint/2010/main" val="221063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5181265-5B26-48DE-90DB-76DAF7A15D47}" type="datetimeFigureOut">
              <a:rPr lang="en-IN" smtClean="0"/>
              <a:t>30-08-2022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EECF637-E634-4FA6-9B33-2BAD9469FED2}" type="slidenum">
              <a:rPr lang="en-IN" smtClean="0"/>
              <a:t>‹#›</a:t>
            </a:fld>
            <a:endParaRPr lang="en-IN"/>
          </a:p>
        </p:txBody>
      </p:sp>
    </p:spTree>
    <p:extLst>
      <p:ext uri="{BB962C8B-B14F-4D97-AF65-F5344CB8AC3E}">
        <p14:creationId xmlns:p14="http://schemas.microsoft.com/office/powerpoint/2010/main" val="167527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L3: Virtualization</a:t>
            </a:r>
            <a:endParaRPr lang="en-IN" dirty="0"/>
          </a:p>
        </p:txBody>
      </p:sp>
      <p:sp>
        <p:nvSpPr>
          <p:cNvPr id="3" name="Subtitle 2"/>
          <p:cNvSpPr>
            <a:spLocks noGrp="1"/>
          </p:cNvSpPr>
          <p:nvPr>
            <p:ph type="subTitle" idx="1"/>
          </p:nvPr>
        </p:nvSpPr>
        <p:spPr>
          <a:xfrm>
            <a:off x="1069847" y="4389119"/>
            <a:ext cx="10138083" cy="2377441"/>
          </a:xfrm>
        </p:spPr>
        <p:txBody>
          <a:bodyPr>
            <a:normAutofit/>
          </a:bodyPr>
          <a:lstStyle/>
          <a:p>
            <a:r>
              <a:rPr lang="en-IN" dirty="0" smtClean="0"/>
              <a:t>Prepared by</a:t>
            </a:r>
          </a:p>
          <a:p>
            <a:r>
              <a:rPr lang="en-IN" dirty="0" smtClean="0"/>
              <a:t>AVITA KATAL</a:t>
            </a:r>
          </a:p>
          <a:p>
            <a:r>
              <a:rPr lang="en-IN" dirty="0" smtClean="0"/>
              <a:t>Assistant Professor(SS)</a:t>
            </a:r>
          </a:p>
          <a:p>
            <a:r>
              <a:rPr lang="en-IN" dirty="0" err="1" smtClean="0"/>
              <a:t>SoCS,UPES</a:t>
            </a:r>
            <a:endParaRPr lang="en-IN" dirty="0"/>
          </a:p>
        </p:txBody>
      </p:sp>
    </p:spTree>
    <p:extLst>
      <p:ext uri="{BB962C8B-B14F-4D97-AF65-F5344CB8AC3E}">
        <p14:creationId xmlns:p14="http://schemas.microsoft.com/office/powerpoint/2010/main" val="1319783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3"/>
          <p:cNvPicPr>
            <a:picLocks noChangeAspect="1"/>
          </p:cNvPicPr>
          <p:nvPr/>
        </p:nvPicPr>
        <p:blipFill>
          <a:blip r:embed="rId2"/>
          <a:stretch>
            <a:fillRect/>
          </a:stretch>
        </p:blipFill>
        <p:spPr>
          <a:xfrm>
            <a:off x="3287066" y="1017395"/>
            <a:ext cx="5962441" cy="5965393"/>
          </a:xfrm>
          <a:prstGeom prst="rect">
            <a:avLst/>
          </a:prstGeom>
        </p:spPr>
      </p:pic>
      <p:sp>
        <p:nvSpPr>
          <p:cNvPr id="7" name="Content Placeholder 6"/>
          <p:cNvSpPr>
            <a:spLocks noGrp="1"/>
          </p:cNvSpPr>
          <p:nvPr>
            <p:ph idx="1"/>
          </p:nvPr>
        </p:nvSpPr>
        <p:spPr>
          <a:xfrm>
            <a:off x="914400" y="1935433"/>
            <a:ext cx="10673862" cy="4658797"/>
          </a:xfrm>
        </p:spPr>
        <p:txBody>
          <a:bodyPr/>
          <a:lstStyle/>
          <a:p>
            <a:endParaRPr lang="en-IN" dirty="0"/>
          </a:p>
        </p:txBody>
      </p:sp>
    </p:spTree>
    <p:extLst>
      <p:ext uri="{BB962C8B-B14F-4D97-AF65-F5344CB8AC3E}">
        <p14:creationId xmlns:p14="http://schemas.microsoft.com/office/powerpoint/2010/main" val="3063192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 y="484632"/>
            <a:ext cx="10952402" cy="658368"/>
          </a:xfrm>
        </p:spPr>
        <p:txBody>
          <a:bodyPr>
            <a:normAutofit fontScale="90000"/>
          </a:bodyPr>
          <a:lstStyle/>
          <a:p>
            <a:endParaRPr lang="en-IN" dirty="0"/>
          </a:p>
        </p:txBody>
      </p:sp>
      <p:sp>
        <p:nvSpPr>
          <p:cNvPr id="3" name="Content Placeholder 2"/>
          <p:cNvSpPr>
            <a:spLocks noGrp="1"/>
          </p:cNvSpPr>
          <p:nvPr>
            <p:ph idx="1"/>
          </p:nvPr>
        </p:nvSpPr>
        <p:spPr>
          <a:xfrm>
            <a:off x="526472" y="1310498"/>
            <a:ext cx="10823241" cy="4870938"/>
          </a:xfrm>
        </p:spPr>
        <p:txBody>
          <a:bodyPr>
            <a:normAutofit fontScale="85000" lnSpcReduction="20000"/>
          </a:bodyPr>
          <a:lstStyle/>
          <a:p>
            <a:pPr marL="0" indent="0">
              <a:buNone/>
            </a:pPr>
            <a:r>
              <a:rPr lang="en-IN" sz="3000" dirty="0">
                <a:latin typeface="Times New Roman" panose="02020603050405020304" pitchFamily="18" charset="0"/>
                <a:cs typeface="Times New Roman" panose="02020603050405020304" pitchFamily="18" charset="0"/>
              </a:rPr>
              <a:t>Virtualization technologies have gained renewed interested recently due to the confluence of several </a:t>
            </a:r>
            <a:r>
              <a:rPr lang="en-IN" sz="3000" dirty="0" smtClean="0">
                <a:latin typeface="Times New Roman" panose="02020603050405020304" pitchFamily="18" charset="0"/>
                <a:cs typeface="Times New Roman" panose="02020603050405020304" pitchFamily="18" charset="0"/>
              </a:rPr>
              <a:t>phenomena:</a:t>
            </a:r>
          </a:p>
          <a:p>
            <a:pPr marL="0" indent="0">
              <a:buNone/>
            </a:pPr>
            <a:r>
              <a:rPr lang="en-IN" sz="3000" b="1" dirty="0" smtClean="0">
                <a:latin typeface="Times New Roman" panose="02020603050405020304" pitchFamily="18" charset="0"/>
                <a:cs typeface="Times New Roman" panose="02020603050405020304" pitchFamily="18" charset="0"/>
              </a:rPr>
              <a:t>1. Increased </a:t>
            </a:r>
            <a:r>
              <a:rPr lang="en-IN" sz="3000" b="1" dirty="0">
                <a:latin typeface="Times New Roman" panose="02020603050405020304" pitchFamily="18" charset="0"/>
                <a:cs typeface="Times New Roman" panose="02020603050405020304" pitchFamily="18" charset="0"/>
              </a:rPr>
              <a:t>performance and computing </a:t>
            </a:r>
            <a:r>
              <a:rPr lang="en-IN" sz="3000" b="1" dirty="0" smtClean="0">
                <a:latin typeface="Times New Roman" panose="02020603050405020304" pitchFamily="18" charset="0"/>
                <a:cs typeface="Times New Roman" panose="02020603050405020304" pitchFamily="18" charset="0"/>
              </a:rPr>
              <a:t>capacity.	</a:t>
            </a:r>
          </a:p>
          <a:p>
            <a:pPr marL="0" indent="0">
              <a:buNone/>
            </a:pPr>
            <a:r>
              <a:rPr lang="en-IN" sz="3000" b="1" dirty="0">
                <a:latin typeface="Times New Roman" panose="02020603050405020304" pitchFamily="18" charset="0"/>
                <a:cs typeface="Times New Roman" panose="02020603050405020304" pitchFamily="18" charset="0"/>
              </a:rPr>
              <a:t>	</a:t>
            </a:r>
            <a:r>
              <a:rPr lang="en-IN" sz="3000" b="1" dirty="0" smtClean="0">
                <a:latin typeface="Times New Roman" panose="02020603050405020304" pitchFamily="18" charset="0"/>
                <a:cs typeface="Times New Roman" panose="02020603050405020304" pitchFamily="18" charset="0"/>
              </a:rPr>
              <a:t>				(supercomputers and desktops)</a:t>
            </a:r>
          </a:p>
          <a:p>
            <a:pPr marL="0" indent="0">
              <a:buNone/>
            </a:pPr>
            <a:r>
              <a:rPr lang="en-IN" sz="3000" b="1" dirty="0" smtClean="0">
                <a:latin typeface="Times New Roman" panose="02020603050405020304" pitchFamily="18" charset="0"/>
                <a:cs typeface="Times New Roman" panose="02020603050405020304" pitchFamily="18" charset="0"/>
              </a:rPr>
              <a:t>2. Underutilized </a:t>
            </a:r>
            <a:r>
              <a:rPr lang="en-IN" sz="3000" b="1" dirty="0">
                <a:latin typeface="Times New Roman" panose="02020603050405020304" pitchFamily="18" charset="0"/>
                <a:cs typeface="Times New Roman" panose="02020603050405020304" pitchFamily="18" charset="0"/>
              </a:rPr>
              <a:t>hardware and software </a:t>
            </a:r>
            <a:r>
              <a:rPr lang="en-IN" sz="3000" b="1" dirty="0" smtClean="0">
                <a:latin typeface="Times New Roman" panose="02020603050405020304" pitchFamily="18" charset="0"/>
                <a:cs typeface="Times New Roman" panose="02020603050405020304" pitchFamily="18" charset="0"/>
              </a:rPr>
              <a:t>resources.</a:t>
            </a:r>
          </a:p>
          <a:p>
            <a:pPr marL="0" indent="0">
              <a:buNone/>
            </a:pPr>
            <a:r>
              <a:rPr lang="en-IN" sz="3000" b="1" dirty="0">
                <a:latin typeface="Times New Roman" panose="02020603050405020304" pitchFamily="18" charset="0"/>
                <a:cs typeface="Times New Roman" panose="02020603050405020304" pitchFamily="18" charset="0"/>
              </a:rPr>
              <a:t>	</a:t>
            </a:r>
            <a:r>
              <a:rPr lang="en-IN" sz="3000" b="1" dirty="0" smtClean="0">
                <a:latin typeface="Times New Roman" panose="02020603050405020304" pitchFamily="18" charset="0"/>
                <a:cs typeface="Times New Roman" panose="02020603050405020304" pitchFamily="18" charset="0"/>
              </a:rPr>
              <a:t>				(administrative or IT automation tasks)</a:t>
            </a:r>
          </a:p>
          <a:p>
            <a:pPr marL="0" indent="0">
              <a:buNone/>
            </a:pPr>
            <a:r>
              <a:rPr lang="en-IN" sz="3000" b="1" dirty="0" smtClean="0">
                <a:latin typeface="Times New Roman" panose="02020603050405020304" pitchFamily="18" charset="0"/>
                <a:cs typeface="Times New Roman" panose="02020603050405020304" pitchFamily="18" charset="0"/>
              </a:rPr>
              <a:t>3. Lack </a:t>
            </a:r>
            <a:r>
              <a:rPr lang="en-IN" sz="3000" b="1" dirty="0">
                <a:latin typeface="Times New Roman" panose="02020603050405020304" pitchFamily="18" charset="0"/>
                <a:cs typeface="Times New Roman" panose="02020603050405020304" pitchFamily="18" charset="0"/>
              </a:rPr>
              <a:t>of </a:t>
            </a:r>
            <a:r>
              <a:rPr lang="en-IN" sz="3000" b="1" dirty="0" smtClean="0">
                <a:latin typeface="Times New Roman" panose="02020603050405020304" pitchFamily="18" charset="0"/>
                <a:cs typeface="Times New Roman" panose="02020603050405020304" pitchFamily="18" charset="0"/>
              </a:rPr>
              <a:t>space			(</a:t>
            </a:r>
            <a:r>
              <a:rPr lang="en-IN" sz="3000" b="1" dirty="0">
                <a:latin typeface="Times New Roman" panose="02020603050405020304" pitchFamily="18" charset="0"/>
                <a:cs typeface="Times New Roman" panose="02020603050405020304" pitchFamily="18" charset="0"/>
              </a:rPr>
              <a:t>server </a:t>
            </a:r>
            <a:r>
              <a:rPr lang="en-IN" sz="3000" b="1" dirty="0" smtClean="0">
                <a:latin typeface="Times New Roman" panose="02020603050405020304" pitchFamily="18" charset="0"/>
                <a:cs typeface="Times New Roman" panose="02020603050405020304" pitchFamily="18" charset="0"/>
              </a:rPr>
              <a:t>consolidation)</a:t>
            </a:r>
          </a:p>
          <a:p>
            <a:pPr marL="0" indent="0">
              <a:buNone/>
            </a:pPr>
            <a:r>
              <a:rPr lang="en-IN" sz="3000" b="1" dirty="0" smtClean="0">
                <a:latin typeface="Times New Roman" panose="02020603050405020304" pitchFamily="18" charset="0"/>
                <a:cs typeface="Times New Roman" panose="02020603050405020304" pitchFamily="18" charset="0"/>
              </a:rPr>
              <a:t>4. Greening initiatives.		(carbon footprint for cooling these servers) </a:t>
            </a:r>
          </a:p>
          <a:p>
            <a:pPr marL="0" indent="0">
              <a:buNone/>
            </a:pPr>
            <a:r>
              <a:rPr lang="en-IN" sz="3000" b="1" dirty="0" smtClean="0">
                <a:latin typeface="Times New Roman" panose="02020603050405020304" pitchFamily="18" charset="0"/>
                <a:cs typeface="Times New Roman" panose="02020603050405020304" pitchFamily="18" charset="0"/>
              </a:rPr>
              <a:t>5. Rise </a:t>
            </a:r>
            <a:r>
              <a:rPr lang="en-IN" sz="3000" b="1" dirty="0">
                <a:latin typeface="Times New Roman" panose="02020603050405020304" pitchFamily="18" charset="0"/>
                <a:cs typeface="Times New Roman" panose="02020603050405020304" pitchFamily="18" charset="0"/>
              </a:rPr>
              <a:t>of administrative costs. </a:t>
            </a:r>
            <a:r>
              <a:rPr lang="en-IN" sz="3000" b="1" dirty="0" smtClean="0">
                <a:latin typeface="Times New Roman" panose="02020603050405020304" pitchFamily="18" charset="0"/>
                <a:cs typeface="Times New Roman" panose="02020603050405020304" pitchFamily="18" charset="0"/>
              </a:rPr>
              <a:t>	</a:t>
            </a:r>
          </a:p>
          <a:p>
            <a:pPr marL="0" indent="0">
              <a:buNone/>
            </a:pPr>
            <a:r>
              <a:rPr lang="en-IN" sz="3000" b="1" dirty="0" smtClean="0">
                <a:latin typeface="Times New Roman" panose="02020603050405020304" pitchFamily="18" charset="0"/>
                <a:cs typeface="Times New Roman" panose="02020603050405020304" pitchFamily="18" charset="0"/>
              </a:rPr>
              <a:t>( administration tasks: hardware </a:t>
            </a:r>
            <a:r>
              <a:rPr lang="en-IN" sz="3000" b="1" dirty="0">
                <a:latin typeface="Times New Roman" panose="02020603050405020304" pitchFamily="18" charset="0"/>
                <a:cs typeface="Times New Roman" panose="02020603050405020304" pitchFamily="18" charset="0"/>
              </a:rPr>
              <a:t>monitoring, defective hardware replacement, server set up and updates, server resources monitoring, and backups</a:t>
            </a:r>
            <a:r>
              <a:rPr lang="en-IN" sz="3000" b="1" dirty="0" smtClean="0">
                <a:latin typeface="Times New Roman" panose="02020603050405020304" pitchFamily="18" charset="0"/>
                <a:cs typeface="Times New Roman" panose="02020603050405020304" pitchFamily="18" charset="0"/>
              </a:rPr>
              <a:t>.) </a:t>
            </a:r>
            <a:endParaRPr lang="en-IN" sz="3000" b="1" dirty="0">
              <a:latin typeface="Times New Roman" panose="02020603050405020304" pitchFamily="18" charset="0"/>
              <a:cs typeface="Times New Roman" panose="02020603050405020304" pitchFamily="18" charset="0"/>
            </a:endParaRPr>
          </a:p>
          <a:p>
            <a:pPr marL="457200" indent="-457200">
              <a:buAutoNum type="arabicPeriod"/>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34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7738" y="1248508"/>
            <a:ext cx="7860324" cy="4923692"/>
          </a:xfrm>
        </p:spPr>
      </p:pic>
    </p:spTree>
    <p:extLst>
      <p:ext uri="{BB962C8B-B14F-4D97-AF65-F5344CB8AC3E}">
        <p14:creationId xmlns:p14="http://schemas.microsoft.com/office/powerpoint/2010/main" val="1804850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617" y="644577"/>
            <a:ext cx="10837888" cy="5786203"/>
          </a:xfrm>
        </p:spPr>
        <p:txBody>
          <a:bodyPr>
            <a:normAutofit/>
          </a:bodyPr>
          <a:lstStyle/>
          <a:p>
            <a:pPr algn="just"/>
            <a:r>
              <a:rPr lang="en-IN" sz="2500" dirty="0">
                <a:latin typeface="Times New Roman" panose="02020603050405020304" pitchFamily="18" charset="0"/>
                <a:cs typeface="Times New Roman" panose="02020603050405020304" pitchFamily="18" charset="0"/>
              </a:rPr>
              <a:t>Virtualization is a broad concept that </a:t>
            </a:r>
            <a:r>
              <a:rPr lang="en-IN" sz="2500" b="1" dirty="0">
                <a:latin typeface="Times New Roman" panose="02020603050405020304" pitchFamily="18" charset="0"/>
                <a:cs typeface="Times New Roman" panose="02020603050405020304" pitchFamily="18" charset="0"/>
              </a:rPr>
              <a:t>refers to the creation of a virtual version of something, whether hardware, a software environment, storage, or a network. </a:t>
            </a:r>
            <a:endParaRPr lang="en-IN" sz="2500" b="1"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In </a:t>
            </a:r>
            <a:r>
              <a:rPr lang="en-IN" sz="2500" dirty="0">
                <a:latin typeface="Times New Roman" panose="02020603050405020304" pitchFamily="18" charset="0"/>
                <a:cs typeface="Times New Roman" panose="02020603050405020304" pitchFamily="18" charset="0"/>
              </a:rPr>
              <a:t>a virtualized environment there are three major components: </a:t>
            </a:r>
            <a:r>
              <a:rPr lang="en-IN" sz="2500" b="1" dirty="0">
                <a:latin typeface="Times New Roman" panose="02020603050405020304" pitchFamily="18" charset="0"/>
                <a:cs typeface="Times New Roman" panose="02020603050405020304" pitchFamily="18" charset="0"/>
              </a:rPr>
              <a:t>guest, host, and virtualization layer. </a:t>
            </a:r>
            <a:endParaRPr lang="en-IN" sz="2500" b="1"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The </a:t>
            </a:r>
            <a:r>
              <a:rPr lang="en-IN" sz="2500" dirty="0">
                <a:latin typeface="Times New Roman" panose="02020603050405020304" pitchFamily="18" charset="0"/>
                <a:cs typeface="Times New Roman" panose="02020603050405020304" pitchFamily="18" charset="0"/>
              </a:rPr>
              <a:t>guest represents </a:t>
            </a:r>
            <a:r>
              <a:rPr lang="en-IN" sz="2500" b="1" dirty="0">
                <a:latin typeface="Times New Roman" panose="02020603050405020304" pitchFamily="18" charset="0"/>
                <a:cs typeface="Times New Roman" panose="02020603050405020304" pitchFamily="18" charset="0"/>
              </a:rPr>
              <a:t>the system component that interacts with the virtualization layer </a:t>
            </a:r>
            <a:r>
              <a:rPr lang="en-IN" sz="2500" dirty="0">
                <a:latin typeface="Times New Roman" panose="02020603050405020304" pitchFamily="18" charset="0"/>
                <a:cs typeface="Times New Roman" panose="02020603050405020304" pitchFamily="18" charset="0"/>
              </a:rPr>
              <a:t>rather than with the host, as would normally happen.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The </a:t>
            </a:r>
            <a:r>
              <a:rPr lang="en-IN" sz="2500" b="1" dirty="0">
                <a:latin typeface="Times New Roman" panose="02020603050405020304" pitchFamily="18" charset="0"/>
                <a:cs typeface="Times New Roman" panose="02020603050405020304" pitchFamily="18" charset="0"/>
              </a:rPr>
              <a:t>host represents the original environment </a:t>
            </a:r>
            <a:r>
              <a:rPr lang="en-IN" sz="2500" dirty="0">
                <a:latin typeface="Times New Roman" panose="02020603050405020304" pitchFamily="18" charset="0"/>
                <a:cs typeface="Times New Roman" panose="02020603050405020304" pitchFamily="18" charset="0"/>
              </a:rPr>
              <a:t>where the guest is supposed to be managed.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The </a:t>
            </a:r>
            <a:r>
              <a:rPr lang="en-IN" sz="2500" b="1" dirty="0">
                <a:latin typeface="Times New Roman" panose="02020603050405020304" pitchFamily="18" charset="0"/>
                <a:cs typeface="Times New Roman" panose="02020603050405020304" pitchFamily="18" charset="0"/>
              </a:rPr>
              <a:t>virtualization layer is responsible for recreating the same or a different environment where the guest will </a:t>
            </a:r>
            <a:r>
              <a:rPr lang="en-IN" sz="2500" b="1" dirty="0" smtClean="0">
                <a:latin typeface="Times New Roman" panose="02020603050405020304" pitchFamily="18" charset="0"/>
                <a:cs typeface="Times New Roman" panose="02020603050405020304" pitchFamily="18" charset="0"/>
              </a:rPr>
              <a:t>operate.</a:t>
            </a:r>
            <a:endParaRPr lang="en-IN" sz="25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1192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Characteristics of virtualized environment</a:t>
            </a:r>
            <a:endParaRPr lang="en-IN" dirty="0"/>
          </a:p>
        </p:txBody>
      </p:sp>
      <p:sp>
        <p:nvSpPr>
          <p:cNvPr id="3" name="Content Placeholder 2"/>
          <p:cNvSpPr>
            <a:spLocks noGrp="1"/>
          </p:cNvSpPr>
          <p:nvPr>
            <p:ph idx="1"/>
          </p:nvPr>
        </p:nvSpPr>
        <p:spPr/>
        <p:txBody>
          <a:bodyPr/>
          <a:lstStyle/>
          <a:p>
            <a:pPr algn="just"/>
            <a:r>
              <a:rPr lang="en-US" dirty="0"/>
              <a:t>The technologies of today allow profitable use of virtualization and make it possible to fully exploit the advantages that come with it. Such advantages have always been characteristics of virtualized solutions. </a:t>
            </a:r>
            <a:endParaRPr lang="en-US" dirty="0" smtClean="0"/>
          </a:p>
          <a:p>
            <a:pPr marL="457200" indent="-457200" algn="just">
              <a:buAutoNum type="arabicPeriod"/>
            </a:pPr>
            <a:r>
              <a:rPr lang="en-IN" dirty="0" smtClean="0"/>
              <a:t>Increased </a:t>
            </a:r>
            <a:r>
              <a:rPr lang="en-IN" dirty="0"/>
              <a:t>security </a:t>
            </a:r>
            <a:endParaRPr lang="en-IN" dirty="0" smtClean="0"/>
          </a:p>
          <a:p>
            <a:pPr marL="457200" indent="-457200" algn="just">
              <a:buAutoNum type="arabicPeriod"/>
            </a:pPr>
            <a:r>
              <a:rPr lang="en-IN" dirty="0"/>
              <a:t>Managed execution </a:t>
            </a:r>
            <a:endParaRPr lang="en-IN" dirty="0" smtClean="0"/>
          </a:p>
          <a:p>
            <a:pPr lvl="2" algn="just"/>
            <a:r>
              <a:rPr lang="en-US" dirty="0" smtClean="0"/>
              <a:t>Sharing</a:t>
            </a:r>
          </a:p>
          <a:p>
            <a:pPr lvl="2" algn="just"/>
            <a:r>
              <a:rPr lang="en-US" dirty="0" smtClean="0"/>
              <a:t>Aggregation:</a:t>
            </a:r>
            <a:endParaRPr lang="en-US" dirty="0"/>
          </a:p>
          <a:p>
            <a:pPr lvl="2" algn="just"/>
            <a:r>
              <a:rPr lang="en-US" dirty="0"/>
              <a:t>E</a:t>
            </a:r>
            <a:r>
              <a:rPr lang="en-US" dirty="0" smtClean="0"/>
              <a:t>mulation</a:t>
            </a:r>
          </a:p>
          <a:p>
            <a:pPr lvl="2" algn="just"/>
            <a:r>
              <a:rPr lang="en-US" dirty="0" smtClean="0"/>
              <a:t> Isolation  </a:t>
            </a:r>
          </a:p>
          <a:p>
            <a:pPr lvl="2" algn="just"/>
            <a:r>
              <a:rPr lang="en-US" dirty="0" smtClean="0"/>
              <a:t>Performance Tuning</a:t>
            </a:r>
            <a:endParaRPr lang="en-IN" dirty="0" smtClean="0"/>
          </a:p>
          <a:p>
            <a:pPr marL="0" indent="0" algn="just">
              <a:buNone/>
            </a:pPr>
            <a:r>
              <a:rPr lang="en-IN" dirty="0" smtClean="0"/>
              <a:t>3.  Portability</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905" y="2989552"/>
            <a:ext cx="6409480" cy="3210080"/>
          </a:xfrm>
          <a:prstGeom prst="rect">
            <a:avLst/>
          </a:prstGeom>
        </p:spPr>
      </p:pic>
    </p:spTree>
    <p:extLst>
      <p:ext uri="{BB962C8B-B14F-4D97-AF65-F5344CB8AC3E}">
        <p14:creationId xmlns:p14="http://schemas.microsoft.com/office/powerpoint/2010/main" val="2919688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6. Taxonomy </a:t>
            </a:r>
            <a:r>
              <a:rPr lang="en-IN" dirty="0"/>
              <a:t>of virtualization techniques</a:t>
            </a:r>
            <a:br>
              <a:rPr lang="en-IN" dirty="0"/>
            </a:br>
            <a:endParaRPr lang="en-IN" dirty="0"/>
          </a:p>
        </p:txBody>
      </p:sp>
      <p:sp>
        <p:nvSpPr>
          <p:cNvPr id="3" name="Content Placeholder 2"/>
          <p:cNvSpPr>
            <a:spLocks noGrp="1"/>
          </p:cNvSpPr>
          <p:nvPr>
            <p:ph idx="1"/>
          </p:nvPr>
        </p:nvSpPr>
        <p:spPr>
          <a:xfrm>
            <a:off x="1069847" y="1453243"/>
            <a:ext cx="10556095" cy="5045528"/>
          </a:xfrm>
        </p:spPr>
        <p:txBody>
          <a:bodyPr>
            <a:normAutofit/>
          </a:bodyPr>
          <a:lstStyle/>
          <a:p>
            <a:pPr marL="0" indent="0" algn="just">
              <a:buNone/>
            </a:pPr>
            <a:r>
              <a:rPr lang="en-IN" dirty="0"/>
              <a:t>The first classification discriminates against </a:t>
            </a:r>
            <a:r>
              <a:rPr lang="en-IN" b="1" dirty="0">
                <a:solidFill>
                  <a:srgbClr val="FF0000"/>
                </a:solidFill>
              </a:rPr>
              <a:t>the service or entity that is being emulated</a:t>
            </a:r>
            <a:r>
              <a:rPr lang="en-IN" dirty="0">
                <a:solidFill>
                  <a:srgbClr val="FF0000"/>
                </a:solidFill>
              </a:rPr>
              <a:t>. </a:t>
            </a:r>
            <a:endParaRPr lang="en-IN" dirty="0" smtClean="0">
              <a:solidFill>
                <a:srgbClr val="FF0000"/>
              </a:solidFill>
            </a:endParaRPr>
          </a:p>
          <a:p>
            <a:pPr marL="0" indent="0" algn="just">
              <a:buNone/>
            </a:pPr>
            <a:r>
              <a:rPr lang="en-IN" dirty="0" smtClean="0"/>
              <a:t>Virtualization </a:t>
            </a:r>
            <a:r>
              <a:rPr lang="en-IN" dirty="0"/>
              <a:t>is mainly used to emulate </a:t>
            </a:r>
            <a:r>
              <a:rPr lang="en-IN" b="1" i="1" dirty="0">
                <a:solidFill>
                  <a:srgbClr val="FF0000"/>
                </a:solidFill>
              </a:rPr>
              <a:t>execution environments, storage, and networks</a:t>
            </a:r>
            <a:r>
              <a:rPr lang="en-IN" b="1" i="1" dirty="0"/>
              <a:t>. </a:t>
            </a:r>
            <a:endParaRPr lang="en-IN" b="1" i="1" dirty="0" smtClean="0"/>
          </a:p>
          <a:p>
            <a:pPr marL="0" indent="0" algn="just">
              <a:buNone/>
            </a:pPr>
            <a:r>
              <a:rPr lang="en-IN" dirty="0" smtClean="0"/>
              <a:t>Among </a:t>
            </a:r>
            <a:r>
              <a:rPr lang="en-IN" dirty="0"/>
              <a:t>these categories, </a:t>
            </a:r>
            <a:r>
              <a:rPr lang="en-IN" b="1" i="1" dirty="0"/>
              <a:t>execution virtualization </a:t>
            </a:r>
            <a:r>
              <a:rPr lang="en-IN" dirty="0"/>
              <a:t>constitutes the oldest, most popular, and most developed area. </a:t>
            </a:r>
            <a:endParaRPr lang="en-IN" dirty="0" smtClean="0"/>
          </a:p>
          <a:p>
            <a:pPr marL="0" indent="0" algn="just">
              <a:buNone/>
            </a:pPr>
            <a:endParaRPr lang="en-IN" dirty="0"/>
          </a:p>
          <a:p>
            <a:pPr marL="0" indent="0" algn="just">
              <a:buNone/>
            </a:pPr>
            <a:r>
              <a:rPr lang="en-IN" dirty="0" smtClean="0"/>
              <a:t>Virtualization techniques can be divided </a:t>
            </a:r>
            <a:r>
              <a:rPr lang="en-IN" dirty="0"/>
              <a:t>into </a:t>
            </a:r>
            <a:r>
              <a:rPr lang="en-IN" b="1" dirty="0"/>
              <a:t>two major categories </a:t>
            </a:r>
            <a:r>
              <a:rPr lang="en-IN" dirty="0"/>
              <a:t>by considering the </a:t>
            </a:r>
            <a:r>
              <a:rPr lang="en-IN" b="1" dirty="0"/>
              <a:t>type of host they require</a:t>
            </a:r>
            <a:r>
              <a:rPr lang="en-IN" b="1" dirty="0" smtClean="0"/>
              <a:t>.</a:t>
            </a:r>
          </a:p>
          <a:p>
            <a:pPr algn="just"/>
            <a:r>
              <a:rPr lang="en-IN" dirty="0" smtClean="0"/>
              <a:t> </a:t>
            </a:r>
            <a:r>
              <a:rPr lang="en-IN" b="1" i="1" dirty="0"/>
              <a:t>Process-level techniques </a:t>
            </a:r>
            <a:r>
              <a:rPr lang="en-IN" dirty="0"/>
              <a:t>are implemented on top of an </a:t>
            </a:r>
            <a:r>
              <a:rPr lang="en-IN" b="1" i="1" dirty="0">
                <a:solidFill>
                  <a:srgbClr val="FF0000"/>
                </a:solidFill>
              </a:rPr>
              <a:t>existing operating </a:t>
            </a:r>
            <a:r>
              <a:rPr lang="en-IN" b="1" i="1" dirty="0" smtClean="0">
                <a:solidFill>
                  <a:srgbClr val="FF0000"/>
                </a:solidFill>
              </a:rPr>
              <a:t>system</a:t>
            </a:r>
            <a:r>
              <a:rPr lang="en-IN" i="1" dirty="0">
                <a:solidFill>
                  <a:srgbClr val="FF0000"/>
                </a:solidFill>
              </a:rPr>
              <a:t>, </a:t>
            </a:r>
            <a:r>
              <a:rPr lang="en-IN" b="1" i="1" dirty="0">
                <a:solidFill>
                  <a:srgbClr val="FF0000"/>
                </a:solidFill>
              </a:rPr>
              <a:t>which has full control of the hardware. </a:t>
            </a:r>
            <a:endParaRPr lang="en-IN" b="1" i="1" dirty="0" smtClean="0">
              <a:solidFill>
                <a:srgbClr val="FF0000"/>
              </a:solidFill>
            </a:endParaRPr>
          </a:p>
          <a:p>
            <a:pPr algn="just"/>
            <a:r>
              <a:rPr lang="en-IN" b="1" i="1" dirty="0" smtClean="0"/>
              <a:t>System-level </a:t>
            </a:r>
            <a:r>
              <a:rPr lang="en-IN" b="1" i="1" dirty="0"/>
              <a:t>techniques </a:t>
            </a:r>
            <a:r>
              <a:rPr lang="en-IN" dirty="0"/>
              <a:t>are implemented </a:t>
            </a:r>
            <a:r>
              <a:rPr lang="en-IN" b="1" dirty="0"/>
              <a:t>directly on hardware </a:t>
            </a:r>
            <a:r>
              <a:rPr lang="en-IN" dirty="0"/>
              <a:t>and </a:t>
            </a:r>
            <a:r>
              <a:rPr lang="en-IN" b="1" i="1" dirty="0">
                <a:solidFill>
                  <a:srgbClr val="FF0000"/>
                </a:solidFill>
              </a:rPr>
              <a:t>do not require—or require a minimum of support from—an existing operating system. </a:t>
            </a:r>
            <a:endParaRPr lang="en-IN" b="1" i="1" dirty="0" smtClean="0">
              <a:solidFill>
                <a:srgbClr val="FF0000"/>
              </a:solidFill>
            </a:endParaRPr>
          </a:p>
        </p:txBody>
      </p:sp>
    </p:spTree>
    <p:extLst>
      <p:ext uri="{BB962C8B-B14F-4D97-AF65-F5344CB8AC3E}">
        <p14:creationId xmlns:p14="http://schemas.microsoft.com/office/powerpoint/2010/main" val="1925462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6. Taxonomy </a:t>
            </a:r>
            <a:r>
              <a:rPr lang="en-IN" dirty="0"/>
              <a:t>of virtualization techniques</a:t>
            </a:r>
            <a:br>
              <a:rPr lang="en-IN" dirty="0"/>
            </a:br>
            <a:r>
              <a:rPr lang="en-IN" sz="2800" dirty="0" err="1" smtClean="0"/>
              <a:t>contd</a:t>
            </a:r>
            <a:r>
              <a:rPr lang="en-IN" sz="2800" dirty="0" smtClean="0"/>
              <a:t>…</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786" y="1858297"/>
            <a:ext cx="7468450" cy="5029200"/>
          </a:xfrm>
          <a:prstGeom prst="rect">
            <a:avLst/>
          </a:prstGeom>
        </p:spPr>
      </p:pic>
    </p:spTree>
    <p:extLst>
      <p:ext uri="{BB962C8B-B14F-4D97-AF65-F5344CB8AC3E}">
        <p14:creationId xmlns:p14="http://schemas.microsoft.com/office/powerpoint/2010/main" val="127236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10442448" cy="903297"/>
          </a:xfrm>
        </p:spPr>
        <p:txBody>
          <a:bodyPr/>
          <a:lstStyle/>
          <a:p>
            <a:r>
              <a:rPr lang="en-IN" dirty="0" smtClean="0"/>
              <a:t>6.1. Execution </a:t>
            </a:r>
            <a:r>
              <a:rPr lang="en-IN" dirty="0"/>
              <a:t>virtualization</a:t>
            </a:r>
          </a:p>
        </p:txBody>
      </p:sp>
      <p:sp>
        <p:nvSpPr>
          <p:cNvPr id="3" name="Content Placeholder 2"/>
          <p:cNvSpPr>
            <a:spLocks noGrp="1"/>
          </p:cNvSpPr>
          <p:nvPr>
            <p:ph idx="1"/>
          </p:nvPr>
        </p:nvSpPr>
        <p:spPr>
          <a:xfrm>
            <a:off x="685800" y="1387929"/>
            <a:ext cx="10442448" cy="4784271"/>
          </a:xfrm>
        </p:spPr>
        <p:txBody>
          <a:bodyPr>
            <a:normAutofit lnSpcReduction="10000"/>
          </a:bodyPr>
          <a:lstStyle/>
          <a:p>
            <a:pPr algn="just"/>
            <a:r>
              <a:rPr lang="en-IN" sz="3000" dirty="0">
                <a:latin typeface="Times New Roman" panose="02020603050405020304" pitchFamily="18" charset="0"/>
                <a:cs typeface="Times New Roman" panose="02020603050405020304" pitchFamily="18" charset="0"/>
              </a:rPr>
              <a:t>Execution virtualization includes all techniques that aim to </a:t>
            </a:r>
            <a:r>
              <a:rPr lang="en-IN" sz="3000" b="1" i="1" dirty="0">
                <a:solidFill>
                  <a:srgbClr val="FF0000"/>
                </a:solidFill>
                <a:latin typeface="Times New Roman" panose="02020603050405020304" pitchFamily="18" charset="0"/>
                <a:cs typeface="Times New Roman" panose="02020603050405020304" pitchFamily="18" charset="0"/>
              </a:rPr>
              <a:t>emulate an execution environment that is separate from the one hosting the virtualization layer. </a:t>
            </a:r>
            <a:endParaRPr lang="en-IN" sz="3000" b="1" i="1" dirty="0" smtClean="0">
              <a:solidFill>
                <a:srgbClr val="FF0000"/>
              </a:solidFill>
              <a:latin typeface="Times New Roman" panose="02020603050405020304" pitchFamily="18" charset="0"/>
              <a:cs typeface="Times New Roman" panose="02020603050405020304" pitchFamily="18" charset="0"/>
            </a:endParaRPr>
          </a:p>
          <a:p>
            <a:pPr algn="just"/>
            <a:r>
              <a:rPr lang="en-IN" sz="3000" dirty="0" smtClean="0">
                <a:latin typeface="Times New Roman" panose="02020603050405020304" pitchFamily="18" charset="0"/>
                <a:cs typeface="Times New Roman" panose="02020603050405020304" pitchFamily="18" charset="0"/>
              </a:rPr>
              <a:t>All </a:t>
            </a:r>
            <a:r>
              <a:rPr lang="en-IN" sz="3000" dirty="0">
                <a:latin typeface="Times New Roman" panose="02020603050405020304" pitchFamily="18" charset="0"/>
                <a:cs typeface="Times New Roman" panose="02020603050405020304" pitchFamily="18" charset="0"/>
              </a:rPr>
              <a:t>these techniques concentrate their </a:t>
            </a:r>
            <a:r>
              <a:rPr lang="en-IN" sz="3000" dirty="0" smtClean="0">
                <a:latin typeface="Times New Roman" panose="02020603050405020304" pitchFamily="18" charset="0"/>
                <a:cs typeface="Times New Roman" panose="02020603050405020304" pitchFamily="18" charset="0"/>
              </a:rPr>
              <a:t>interest </a:t>
            </a:r>
            <a:r>
              <a:rPr lang="en-IN" sz="3000" dirty="0">
                <a:latin typeface="Times New Roman" panose="02020603050405020304" pitchFamily="18" charset="0"/>
                <a:cs typeface="Times New Roman" panose="02020603050405020304" pitchFamily="18" charset="0"/>
              </a:rPr>
              <a:t>on providing support for the </a:t>
            </a:r>
            <a:r>
              <a:rPr lang="en-IN" sz="3000" b="1" dirty="0">
                <a:solidFill>
                  <a:srgbClr val="FF0000"/>
                </a:solidFill>
                <a:latin typeface="Times New Roman" panose="02020603050405020304" pitchFamily="18" charset="0"/>
                <a:cs typeface="Times New Roman" panose="02020603050405020304" pitchFamily="18" charset="0"/>
              </a:rPr>
              <a:t>execution of programs</a:t>
            </a:r>
            <a:r>
              <a:rPr lang="en-IN" sz="3000" dirty="0">
                <a:latin typeface="Times New Roman" panose="02020603050405020304" pitchFamily="18" charset="0"/>
                <a:cs typeface="Times New Roman" panose="02020603050405020304" pitchFamily="18" charset="0"/>
              </a:rPr>
              <a:t>, </a:t>
            </a:r>
            <a:r>
              <a:rPr lang="en-IN" sz="3000" b="1" dirty="0">
                <a:solidFill>
                  <a:srgbClr val="7030A0"/>
                </a:solidFill>
                <a:latin typeface="Times New Roman" panose="02020603050405020304" pitchFamily="18" charset="0"/>
                <a:cs typeface="Times New Roman" panose="02020603050405020304" pitchFamily="18" charset="0"/>
              </a:rPr>
              <a:t>whether these are the operating system,</a:t>
            </a:r>
            <a:r>
              <a:rPr lang="en-IN" sz="3000" b="1" dirty="0">
                <a:latin typeface="Times New Roman" panose="02020603050405020304" pitchFamily="18" charset="0"/>
                <a:cs typeface="Times New Roman" panose="02020603050405020304" pitchFamily="18" charset="0"/>
              </a:rPr>
              <a:t> a</a:t>
            </a:r>
            <a:r>
              <a:rPr lang="en-IN" sz="3000" b="1" dirty="0">
                <a:solidFill>
                  <a:srgbClr val="00B0F0"/>
                </a:solidFill>
                <a:latin typeface="Times New Roman" panose="02020603050405020304" pitchFamily="18" charset="0"/>
                <a:cs typeface="Times New Roman" panose="02020603050405020304" pitchFamily="18" charset="0"/>
              </a:rPr>
              <a:t> binary specification of a program compiled against an abstract machine model</a:t>
            </a:r>
            <a:r>
              <a:rPr lang="en-IN" sz="3000" b="1" dirty="0">
                <a:latin typeface="Times New Roman" panose="02020603050405020304" pitchFamily="18" charset="0"/>
                <a:cs typeface="Times New Roman" panose="02020603050405020304" pitchFamily="18" charset="0"/>
              </a:rPr>
              <a:t>, or </a:t>
            </a:r>
            <a:r>
              <a:rPr lang="en-IN" sz="3000" b="1" dirty="0">
                <a:solidFill>
                  <a:schemeClr val="accent2">
                    <a:lumMod val="60000"/>
                    <a:lumOff val="40000"/>
                  </a:schemeClr>
                </a:solidFill>
                <a:latin typeface="Times New Roman" panose="02020603050405020304" pitchFamily="18" charset="0"/>
                <a:cs typeface="Times New Roman" panose="02020603050405020304" pitchFamily="18" charset="0"/>
              </a:rPr>
              <a:t>an application</a:t>
            </a:r>
            <a:r>
              <a:rPr lang="en-IN" sz="3000" dirty="0">
                <a:solidFill>
                  <a:schemeClr val="accent2">
                    <a:lumMod val="60000"/>
                    <a:lumOff val="40000"/>
                  </a:schemeClr>
                </a:solidFill>
                <a:latin typeface="Times New Roman" panose="02020603050405020304" pitchFamily="18" charset="0"/>
                <a:cs typeface="Times New Roman" panose="02020603050405020304" pitchFamily="18" charset="0"/>
              </a:rPr>
              <a:t>. </a:t>
            </a:r>
            <a:endParaRPr lang="en-IN" sz="3000" dirty="0" smtClean="0">
              <a:solidFill>
                <a:schemeClr val="accent2">
                  <a:lumMod val="60000"/>
                  <a:lumOff val="40000"/>
                </a:schemeClr>
              </a:solidFill>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E</a:t>
            </a:r>
            <a:r>
              <a:rPr lang="en-IN" sz="3000" dirty="0" smtClean="0">
                <a:latin typeface="Times New Roman" panose="02020603050405020304" pitchFamily="18" charset="0"/>
                <a:cs typeface="Times New Roman" panose="02020603050405020304" pitchFamily="18" charset="0"/>
              </a:rPr>
              <a:t>xecution </a:t>
            </a:r>
            <a:r>
              <a:rPr lang="en-IN" sz="3000" dirty="0">
                <a:latin typeface="Times New Roman" panose="02020603050405020304" pitchFamily="18" charset="0"/>
                <a:cs typeface="Times New Roman" panose="02020603050405020304" pitchFamily="18" charset="0"/>
              </a:rPr>
              <a:t>virtualization can be implemented </a:t>
            </a:r>
            <a:r>
              <a:rPr lang="en-IN" sz="3000" b="1" i="1" dirty="0">
                <a:solidFill>
                  <a:srgbClr val="FF0000"/>
                </a:solidFill>
                <a:latin typeface="Times New Roman" panose="02020603050405020304" pitchFamily="18" charset="0"/>
                <a:cs typeface="Times New Roman" panose="02020603050405020304" pitchFamily="18" charset="0"/>
              </a:rPr>
              <a:t>directly on top of the hardware</a:t>
            </a:r>
            <a:r>
              <a:rPr lang="en-IN" sz="3000" i="1" dirty="0">
                <a:solidFill>
                  <a:srgbClr val="FF0000"/>
                </a:solidFill>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by the operating system, an application, or libraries dynamically or statically linked to an application image.</a:t>
            </a: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496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7" y="277587"/>
            <a:ext cx="11348356" cy="979714"/>
          </a:xfrm>
        </p:spPr>
        <p:txBody>
          <a:bodyPr/>
          <a:lstStyle/>
          <a:p>
            <a:r>
              <a:rPr lang="en-IN" dirty="0" smtClean="0"/>
              <a:t>6.1.1 </a:t>
            </a:r>
            <a:r>
              <a:rPr lang="en-IN" dirty="0"/>
              <a:t>Machine reference model</a:t>
            </a:r>
          </a:p>
        </p:txBody>
      </p:sp>
      <p:sp>
        <p:nvSpPr>
          <p:cNvPr id="3" name="Content Placeholder 2"/>
          <p:cNvSpPr>
            <a:spLocks noGrp="1"/>
          </p:cNvSpPr>
          <p:nvPr>
            <p:ph idx="1"/>
          </p:nvPr>
        </p:nvSpPr>
        <p:spPr>
          <a:xfrm>
            <a:off x="506187" y="1257301"/>
            <a:ext cx="11234056" cy="5339649"/>
          </a:xfrm>
        </p:spPr>
        <p:txBody>
          <a:bodyPr/>
          <a:lstStyle/>
          <a:p>
            <a:pPr algn="just"/>
            <a:r>
              <a:rPr lang="en-IN" dirty="0"/>
              <a:t>V</a:t>
            </a:r>
            <a:r>
              <a:rPr lang="en-IN" dirty="0" smtClean="0"/>
              <a:t>irtualization </a:t>
            </a:r>
            <a:r>
              <a:rPr lang="en-IN" dirty="0"/>
              <a:t>techniques actually </a:t>
            </a:r>
            <a:r>
              <a:rPr lang="en-IN" b="1" dirty="0">
                <a:solidFill>
                  <a:srgbClr val="FF0000"/>
                </a:solidFill>
              </a:rPr>
              <a:t>replace one of the layers and intercept the calls that are directed toward it. </a:t>
            </a:r>
            <a:endParaRPr lang="en-IN" b="1" dirty="0" smtClean="0">
              <a:solidFill>
                <a:srgbClr val="FF0000"/>
              </a:solidFill>
            </a:endParaRPr>
          </a:p>
          <a:p>
            <a:pPr algn="just"/>
            <a:r>
              <a:rPr lang="en-IN" dirty="0" smtClean="0"/>
              <a:t>Therefore</a:t>
            </a:r>
            <a:r>
              <a:rPr lang="en-IN" dirty="0"/>
              <a:t>, a </a:t>
            </a:r>
            <a:r>
              <a:rPr lang="en-IN" b="1" i="1" dirty="0">
                <a:solidFill>
                  <a:srgbClr val="FF0000"/>
                </a:solidFill>
              </a:rPr>
              <a:t>clear separation between layers simplifies their implementation</a:t>
            </a:r>
            <a:r>
              <a:rPr lang="en-IN" dirty="0"/>
              <a:t>, which only requires the </a:t>
            </a:r>
            <a:r>
              <a:rPr lang="en-IN" b="1" dirty="0"/>
              <a:t>emulation of the interfaces and a proper interaction with the underlying layer</a:t>
            </a:r>
            <a:r>
              <a:rPr lang="en-IN" b="1" dirty="0" smtClean="0"/>
              <a:t>.</a:t>
            </a:r>
          </a:p>
          <a:p>
            <a:pPr algn="just"/>
            <a:r>
              <a:rPr lang="en-IN" dirty="0"/>
              <a:t>This layered approach simplifies the development and </a:t>
            </a:r>
            <a:r>
              <a:rPr lang="en-IN" dirty="0" smtClean="0"/>
              <a:t>implementation </a:t>
            </a:r>
            <a:r>
              <a:rPr lang="en-IN" dirty="0"/>
              <a:t>of computing systems and simplifies the </a:t>
            </a:r>
            <a:r>
              <a:rPr lang="en-IN" b="1" i="1" dirty="0">
                <a:solidFill>
                  <a:srgbClr val="FF0000"/>
                </a:solidFill>
              </a:rPr>
              <a:t>implementation of multitasking and the </a:t>
            </a:r>
            <a:r>
              <a:rPr lang="en-IN" b="1" i="1" dirty="0" smtClean="0">
                <a:solidFill>
                  <a:srgbClr val="FF0000"/>
                </a:solidFill>
              </a:rPr>
              <a:t>coexistence </a:t>
            </a:r>
            <a:r>
              <a:rPr lang="en-IN" b="1" i="1" dirty="0">
                <a:solidFill>
                  <a:srgbClr val="FF0000"/>
                </a:solidFill>
              </a:rPr>
              <a:t>of multiple executing </a:t>
            </a:r>
            <a:r>
              <a:rPr lang="en-IN" b="1" i="1" dirty="0" smtClean="0">
                <a:solidFill>
                  <a:srgbClr val="FF0000"/>
                </a:solidFill>
              </a:rPr>
              <a:t>environments.</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835" y="3696215"/>
            <a:ext cx="7739558" cy="3324396"/>
          </a:xfrm>
          <a:prstGeom prst="rect">
            <a:avLst/>
          </a:prstGeom>
        </p:spPr>
      </p:pic>
    </p:spTree>
    <p:extLst>
      <p:ext uri="{BB962C8B-B14F-4D97-AF65-F5344CB8AC3E}">
        <p14:creationId xmlns:p14="http://schemas.microsoft.com/office/powerpoint/2010/main" val="3013121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14960"/>
          </a:xfrm>
        </p:spPr>
        <p:txBody>
          <a:bodyPr/>
          <a:lstStyle/>
          <a:p>
            <a:r>
              <a:rPr lang="en-IN" dirty="0"/>
              <a:t>6.1.1 Machine reference </a:t>
            </a:r>
            <a:r>
              <a:rPr lang="en-IN" dirty="0" smtClean="0"/>
              <a:t>model </a:t>
            </a:r>
            <a:r>
              <a:rPr lang="en-IN" sz="2500" dirty="0" err="1" smtClean="0"/>
              <a:t>contd</a:t>
            </a:r>
            <a:r>
              <a:rPr lang="en-IN" dirty="0" smtClean="0"/>
              <a:t>…</a:t>
            </a:r>
            <a:endParaRPr lang="en-IN" dirty="0"/>
          </a:p>
        </p:txBody>
      </p:sp>
      <p:sp>
        <p:nvSpPr>
          <p:cNvPr id="3" name="Content Placeholder 2"/>
          <p:cNvSpPr>
            <a:spLocks noGrp="1"/>
          </p:cNvSpPr>
          <p:nvPr>
            <p:ph idx="1"/>
          </p:nvPr>
        </p:nvSpPr>
        <p:spPr>
          <a:xfrm>
            <a:off x="373224" y="1399591"/>
            <a:ext cx="11818776" cy="5243805"/>
          </a:xfrm>
        </p:spPr>
        <p:txBody>
          <a:bodyPr/>
          <a:lstStyle/>
          <a:p>
            <a:r>
              <a:rPr lang="en-IN" dirty="0"/>
              <a:t>The </a:t>
            </a:r>
            <a:r>
              <a:rPr lang="en-IN" b="1" dirty="0"/>
              <a:t>instruction set exposed by the hardware has been divided into different security classes </a:t>
            </a:r>
            <a:r>
              <a:rPr lang="en-IN" dirty="0"/>
              <a:t>that define who can operate with them. </a:t>
            </a:r>
            <a:endParaRPr lang="en-IN" dirty="0" smtClean="0"/>
          </a:p>
          <a:p>
            <a:pPr marL="0" indent="0" algn="ctr">
              <a:buNone/>
            </a:pPr>
            <a:r>
              <a:rPr lang="en-IN" b="1" i="1" dirty="0"/>
              <a:t>P</a:t>
            </a:r>
            <a:r>
              <a:rPr lang="en-IN" b="1" i="1" dirty="0" smtClean="0"/>
              <a:t>rivileged </a:t>
            </a:r>
            <a:r>
              <a:rPr lang="en-IN" b="1" i="1" dirty="0"/>
              <a:t>and </a:t>
            </a:r>
            <a:r>
              <a:rPr lang="en-IN" b="1" i="1" dirty="0" smtClean="0"/>
              <a:t>Non privileged instructions</a:t>
            </a:r>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592" y="2891484"/>
            <a:ext cx="7217599" cy="3751912"/>
          </a:xfrm>
          <a:prstGeom prst="rect">
            <a:avLst/>
          </a:prstGeom>
        </p:spPr>
      </p:pic>
    </p:spTree>
    <p:extLst>
      <p:ext uri="{BB962C8B-B14F-4D97-AF65-F5344CB8AC3E}">
        <p14:creationId xmlns:p14="http://schemas.microsoft.com/office/powerpoint/2010/main" val="3961452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471" y="195943"/>
            <a:ext cx="10458777" cy="653143"/>
          </a:xfrm>
        </p:spPr>
        <p:txBody>
          <a:bodyPr>
            <a:normAutofit fontScale="90000"/>
          </a:bodyPr>
          <a:lstStyle/>
          <a:p>
            <a:r>
              <a:rPr lang="en-IN" dirty="0" smtClean="0"/>
              <a:t>Contents</a:t>
            </a:r>
            <a:endParaRPr lang="en-IN" dirty="0"/>
          </a:p>
        </p:txBody>
      </p:sp>
      <p:sp>
        <p:nvSpPr>
          <p:cNvPr id="3" name="Content Placeholder 2"/>
          <p:cNvSpPr>
            <a:spLocks noGrp="1"/>
          </p:cNvSpPr>
          <p:nvPr>
            <p:ph idx="1"/>
          </p:nvPr>
        </p:nvSpPr>
        <p:spPr>
          <a:xfrm>
            <a:off x="506185" y="1126672"/>
            <a:ext cx="11364685" cy="5274128"/>
          </a:xfrm>
        </p:spPr>
        <p:txBody>
          <a:bodyPr>
            <a:normAutofit/>
          </a:bodyPr>
          <a:lstStyle/>
          <a:p>
            <a:pPr marL="457200" indent="-457200">
              <a:buAutoNum type="arabicPeriod"/>
            </a:pPr>
            <a:r>
              <a:rPr lang="en-IN" sz="2500" dirty="0" smtClean="0">
                <a:latin typeface="Times New Roman" panose="02020603050405020304" pitchFamily="18" charset="0"/>
                <a:cs typeface="Times New Roman" panose="02020603050405020304" pitchFamily="18" charset="0"/>
              </a:rPr>
              <a:t>Moore’s Law</a:t>
            </a:r>
          </a:p>
          <a:p>
            <a:pPr marL="457200" indent="-457200">
              <a:buAutoNum type="arabicPeriod"/>
            </a:pPr>
            <a:r>
              <a:rPr lang="en-IN" sz="2500" dirty="0" smtClean="0">
                <a:latin typeface="Times New Roman" panose="02020603050405020304" pitchFamily="18" charset="0"/>
                <a:cs typeface="Times New Roman" panose="02020603050405020304" pitchFamily="18" charset="0"/>
              </a:rPr>
              <a:t>Recent Advances</a:t>
            </a:r>
          </a:p>
          <a:p>
            <a:pPr marL="457200" indent="-457200">
              <a:buAutoNum type="arabicPeriod"/>
            </a:pPr>
            <a:r>
              <a:rPr lang="en-IN" sz="2500" dirty="0" smtClean="0">
                <a:latin typeface="Times New Roman" panose="02020603050405020304" pitchFamily="18" charset="0"/>
                <a:cs typeface="Times New Roman" panose="02020603050405020304" pitchFamily="18" charset="0"/>
              </a:rPr>
              <a:t>Introduction to Virtualization</a:t>
            </a:r>
          </a:p>
          <a:p>
            <a:pPr marL="457200" indent="-457200">
              <a:buAutoNum type="arabicPeriod"/>
            </a:pPr>
            <a:r>
              <a:rPr lang="en-IN" sz="2500" dirty="0" smtClean="0">
                <a:latin typeface="Times New Roman" panose="02020603050405020304" pitchFamily="18" charset="0"/>
                <a:cs typeface="Times New Roman" panose="02020603050405020304" pitchFamily="18" charset="0"/>
              </a:rPr>
              <a:t>Virtualization</a:t>
            </a:r>
          </a:p>
          <a:p>
            <a:pPr marL="457200" indent="-457200">
              <a:buAutoNum type="arabicPeriod"/>
            </a:pPr>
            <a:r>
              <a:rPr lang="en-IN" sz="2500" dirty="0" smtClean="0">
                <a:latin typeface="Times New Roman" panose="02020603050405020304" pitchFamily="18" charset="0"/>
                <a:cs typeface="Times New Roman" panose="02020603050405020304" pitchFamily="18" charset="0"/>
              </a:rPr>
              <a:t>Characteristics </a:t>
            </a:r>
            <a:r>
              <a:rPr lang="en-IN" sz="2500" dirty="0">
                <a:latin typeface="Times New Roman" panose="02020603050405020304" pitchFamily="18" charset="0"/>
                <a:cs typeface="Times New Roman" panose="02020603050405020304" pitchFamily="18" charset="0"/>
              </a:rPr>
              <a:t>of virtualized </a:t>
            </a:r>
            <a:r>
              <a:rPr lang="en-IN" sz="2500" dirty="0" smtClean="0">
                <a:latin typeface="Times New Roman" panose="02020603050405020304" pitchFamily="18" charset="0"/>
                <a:cs typeface="Times New Roman" panose="02020603050405020304" pitchFamily="18" charset="0"/>
              </a:rPr>
              <a:t>environment</a:t>
            </a:r>
          </a:p>
          <a:p>
            <a:pPr marL="457200" indent="-457200">
              <a:buAutoNum type="arabicPeriod"/>
            </a:pPr>
            <a:r>
              <a:rPr lang="en-IN" sz="2500" dirty="0">
                <a:latin typeface="Times New Roman" panose="02020603050405020304" pitchFamily="18" charset="0"/>
                <a:cs typeface="Times New Roman" panose="02020603050405020304" pitchFamily="18" charset="0"/>
              </a:rPr>
              <a:t>Taxonomy of virtualization </a:t>
            </a:r>
            <a:r>
              <a:rPr lang="en-IN" sz="2500" dirty="0" smtClean="0">
                <a:latin typeface="Times New Roman" panose="02020603050405020304" pitchFamily="18" charset="0"/>
                <a:cs typeface="Times New Roman" panose="02020603050405020304" pitchFamily="18" charset="0"/>
              </a:rPr>
              <a:t>techniques</a:t>
            </a:r>
          </a:p>
          <a:p>
            <a:pPr marL="274320" lvl="1" indent="0">
              <a:buNone/>
            </a:pPr>
            <a:r>
              <a:rPr lang="en-IN" sz="2500" dirty="0" smtClean="0">
                <a:latin typeface="Times New Roman" panose="02020603050405020304" pitchFamily="18" charset="0"/>
                <a:cs typeface="Times New Roman" panose="02020603050405020304" pitchFamily="18" charset="0"/>
              </a:rPr>
              <a:t>6.1 Execution  virtualization</a:t>
            </a:r>
          </a:p>
          <a:p>
            <a:pPr marL="548640" lvl="2" indent="0">
              <a:buNone/>
            </a:pPr>
            <a:r>
              <a:rPr lang="en-IN" sz="2500" dirty="0">
                <a:latin typeface="Times New Roman" panose="02020603050405020304" pitchFamily="18" charset="0"/>
                <a:cs typeface="Times New Roman" panose="02020603050405020304" pitchFamily="18" charset="0"/>
              </a:rPr>
              <a:t>6.1.1 Machine reference </a:t>
            </a:r>
            <a:r>
              <a:rPr lang="en-IN" sz="2500" dirty="0" smtClean="0">
                <a:latin typeface="Times New Roman" panose="02020603050405020304" pitchFamily="18" charset="0"/>
                <a:cs typeface="Times New Roman" panose="02020603050405020304" pitchFamily="18" charset="0"/>
              </a:rPr>
              <a:t>model</a:t>
            </a:r>
          </a:p>
          <a:p>
            <a:pPr marL="548640" lvl="2" indent="0">
              <a:buNone/>
            </a:pPr>
            <a:r>
              <a:rPr lang="en-IN" sz="2500" dirty="0">
                <a:latin typeface="Times New Roman" panose="02020603050405020304" pitchFamily="18" charset="0"/>
                <a:cs typeface="Times New Roman" panose="02020603050405020304" pitchFamily="18" charset="0"/>
              </a:rPr>
              <a:t>6.1.2. Hardware-level virtualization </a:t>
            </a:r>
            <a:endParaRPr lang="en-IN" sz="2500" dirty="0" smtClean="0">
              <a:latin typeface="Times New Roman" panose="02020603050405020304" pitchFamily="18" charset="0"/>
              <a:cs typeface="Times New Roman" panose="02020603050405020304" pitchFamily="18" charset="0"/>
            </a:endParaRPr>
          </a:p>
          <a:p>
            <a:pPr lvl="3"/>
            <a:r>
              <a:rPr lang="en-IN" sz="2500" dirty="0" smtClean="0">
                <a:latin typeface="Times New Roman" panose="02020603050405020304" pitchFamily="18" charset="0"/>
                <a:cs typeface="Times New Roman" panose="02020603050405020304" pitchFamily="18" charset="0"/>
              </a:rPr>
              <a:t>Hypervisor</a:t>
            </a:r>
            <a:r>
              <a:rPr lang="en-IN" sz="2500" dirty="0">
                <a:latin typeface="Times New Roman" panose="02020603050405020304" pitchFamily="18" charset="0"/>
                <a:cs typeface="Times New Roman" panose="02020603050405020304" pitchFamily="18" charset="0"/>
              </a:rPr>
              <a:t/>
            </a:r>
            <a:br>
              <a:rPr lang="en-IN" sz="2500" dirty="0">
                <a:latin typeface="Times New Roman" panose="02020603050405020304" pitchFamily="18" charset="0"/>
                <a:cs typeface="Times New Roman" panose="02020603050405020304" pitchFamily="18" charset="0"/>
              </a:rPr>
            </a:br>
            <a:endParaRPr lang="en-IN" sz="2500" dirty="0" smtClean="0">
              <a:latin typeface="Times New Roman" panose="02020603050405020304" pitchFamily="18" charset="0"/>
              <a:cs typeface="Times New Roman" panose="02020603050405020304" pitchFamily="18" charset="0"/>
            </a:endParaRPr>
          </a:p>
          <a:p>
            <a:pPr marL="457200" indent="-457200">
              <a:buAutoNum type="arabicPeriod"/>
            </a:pPr>
            <a:endParaRPr lang="en-IN" dirty="0" smtClean="0"/>
          </a:p>
          <a:p>
            <a:pPr lvl="1"/>
            <a:endParaRPr lang="en-IN" dirty="0" smtClean="0"/>
          </a:p>
          <a:p>
            <a:pPr marL="274320" lvl="1" indent="0">
              <a:buNone/>
            </a:pPr>
            <a:endParaRPr lang="en-IN" dirty="0" smtClean="0"/>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2852649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69" y="484632"/>
            <a:ext cx="10680379" cy="989605"/>
          </a:xfrm>
        </p:spPr>
        <p:txBody>
          <a:bodyPr>
            <a:normAutofit fontScale="90000"/>
          </a:bodyPr>
          <a:lstStyle/>
          <a:p>
            <a:r>
              <a:rPr lang="en-IN" dirty="0" smtClean="0"/>
              <a:t>6.1.2. </a:t>
            </a:r>
            <a:r>
              <a:rPr lang="en-IN" dirty="0"/>
              <a:t>Hardware-level </a:t>
            </a:r>
            <a:r>
              <a:rPr lang="en-IN" dirty="0" smtClean="0"/>
              <a:t>virtualization/System Level Virtualization </a:t>
            </a:r>
            <a:endParaRPr lang="en-IN" dirty="0"/>
          </a:p>
        </p:txBody>
      </p:sp>
      <p:sp>
        <p:nvSpPr>
          <p:cNvPr id="3" name="Content Placeholder 2"/>
          <p:cNvSpPr>
            <a:spLocks noGrp="1"/>
          </p:cNvSpPr>
          <p:nvPr>
            <p:ph idx="1"/>
          </p:nvPr>
        </p:nvSpPr>
        <p:spPr>
          <a:xfrm>
            <a:off x="447869" y="1474237"/>
            <a:ext cx="11122090" cy="5019869"/>
          </a:xfrm>
        </p:spPr>
        <p:txBody>
          <a:bodyPr>
            <a:noAutofit/>
          </a:bodyPr>
          <a:lstStyle/>
          <a:p>
            <a:pPr algn="just"/>
            <a:r>
              <a:rPr lang="en-IN" sz="2600" dirty="0">
                <a:latin typeface="Times New Roman" panose="02020603050405020304" pitchFamily="18" charset="0"/>
                <a:cs typeface="Times New Roman" panose="02020603050405020304" pitchFamily="18" charset="0"/>
              </a:rPr>
              <a:t>Hardware-level virtualization is a virtualization technique that provides an </a:t>
            </a:r>
            <a:r>
              <a:rPr lang="en-IN" sz="2600" b="1" dirty="0">
                <a:solidFill>
                  <a:srgbClr val="FF0000"/>
                </a:solidFill>
                <a:latin typeface="Times New Roman" panose="02020603050405020304" pitchFamily="18" charset="0"/>
                <a:cs typeface="Times New Roman" panose="02020603050405020304" pitchFamily="18" charset="0"/>
              </a:rPr>
              <a:t>abstract execution </a:t>
            </a:r>
            <a:r>
              <a:rPr lang="en-IN" sz="2600" b="1" dirty="0" smtClean="0">
                <a:solidFill>
                  <a:srgbClr val="FF0000"/>
                </a:solidFill>
                <a:latin typeface="Times New Roman" panose="02020603050405020304" pitchFamily="18" charset="0"/>
                <a:cs typeface="Times New Roman" panose="02020603050405020304" pitchFamily="18" charset="0"/>
              </a:rPr>
              <a:t>environment </a:t>
            </a:r>
            <a:r>
              <a:rPr lang="en-IN" sz="2600" b="1" dirty="0">
                <a:solidFill>
                  <a:srgbClr val="FF0000"/>
                </a:solidFill>
                <a:latin typeface="Times New Roman" panose="02020603050405020304" pitchFamily="18" charset="0"/>
                <a:cs typeface="Times New Roman" panose="02020603050405020304" pitchFamily="18" charset="0"/>
              </a:rPr>
              <a:t>in terms of computer hardware on top of which a guest operating system can be run. </a:t>
            </a:r>
            <a:endParaRPr lang="en-IN" sz="2600" b="1" dirty="0" smtClean="0">
              <a:solidFill>
                <a:srgbClr val="FF0000"/>
              </a:solidFill>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In </a:t>
            </a:r>
            <a:r>
              <a:rPr lang="en-IN" sz="2600" dirty="0">
                <a:latin typeface="Times New Roman" panose="02020603050405020304" pitchFamily="18" charset="0"/>
                <a:cs typeface="Times New Roman" panose="02020603050405020304" pitchFamily="18" charset="0"/>
              </a:rPr>
              <a:t>this model, </a:t>
            </a:r>
            <a:r>
              <a:rPr lang="en-IN" sz="2600" b="1" i="1" dirty="0">
                <a:solidFill>
                  <a:srgbClr val="FF0000"/>
                </a:solidFill>
                <a:latin typeface="Times New Roman" panose="02020603050405020304" pitchFamily="18" charset="0"/>
                <a:cs typeface="Times New Roman" panose="02020603050405020304" pitchFamily="18" charset="0"/>
              </a:rPr>
              <a:t>the guest is represented by the operating system</a:t>
            </a:r>
            <a:r>
              <a:rPr lang="en-IN" sz="2600" dirty="0">
                <a:latin typeface="Times New Roman" panose="02020603050405020304" pitchFamily="18" charset="0"/>
                <a:cs typeface="Times New Roman" panose="02020603050405020304" pitchFamily="18" charset="0"/>
              </a:rPr>
              <a:t>, the </a:t>
            </a:r>
            <a:r>
              <a:rPr lang="en-IN" sz="2600" b="1" i="1" dirty="0">
                <a:solidFill>
                  <a:srgbClr val="FF0000"/>
                </a:solidFill>
                <a:latin typeface="Times New Roman" panose="02020603050405020304" pitchFamily="18" charset="0"/>
                <a:cs typeface="Times New Roman" panose="02020603050405020304" pitchFamily="18" charset="0"/>
              </a:rPr>
              <a:t>host by the physical computer hardware</a:t>
            </a:r>
            <a:r>
              <a:rPr lang="en-IN" sz="2600" dirty="0">
                <a:solidFill>
                  <a:srgbClr val="FF0000"/>
                </a:solidFill>
                <a:latin typeface="Times New Roman" panose="02020603050405020304" pitchFamily="18" charset="0"/>
                <a:cs typeface="Times New Roman" panose="02020603050405020304" pitchFamily="18" charset="0"/>
              </a:rPr>
              <a:t>, the </a:t>
            </a:r>
            <a:r>
              <a:rPr lang="en-IN" sz="2600" b="1" i="1" dirty="0">
                <a:solidFill>
                  <a:srgbClr val="FF0000"/>
                </a:solidFill>
                <a:latin typeface="Times New Roman" panose="02020603050405020304" pitchFamily="18" charset="0"/>
                <a:cs typeface="Times New Roman" panose="02020603050405020304" pitchFamily="18" charset="0"/>
              </a:rPr>
              <a:t>virtual machine by its emulation</a:t>
            </a:r>
            <a:r>
              <a:rPr lang="en-IN" sz="2600" dirty="0">
                <a:latin typeface="Times New Roman" panose="02020603050405020304" pitchFamily="18" charset="0"/>
                <a:cs typeface="Times New Roman" panose="02020603050405020304" pitchFamily="18" charset="0"/>
              </a:rPr>
              <a:t>, and the </a:t>
            </a:r>
            <a:r>
              <a:rPr lang="en-IN" sz="2600" b="1" i="1" dirty="0">
                <a:solidFill>
                  <a:srgbClr val="FF0000"/>
                </a:solidFill>
                <a:latin typeface="Times New Roman" panose="02020603050405020304" pitchFamily="18" charset="0"/>
                <a:cs typeface="Times New Roman" panose="02020603050405020304" pitchFamily="18" charset="0"/>
              </a:rPr>
              <a:t>virtual machine manager by the </a:t>
            </a:r>
            <a:r>
              <a:rPr lang="en-IN" sz="2600" b="1" i="1" dirty="0" smtClean="0">
                <a:solidFill>
                  <a:srgbClr val="FF0000"/>
                </a:solidFill>
                <a:latin typeface="Times New Roman" panose="02020603050405020304" pitchFamily="18" charset="0"/>
                <a:cs typeface="Times New Roman" panose="02020603050405020304" pitchFamily="18" charset="0"/>
              </a:rPr>
              <a:t>hypervisor. </a:t>
            </a:r>
          </a:p>
          <a:p>
            <a:pPr algn="just"/>
            <a:r>
              <a:rPr lang="en-IN" sz="2600" dirty="0" smtClean="0">
                <a:latin typeface="Times New Roman" panose="02020603050405020304" pitchFamily="18" charset="0"/>
                <a:cs typeface="Times New Roman" panose="02020603050405020304" pitchFamily="18" charset="0"/>
              </a:rPr>
              <a:t>The </a:t>
            </a:r>
            <a:r>
              <a:rPr lang="en-IN" sz="2600" dirty="0">
                <a:latin typeface="Times New Roman" panose="02020603050405020304" pitchFamily="18" charset="0"/>
                <a:cs typeface="Times New Roman" panose="02020603050405020304" pitchFamily="18" charset="0"/>
              </a:rPr>
              <a:t>hypervisor is generally </a:t>
            </a:r>
            <a:r>
              <a:rPr lang="en-IN" sz="2600" b="1" dirty="0">
                <a:latin typeface="Times New Roman" panose="02020603050405020304" pitchFamily="18" charset="0"/>
                <a:cs typeface="Times New Roman" panose="02020603050405020304" pitchFamily="18" charset="0"/>
              </a:rPr>
              <a:t>a program </a:t>
            </a:r>
            <a:r>
              <a:rPr lang="en-IN" sz="2600" dirty="0">
                <a:latin typeface="Times New Roman" panose="02020603050405020304" pitchFamily="18" charset="0"/>
                <a:cs typeface="Times New Roman" panose="02020603050405020304" pitchFamily="18" charset="0"/>
              </a:rPr>
              <a:t>or a </a:t>
            </a:r>
            <a:r>
              <a:rPr lang="en-IN" sz="2600" b="1" i="1" dirty="0">
                <a:latin typeface="Times New Roman" panose="02020603050405020304" pitchFamily="18" charset="0"/>
                <a:cs typeface="Times New Roman" panose="02020603050405020304" pitchFamily="18" charset="0"/>
              </a:rPr>
              <a:t>combination of software and hardware </a:t>
            </a:r>
            <a:r>
              <a:rPr lang="en-IN" sz="2600" dirty="0">
                <a:latin typeface="Times New Roman" panose="02020603050405020304" pitchFamily="18" charset="0"/>
                <a:cs typeface="Times New Roman" panose="02020603050405020304" pitchFamily="18" charset="0"/>
              </a:rPr>
              <a:t>that allows the abstraction of the underlying physical hardware</a:t>
            </a:r>
            <a:r>
              <a:rPr lang="en-IN"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Hardware-level virtualization is also called system virtualization, since it provides </a:t>
            </a:r>
            <a:r>
              <a:rPr lang="en-IN" sz="2600" b="1" i="1" dirty="0">
                <a:solidFill>
                  <a:srgbClr val="FF0000"/>
                </a:solidFill>
                <a:latin typeface="Times New Roman" panose="02020603050405020304" pitchFamily="18" charset="0"/>
                <a:cs typeface="Times New Roman" panose="02020603050405020304" pitchFamily="18" charset="0"/>
              </a:rPr>
              <a:t>ISA to virtual machines</a:t>
            </a:r>
            <a:r>
              <a:rPr lang="en-IN" sz="2600" dirty="0">
                <a:latin typeface="Times New Roman" panose="02020603050405020304" pitchFamily="18" charset="0"/>
                <a:cs typeface="Times New Roman" panose="02020603050405020304" pitchFamily="18" charset="0"/>
              </a:rPr>
              <a:t>, which is the representation of the hardware interface of a system. This is to differentiate it from </a:t>
            </a:r>
            <a:r>
              <a:rPr lang="en-IN" sz="2600" b="1" i="1" dirty="0">
                <a:solidFill>
                  <a:srgbClr val="FF0000"/>
                </a:solidFill>
                <a:latin typeface="Times New Roman" panose="02020603050405020304" pitchFamily="18" charset="0"/>
                <a:cs typeface="Times New Roman" panose="02020603050405020304" pitchFamily="18" charset="0"/>
              </a:rPr>
              <a:t>process virtual machines, which expose ABI to virtual machines.</a:t>
            </a: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153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6.1.2. Hardware-level virtualization </a:t>
            </a:r>
            <a:r>
              <a:rPr lang="en-IN" dirty="0" smtClean="0"/>
              <a:t> </a:t>
            </a:r>
            <a:r>
              <a:rPr lang="en-IN" sz="2500" dirty="0" err="1" smtClean="0"/>
              <a:t>contd</a:t>
            </a:r>
            <a:r>
              <a:rPr lang="en-IN" sz="2500" dirty="0" smtClean="0"/>
              <a:t>…</a:t>
            </a:r>
            <a:endParaRPr lang="en-IN" sz="25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275" y="1709530"/>
            <a:ext cx="7668238" cy="4332759"/>
          </a:xfrm>
        </p:spPr>
      </p:pic>
    </p:spTree>
    <p:extLst>
      <p:ext uri="{BB962C8B-B14F-4D97-AF65-F5344CB8AC3E}">
        <p14:creationId xmlns:p14="http://schemas.microsoft.com/office/powerpoint/2010/main" val="2600803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160" y="484632"/>
            <a:ext cx="10531088" cy="840315"/>
          </a:xfrm>
        </p:spPr>
        <p:txBody>
          <a:bodyPr>
            <a:normAutofit fontScale="90000"/>
          </a:bodyPr>
          <a:lstStyle/>
          <a:p>
            <a:r>
              <a:rPr lang="en-IN" dirty="0"/>
              <a:t>Hypervisors</a:t>
            </a:r>
            <a:br>
              <a:rPr lang="en-IN" dirty="0"/>
            </a:br>
            <a:endParaRPr lang="en-IN" dirty="0"/>
          </a:p>
        </p:txBody>
      </p:sp>
      <p:sp>
        <p:nvSpPr>
          <p:cNvPr id="3" name="Content Placeholder 2"/>
          <p:cNvSpPr>
            <a:spLocks noGrp="1"/>
          </p:cNvSpPr>
          <p:nvPr>
            <p:ph idx="1"/>
          </p:nvPr>
        </p:nvSpPr>
        <p:spPr>
          <a:xfrm>
            <a:off x="597159" y="1324947"/>
            <a:ext cx="11103429" cy="5075853"/>
          </a:xfrm>
        </p:spPr>
        <p:txBody>
          <a:bodyPr>
            <a:normAutofit lnSpcReduction="10000"/>
          </a:bodyPr>
          <a:lstStyle/>
          <a:p>
            <a:pPr algn="just"/>
            <a:r>
              <a:rPr lang="en-IN" sz="2500" dirty="0">
                <a:latin typeface="Times New Roman" panose="02020603050405020304" pitchFamily="18" charset="0"/>
                <a:cs typeface="Times New Roman" panose="02020603050405020304" pitchFamily="18" charset="0"/>
              </a:rPr>
              <a:t>A fundamental element of hardware virtualization is the hypervisor, or virtual machine manager (VMM).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It </a:t>
            </a:r>
            <a:r>
              <a:rPr lang="en-IN" sz="2500" b="1" dirty="0">
                <a:solidFill>
                  <a:srgbClr val="FF0000"/>
                </a:solidFill>
                <a:latin typeface="Times New Roman" panose="02020603050405020304" pitchFamily="18" charset="0"/>
                <a:cs typeface="Times New Roman" panose="02020603050405020304" pitchFamily="18" charset="0"/>
              </a:rPr>
              <a:t>recreates a hardware environment in which guest operating systems are installed</a:t>
            </a:r>
            <a:r>
              <a:rPr lang="en-IN" sz="2500" dirty="0">
                <a:solidFill>
                  <a:srgbClr val="FF0000"/>
                </a:solidFill>
                <a:latin typeface="Times New Roman" panose="02020603050405020304" pitchFamily="18" charset="0"/>
                <a:cs typeface="Times New Roman" panose="02020603050405020304" pitchFamily="18" charset="0"/>
              </a:rPr>
              <a:t>. </a:t>
            </a:r>
            <a:endParaRPr lang="en-IN" sz="2500" dirty="0" smtClean="0">
              <a:solidFill>
                <a:srgbClr val="FF0000"/>
              </a:solidFill>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There </a:t>
            </a:r>
            <a:r>
              <a:rPr lang="en-IN" sz="2500" dirty="0">
                <a:latin typeface="Times New Roman" panose="02020603050405020304" pitchFamily="18" charset="0"/>
                <a:cs typeface="Times New Roman" panose="02020603050405020304" pitchFamily="18" charset="0"/>
              </a:rPr>
              <a:t>are two major types of hypervisor: </a:t>
            </a:r>
            <a:r>
              <a:rPr lang="en-IN" sz="2500" b="1" i="1" dirty="0">
                <a:solidFill>
                  <a:srgbClr val="FF0000"/>
                </a:solidFill>
                <a:latin typeface="Times New Roman" panose="02020603050405020304" pitchFamily="18" charset="0"/>
                <a:cs typeface="Times New Roman" panose="02020603050405020304" pitchFamily="18" charset="0"/>
              </a:rPr>
              <a:t>Type I and Type II </a:t>
            </a:r>
            <a:r>
              <a:rPr lang="en-IN" sz="2500" dirty="0">
                <a:solidFill>
                  <a:srgbClr val="FF0000"/>
                </a:solidFill>
                <a:latin typeface="Times New Roman" panose="02020603050405020304" pitchFamily="18" charset="0"/>
                <a:cs typeface="Times New Roman" panose="02020603050405020304" pitchFamily="18" charset="0"/>
              </a:rPr>
              <a:t> </a:t>
            </a:r>
            <a:endParaRPr lang="en-IN" sz="2500"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500" b="1" i="1" dirty="0" smtClean="0">
                <a:solidFill>
                  <a:srgbClr val="FF0000"/>
                </a:solidFill>
                <a:latin typeface="Times New Roman" panose="02020603050405020304" pitchFamily="18" charset="0"/>
                <a:cs typeface="Times New Roman" panose="02020603050405020304" pitchFamily="18" charset="0"/>
              </a:rPr>
              <a:t>Type I</a:t>
            </a:r>
            <a:endParaRPr lang="en-IN" sz="2500" b="1" i="1" dirty="0">
              <a:solidFill>
                <a:srgbClr val="FF0000"/>
              </a:solidFill>
              <a:latin typeface="Times New Roman" panose="02020603050405020304" pitchFamily="18" charset="0"/>
              <a:cs typeface="Times New Roman" panose="02020603050405020304" pitchFamily="18" charset="0"/>
            </a:endParaRPr>
          </a:p>
          <a:p>
            <a:pPr lvl="0" algn="just"/>
            <a:r>
              <a:rPr lang="en-IN" sz="2500" dirty="0">
                <a:latin typeface="Times New Roman" panose="02020603050405020304" pitchFamily="18" charset="0"/>
                <a:cs typeface="Times New Roman" panose="02020603050405020304" pitchFamily="18" charset="0"/>
              </a:rPr>
              <a:t>Type I hypervisors run </a:t>
            </a:r>
            <a:r>
              <a:rPr lang="en-IN" sz="2500" b="1" dirty="0">
                <a:solidFill>
                  <a:srgbClr val="FF0000"/>
                </a:solidFill>
                <a:latin typeface="Times New Roman" panose="02020603050405020304" pitchFamily="18" charset="0"/>
                <a:cs typeface="Times New Roman" panose="02020603050405020304" pitchFamily="18" charset="0"/>
              </a:rPr>
              <a:t>directly on top of the hardware. </a:t>
            </a:r>
            <a:endParaRPr lang="en-IN" sz="2500" b="1" dirty="0" smtClean="0">
              <a:solidFill>
                <a:srgbClr val="FF0000"/>
              </a:solidFill>
              <a:latin typeface="Times New Roman" panose="02020603050405020304" pitchFamily="18" charset="0"/>
              <a:cs typeface="Times New Roman" panose="02020603050405020304" pitchFamily="18" charset="0"/>
            </a:endParaRPr>
          </a:p>
          <a:p>
            <a:pPr lvl="0" algn="just"/>
            <a:r>
              <a:rPr lang="en-IN" sz="2500" dirty="0" smtClean="0">
                <a:latin typeface="Times New Roman" panose="02020603050405020304" pitchFamily="18" charset="0"/>
                <a:cs typeface="Times New Roman" panose="02020603050405020304" pitchFamily="18" charset="0"/>
              </a:rPr>
              <a:t>Therefore</a:t>
            </a:r>
            <a:r>
              <a:rPr lang="en-IN" sz="2500" dirty="0">
                <a:latin typeface="Times New Roman" panose="02020603050405020304" pitchFamily="18" charset="0"/>
                <a:cs typeface="Times New Roman" panose="02020603050405020304" pitchFamily="18" charset="0"/>
              </a:rPr>
              <a:t>, they take the place of the operating systems and </a:t>
            </a:r>
            <a:r>
              <a:rPr lang="en-IN" sz="2500" b="1" dirty="0">
                <a:solidFill>
                  <a:srgbClr val="FF0000"/>
                </a:solidFill>
                <a:latin typeface="Times New Roman" panose="02020603050405020304" pitchFamily="18" charset="0"/>
                <a:cs typeface="Times New Roman" panose="02020603050405020304" pitchFamily="18" charset="0"/>
              </a:rPr>
              <a:t>interact directly with the ISA interface exposed by the underlying hardware,</a:t>
            </a:r>
            <a:r>
              <a:rPr lang="en-IN" sz="2500" dirty="0">
                <a:latin typeface="Times New Roman" panose="02020603050405020304" pitchFamily="18" charset="0"/>
                <a:cs typeface="Times New Roman" panose="02020603050405020304" pitchFamily="18" charset="0"/>
              </a:rPr>
              <a:t> and they emulate this interface in order to allow the management of guest operating systems. </a:t>
            </a:r>
            <a:endParaRPr lang="en-IN" sz="2500" dirty="0" smtClean="0">
              <a:latin typeface="Times New Roman" panose="02020603050405020304" pitchFamily="18" charset="0"/>
              <a:cs typeface="Times New Roman" panose="02020603050405020304" pitchFamily="18" charset="0"/>
            </a:endParaRPr>
          </a:p>
          <a:p>
            <a:pPr lvl="0" algn="just"/>
            <a:r>
              <a:rPr lang="en-IN" sz="2500" dirty="0" smtClean="0">
                <a:latin typeface="Times New Roman" panose="02020603050405020304" pitchFamily="18" charset="0"/>
                <a:cs typeface="Times New Roman" panose="02020603050405020304" pitchFamily="18" charset="0"/>
              </a:rPr>
              <a:t>This </a:t>
            </a:r>
            <a:r>
              <a:rPr lang="en-IN" sz="2500" dirty="0">
                <a:latin typeface="Times New Roman" panose="02020603050405020304" pitchFamily="18" charset="0"/>
                <a:cs typeface="Times New Roman" panose="02020603050405020304" pitchFamily="18" charset="0"/>
              </a:rPr>
              <a:t>type of hypervisor is also called a </a:t>
            </a:r>
            <a:r>
              <a:rPr lang="en-IN" sz="2500" b="1" dirty="0">
                <a:solidFill>
                  <a:srgbClr val="FF0000"/>
                </a:solidFill>
                <a:latin typeface="Times New Roman" panose="02020603050405020304" pitchFamily="18" charset="0"/>
                <a:cs typeface="Times New Roman" panose="02020603050405020304" pitchFamily="18" charset="0"/>
              </a:rPr>
              <a:t>N</a:t>
            </a:r>
            <a:r>
              <a:rPr lang="en-IN" sz="2500" b="1" dirty="0" smtClean="0">
                <a:solidFill>
                  <a:srgbClr val="FF0000"/>
                </a:solidFill>
                <a:latin typeface="Times New Roman" panose="02020603050405020304" pitchFamily="18" charset="0"/>
                <a:cs typeface="Times New Roman" panose="02020603050405020304" pitchFamily="18" charset="0"/>
              </a:rPr>
              <a:t>ative </a:t>
            </a:r>
            <a:r>
              <a:rPr lang="en-IN" sz="2500" b="1" dirty="0">
                <a:solidFill>
                  <a:srgbClr val="FF0000"/>
                </a:solidFill>
                <a:latin typeface="Times New Roman" panose="02020603050405020304" pitchFamily="18" charset="0"/>
                <a:cs typeface="Times New Roman" panose="02020603050405020304" pitchFamily="18" charset="0"/>
              </a:rPr>
              <a:t>V</a:t>
            </a:r>
            <a:r>
              <a:rPr lang="en-IN" sz="2500" b="1" dirty="0" smtClean="0">
                <a:solidFill>
                  <a:srgbClr val="FF0000"/>
                </a:solidFill>
                <a:latin typeface="Times New Roman" panose="02020603050405020304" pitchFamily="18" charset="0"/>
                <a:cs typeface="Times New Roman" panose="02020603050405020304" pitchFamily="18" charset="0"/>
              </a:rPr>
              <a:t>irtual </a:t>
            </a:r>
            <a:r>
              <a:rPr lang="en-IN" sz="2500" b="1" dirty="0">
                <a:solidFill>
                  <a:srgbClr val="FF0000"/>
                </a:solidFill>
                <a:latin typeface="Times New Roman" panose="02020603050405020304" pitchFamily="18" charset="0"/>
                <a:cs typeface="Times New Roman" panose="02020603050405020304" pitchFamily="18" charset="0"/>
              </a:rPr>
              <a:t>M</a:t>
            </a:r>
            <a:r>
              <a:rPr lang="en-IN" sz="2500" b="1" dirty="0" smtClean="0">
                <a:solidFill>
                  <a:srgbClr val="FF0000"/>
                </a:solidFill>
                <a:latin typeface="Times New Roman" panose="02020603050405020304" pitchFamily="18" charset="0"/>
                <a:cs typeface="Times New Roman" panose="02020603050405020304" pitchFamily="18" charset="0"/>
              </a:rPr>
              <a:t>achine/Bare metal </a:t>
            </a:r>
            <a:r>
              <a:rPr lang="en-IN" sz="2500" dirty="0">
                <a:latin typeface="Times New Roman" panose="02020603050405020304" pitchFamily="18" charset="0"/>
                <a:cs typeface="Times New Roman" panose="02020603050405020304" pitchFamily="18" charset="0"/>
              </a:rPr>
              <a:t>since it runs natively on hardware.</a:t>
            </a: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919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513" y="149291"/>
            <a:ext cx="11320911" cy="6022910"/>
          </a:xfrm>
        </p:spPr>
        <p:txBody>
          <a:bodyPr>
            <a:normAutofit/>
          </a:bodyPr>
          <a:lstStyle/>
          <a:p>
            <a:pPr marL="0" indent="0" algn="just">
              <a:buNone/>
            </a:pPr>
            <a:r>
              <a:rPr lang="en-IN" sz="2700" b="1" i="1" dirty="0">
                <a:solidFill>
                  <a:srgbClr val="FF0000"/>
                </a:solidFill>
                <a:latin typeface="Times New Roman" panose="02020603050405020304" pitchFamily="18" charset="0"/>
                <a:cs typeface="Times New Roman" panose="02020603050405020304" pitchFamily="18" charset="0"/>
              </a:rPr>
              <a:t>Type II </a:t>
            </a:r>
            <a:endParaRPr lang="en-IN" sz="2700" b="1" i="1" dirty="0" smtClean="0">
              <a:solidFill>
                <a:srgbClr val="FF0000"/>
              </a:solidFill>
              <a:latin typeface="Times New Roman" panose="02020603050405020304" pitchFamily="18" charset="0"/>
              <a:cs typeface="Times New Roman" panose="02020603050405020304" pitchFamily="18" charset="0"/>
            </a:endParaRPr>
          </a:p>
          <a:p>
            <a:pPr algn="just"/>
            <a:r>
              <a:rPr lang="en-IN" sz="2700" dirty="0">
                <a:latin typeface="Times New Roman" panose="02020603050405020304" pitchFamily="18" charset="0"/>
                <a:cs typeface="Times New Roman" panose="02020603050405020304" pitchFamily="18" charset="0"/>
              </a:rPr>
              <a:t>H</a:t>
            </a:r>
            <a:r>
              <a:rPr lang="en-IN" sz="2700" dirty="0" smtClean="0">
                <a:latin typeface="Times New Roman" panose="02020603050405020304" pitchFamily="18" charset="0"/>
                <a:cs typeface="Times New Roman" panose="02020603050405020304" pitchFamily="18" charset="0"/>
              </a:rPr>
              <a:t>ypervisors </a:t>
            </a:r>
            <a:r>
              <a:rPr lang="en-IN" sz="2700" dirty="0">
                <a:latin typeface="Times New Roman" panose="02020603050405020304" pitchFamily="18" charset="0"/>
                <a:cs typeface="Times New Roman" panose="02020603050405020304" pitchFamily="18" charset="0"/>
              </a:rPr>
              <a:t>require the </a:t>
            </a:r>
            <a:r>
              <a:rPr lang="en-IN" sz="2700" b="1" i="1" dirty="0">
                <a:solidFill>
                  <a:srgbClr val="FF0000"/>
                </a:solidFill>
                <a:latin typeface="Times New Roman" panose="02020603050405020304" pitchFamily="18" charset="0"/>
                <a:cs typeface="Times New Roman" panose="02020603050405020304" pitchFamily="18" charset="0"/>
              </a:rPr>
              <a:t>support of an operating system</a:t>
            </a:r>
            <a:r>
              <a:rPr lang="en-IN" sz="2700" b="1" dirty="0">
                <a:latin typeface="Times New Roman" panose="02020603050405020304" pitchFamily="18" charset="0"/>
                <a:cs typeface="Times New Roman" panose="02020603050405020304" pitchFamily="18" charset="0"/>
              </a:rPr>
              <a:t> </a:t>
            </a:r>
            <a:r>
              <a:rPr lang="en-IN" sz="2700" dirty="0">
                <a:latin typeface="Times New Roman" panose="02020603050405020304" pitchFamily="18" charset="0"/>
                <a:cs typeface="Times New Roman" panose="02020603050405020304" pitchFamily="18" charset="0"/>
              </a:rPr>
              <a:t>to provide virtualization services. </a:t>
            </a:r>
            <a:endParaRPr lang="en-IN" sz="2700" dirty="0" smtClean="0">
              <a:latin typeface="Times New Roman" panose="02020603050405020304" pitchFamily="18" charset="0"/>
              <a:cs typeface="Times New Roman" panose="02020603050405020304" pitchFamily="18" charset="0"/>
            </a:endParaRPr>
          </a:p>
          <a:p>
            <a:pPr algn="just"/>
            <a:r>
              <a:rPr lang="en-IN" sz="2700" dirty="0" smtClean="0">
                <a:latin typeface="Times New Roman" panose="02020603050405020304" pitchFamily="18" charset="0"/>
                <a:cs typeface="Times New Roman" panose="02020603050405020304" pitchFamily="18" charset="0"/>
              </a:rPr>
              <a:t>This </a:t>
            </a:r>
            <a:r>
              <a:rPr lang="en-IN" sz="2700" dirty="0">
                <a:latin typeface="Times New Roman" panose="02020603050405020304" pitchFamily="18" charset="0"/>
                <a:cs typeface="Times New Roman" panose="02020603050405020304" pitchFamily="18" charset="0"/>
              </a:rPr>
              <a:t>means that they are programs managed by the operating system, </a:t>
            </a:r>
            <a:r>
              <a:rPr lang="en-IN" sz="2700" b="1" dirty="0">
                <a:latin typeface="Times New Roman" panose="02020603050405020304" pitchFamily="18" charset="0"/>
                <a:cs typeface="Times New Roman" panose="02020603050405020304" pitchFamily="18" charset="0"/>
              </a:rPr>
              <a:t>which </a:t>
            </a:r>
            <a:r>
              <a:rPr lang="en-IN" sz="2700" b="1" i="1" dirty="0">
                <a:solidFill>
                  <a:srgbClr val="FF0000"/>
                </a:solidFill>
                <a:latin typeface="Times New Roman" panose="02020603050405020304" pitchFamily="18" charset="0"/>
                <a:cs typeface="Times New Roman" panose="02020603050405020304" pitchFamily="18" charset="0"/>
              </a:rPr>
              <a:t>interact with it through the ABI and emulate the ISA of virtual hardware </a:t>
            </a:r>
            <a:r>
              <a:rPr lang="en-IN" sz="2700" dirty="0">
                <a:latin typeface="Times New Roman" panose="02020603050405020304" pitchFamily="18" charset="0"/>
                <a:cs typeface="Times New Roman" panose="02020603050405020304" pitchFamily="18" charset="0"/>
              </a:rPr>
              <a:t>for guest operating systems. </a:t>
            </a:r>
            <a:endParaRPr lang="en-IN" sz="2700" dirty="0" smtClean="0">
              <a:latin typeface="Times New Roman" panose="02020603050405020304" pitchFamily="18" charset="0"/>
              <a:cs typeface="Times New Roman" panose="02020603050405020304" pitchFamily="18" charset="0"/>
            </a:endParaRPr>
          </a:p>
          <a:p>
            <a:pPr algn="just"/>
            <a:r>
              <a:rPr lang="en-IN" sz="2700" dirty="0" smtClean="0">
                <a:latin typeface="Times New Roman" panose="02020603050405020304" pitchFamily="18" charset="0"/>
                <a:cs typeface="Times New Roman" panose="02020603050405020304" pitchFamily="18" charset="0"/>
              </a:rPr>
              <a:t>This </a:t>
            </a:r>
            <a:r>
              <a:rPr lang="en-IN" sz="2700" dirty="0">
                <a:latin typeface="Times New Roman" panose="02020603050405020304" pitchFamily="18" charset="0"/>
                <a:cs typeface="Times New Roman" panose="02020603050405020304" pitchFamily="18" charset="0"/>
              </a:rPr>
              <a:t>type of hypervisor is also called a </a:t>
            </a:r>
            <a:r>
              <a:rPr lang="en-IN" sz="2700" b="1" i="1" dirty="0">
                <a:solidFill>
                  <a:srgbClr val="FF0000"/>
                </a:solidFill>
                <a:latin typeface="Times New Roman" panose="02020603050405020304" pitchFamily="18" charset="0"/>
                <a:cs typeface="Times New Roman" panose="02020603050405020304" pitchFamily="18" charset="0"/>
              </a:rPr>
              <a:t>hosted virtual machine </a:t>
            </a:r>
            <a:r>
              <a:rPr lang="en-IN" sz="2700" dirty="0">
                <a:latin typeface="Times New Roman" panose="02020603050405020304" pitchFamily="18" charset="0"/>
                <a:cs typeface="Times New Roman" panose="02020603050405020304" pitchFamily="18" charset="0"/>
              </a:rPr>
              <a:t>since it is hosted within an operating system.</a:t>
            </a:r>
          </a:p>
          <a:p>
            <a:pPr algn="just"/>
            <a:endParaRPr lang="en-IN" sz="27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5" y="3242179"/>
            <a:ext cx="6464697" cy="3312755"/>
          </a:xfrm>
          <a:prstGeom prst="rect">
            <a:avLst/>
          </a:prstGeom>
        </p:spPr>
      </p:pic>
    </p:spTree>
    <p:extLst>
      <p:ext uri="{BB962C8B-B14F-4D97-AF65-F5344CB8AC3E}">
        <p14:creationId xmlns:p14="http://schemas.microsoft.com/office/powerpoint/2010/main" val="880962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55" y="261258"/>
            <a:ext cx="10288493" cy="541175"/>
          </a:xfrm>
        </p:spPr>
        <p:txBody>
          <a:bodyPr>
            <a:normAutofit fontScale="90000"/>
          </a:bodyPr>
          <a:lstStyle/>
          <a:p>
            <a:r>
              <a:rPr lang="en-IN" dirty="0" smtClean="0"/>
              <a:t>HYPERVISOR</a:t>
            </a:r>
            <a:r>
              <a:rPr lang="en-IN" dirty="0"/>
              <a:t> </a:t>
            </a:r>
            <a:r>
              <a:rPr lang="en-IN" dirty="0" smtClean="0"/>
              <a:t>						</a:t>
            </a:r>
            <a:r>
              <a:rPr lang="en-IN" sz="2800" dirty="0" err="1" smtClean="0"/>
              <a:t>contd</a:t>
            </a:r>
            <a:r>
              <a:rPr lang="en-IN" sz="2800" dirty="0" smtClean="0"/>
              <a:t>…</a:t>
            </a:r>
            <a:endParaRPr lang="en-IN" sz="2800" dirty="0"/>
          </a:p>
        </p:txBody>
      </p:sp>
      <p:sp>
        <p:nvSpPr>
          <p:cNvPr id="3" name="Content Placeholder 2"/>
          <p:cNvSpPr>
            <a:spLocks noGrp="1"/>
          </p:cNvSpPr>
          <p:nvPr>
            <p:ph idx="1"/>
          </p:nvPr>
        </p:nvSpPr>
        <p:spPr>
          <a:xfrm>
            <a:off x="223935" y="1082351"/>
            <a:ext cx="11663265" cy="5411755"/>
          </a:xfrm>
        </p:spPr>
        <p:txBody>
          <a:bodyPr>
            <a:normAutofit lnSpcReduction="10000"/>
          </a:bodyPr>
          <a:lstStyle/>
          <a:p>
            <a:pPr algn="just"/>
            <a:r>
              <a:rPr lang="en-IN" dirty="0" smtClean="0"/>
              <a:t>Three </a:t>
            </a:r>
            <a:r>
              <a:rPr lang="en-IN" dirty="0"/>
              <a:t>main </a:t>
            </a:r>
            <a:r>
              <a:rPr lang="en-IN" dirty="0" smtClean="0"/>
              <a:t>modules</a:t>
            </a:r>
          </a:p>
          <a:p>
            <a:pPr lvl="1" algn="just"/>
            <a:r>
              <a:rPr lang="en-IN" dirty="0" smtClean="0"/>
              <a:t>Dispatcher</a:t>
            </a:r>
          </a:p>
          <a:p>
            <a:pPr lvl="1" algn="just"/>
            <a:r>
              <a:rPr lang="en-IN" dirty="0" smtClean="0"/>
              <a:t>Allocator</a:t>
            </a:r>
          </a:p>
          <a:p>
            <a:pPr lvl="1" algn="just"/>
            <a:r>
              <a:rPr lang="en-IN" dirty="0" smtClean="0"/>
              <a:t>Interpreter</a:t>
            </a:r>
          </a:p>
          <a:p>
            <a:pPr marL="274320" lvl="1" indent="0" algn="just">
              <a:buNone/>
            </a:pPr>
            <a:r>
              <a:rPr lang="en-IN" dirty="0" smtClean="0"/>
              <a:t>coordinate </a:t>
            </a:r>
            <a:r>
              <a:rPr lang="en-IN" dirty="0"/>
              <a:t>their activity in order to </a:t>
            </a:r>
            <a:r>
              <a:rPr lang="en-IN" b="1" dirty="0"/>
              <a:t>emulate the </a:t>
            </a:r>
            <a:endParaRPr lang="en-IN" b="1" dirty="0" smtClean="0"/>
          </a:p>
          <a:p>
            <a:pPr marL="274320" lvl="1" indent="0" algn="just">
              <a:buNone/>
            </a:pPr>
            <a:r>
              <a:rPr lang="en-IN" b="1" dirty="0" smtClean="0"/>
              <a:t>underlying </a:t>
            </a:r>
            <a:r>
              <a:rPr lang="en-IN" b="1" dirty="0"/>
              <a:t>hardware. </a:t>
            </a:r>
          </a:p>
          <a:p>
            <a:pPr algn="just"/>
            <a:endParaRPr lang="en-IN" b="1" i="1" dirty="0" smtClean="0"/>
          </a:p>
          <a:p>
            <a:pPr algn="just"/>
            <a:endParaRPr lang="en-IN" b="1" i="1" dirty="0"/>
          </a:p>
          <a:p>
            <a:pPr algn="just"/>
            <a:endParaRPr lang="en-IN" b="1" i="1" dirty="0" smtClean="0"/>
          </a:p>
          <a:p>
            <a:pPr algn="just"/>
            <a:r>
              <a:rPr lang="en-IN" b="1" i="1" dirty="0" smtClean="0"/>
              <a:t>The </a:t>
            </a:r>
            <a:r>
              <a:rPr lang="en-IN" b="1" i="1" dirty="0"/>
              <a:t>D</a:t>
            </a:r>
            <a:r>
              <a:rPr lang="en-IN" b="1" i="1" dirty="0" smtClean="0"/>
              <a:t>ispatcher </a:t>
            </a:r>
            <a:r>
              <a:rPr lang="en-IN" dirty="0"/>
              <a:t>constitutes the </a:t>
            </a:r>
            <a:r>
              <a:rPr lang="en-IN" b="1" dirty="0">
                <a:solidFill>
                  <a:srgbClr val="FF0000"/>
                </a:solidFill>
              </a:rPr>
              <a:t>entry point of the monitor </a:t>
            </a:r>
            <a:r>
              <a:rPr lang="en-IN" dirty="0"/>
              <a:t>and reroutes the instructions issued by the virtual machine instance to one of the two other modules. </a:t>
            </a:r>
          </a:p>
          <a:p>
            <a:pPr algn="just"/>
            <a:r>
              <a:rPr lang="en-IN" b="1" i="1" dirty="0" smtClean="0"/>
              <a:t>The </a:t>
            </a:r>
            <a:r>
              <a:rPr lang="en-IN" b="1" i="1" dirty="0"/>
              <a:t>A</a:t>
            </a:r>
            <a:r>
              <a:rPr lang="en-IN" b="1" i="1" dirty="0" smtClean="0"/>
              <a:t>llocator </a:t>
            </a:r>
            <a:r>
              <a:rPr lang="en-IN" dirty="0"/>
              <a:t>is </a:t>
            </a:r>
            <a:r>
              <a:rPr lang="en-IN" b="1" dirty="0" smtClean="0">
                <a:solidFill>
                  <a:srgbClr val="FF0000"/>
                </a:solidFill>
              </a:rPr>
              <a:t>responsible for deciding the system resources to be provided to the VM</a:t>
            </a:r>
            <a:r>
              <a:rPr lang="en-IN" dirty="0" smtClean="0">
                <a:solidFill>
                  <a:srgbClr val="FF0000"/>
                </a:solidFill>
              </a:rPr>
              <a:t>: </a:t>
            </a:r>
            <a:r>
              <a:rPr lang="en-IN" dirty="0"/>
              <a:t>whenever a virtual machine tries to execute an </a:t>
            </a:r>
            <a:r>
              <a:rPr lang="en-IN" b="1" dirty="0" smtClean="0"/>
              <a:t>instruction </a:t>
            </a:r>
            <a:r>
              <a:rPr lang="en-IN" b="1" dirty="0"/>
              <a:t>that results in changing the machine resources </a:t>
            </a:r>
            <a:r>
              <a:rPr lang="en-IN" b="1" dirty="0" smtClean="0"/>
              <a:t>associated </a:t>
            </a:r>
            <a:r>
              <a:rPr lang="en-IN" b="1" dirty="0"/>
              <a:t>with that VM, the allocator is invoked by the dispatcher</a:t>
            </a:r>
            <a:r>
              <a:rPr lang="en-IN" dirty="0" smtClean="0"/>
              <a:t>.</a:t>
            </a:r>
          </a:p>
          <a:p>
            <a:pPr algn="just"/>
            <a:r>
              <a:rPr lang="en-IN" b="1" i="1" dirty="0" smtClean="0"/>
              <a:t> </a:t>
            </a:r>
            <a:r>
              <a:rPr lang="en-IN" b="1" i="1" dirty="0"/>
              <a:t>The interpreter </a:t>
            </a:r>
            <a:r>
              <a:rPr lang="en-IN" dirty="0"/>
              <a:t>module consists of </a:t>
            </a:r>
            <a:r>
              <a:rPr lang="en-IN" b="1" dirty="0"/>
              <a:t>interpreter routines</a:t>
            </a:r>
            <a:r>
              <a:rPr lang="en-IN" dirty="0"/>
              <a:t>. These are executed whenever a virtual machine executes a </a:t>
            </a:r>
            <a:r>
              <a:rPr lang="en-IN" b="1" dirty="0">
                <a:solidFill>
                  <a:srgbClr val="FF0000"/>
                </a:solidFill>
              </a:rPr>
              <a:t>privileged </a:t>
            </a:r>
            <a:r>
              <a:rPr lang="en-IN" b="1" dirty="0" smtClean="0">
                <a:solidFill>
                  <a:srgbClr val="FF0000"/>
                </a:solidFill>
              </a:rPr>
              <a:t>instruction</a:t>
            </a:r>
            <a:r>
              <a:rPr lang="en-IN" b="1" dirty="0">
                <a:solidFill>
                  <a:srgbClr val="FF0000"/>
                </a:solidFill>
              </a:rPr>
              <a:t>: a trap is triggered and the corresponding routine is executed.</a:t>
            </a:r>
          </a:p>
          <a:p>
            <a:pPr marL="0" indent="0" algn="just">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001" y="802434"/>
            <a:ext cx="5903199" cy="3247052"/>
          </a:xfrm>
          <a:prstGeom prst="rect">
            <a:avLst/>
          </a:prstGeom>
        </p:spPr>
      </p:pic>
    </p:spTree>
    <p:extLst>
      <p:ext uri="{BB962C8B-B14F-4D97-AF65-F5344CB8AC3E}">
        <p14:creationId xmlns:p14="http://schemas.microsoft.com/office/powerpoint/2010/main" val="41083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0"/>
            <a:ext cx="10475105" cy="933061"/>
          </a:xfrm>
        </p:spPr>
        <p:txBody>
          <a:bodyPr>
            <a:normAutofit/>
          </a:bodyPr>
          <a:lstStyle/>
          <a:p>
            <a:r>
              <a:rPr lang="en-IN" dirty="0" smtClean="0"/>
              <a:t>     HYPERVISOR </a:t>
            </a:r>
            <a:r>
              <a:rPr lang="en-IN" dirty="0"/>
              <a:t>						</a:t>
            </a:r>
            <a:r>
              <a:rPr lang="en-IN" sz="2800" dirty="0" err="1"/>
              <a:t>contd</a:t>
            </a:r>
            <a:r>
              <a:rPr lang="en-IN" sz="2800" dirty="0"/>
              <a:t>…</a:t>
            </a:r>
            <a:endParaRPr lang="en-IN" dirty="0"/>
          </a:p>
        </p:txBody>
      </p:sp>
      <p:sp>
        <p:nvSpPr>
          <p:cNvPr id="3" name="Content Placeholder 2"/>
          <p:cNvSpPr>
            <a:spLocks noGrp="1"/>
          </p:cNvSpPr>
          <p:nvPr>
            <p:ph idx="1"/>
          </p:nvPr>
        </p:nvSpPr>
        <p:spPr>
          <a:xfrm>
            <a:off x="653143" y="1063690"/>
            <a:ext cx="11159412" cy="4870579"/>
          </a:xfrm>
        </p:spPr>
        <p:txBody>
          <a:bodyPr>
            <a:noAutofit/>
          </a:bodyPr>
          <a:lstStyle/>
          <a:p>
            <a:pPr marL="0" indent="0" algn="just">
              <a:buNone/>
            </a:pPr>
            <a:r>
              <a:rPr lang="en-IN" sz="2800" dirty="0">
                <a:latin typeface="Times New Roman" panose="02020603050405020304" pitchFamily="18" charset="0"/>
                <a:cs typeface="Times New Roman" panose="02020603050405020304" pitchFamily="18" charset="0"/>
              </a:rPr>
              <a:t>The criteria that need to be met by a virtual machine manager to efficiently support </a:t>
            </a:r>
            <a:r>
              <a:rPr lang="en-IN" sz="2800" dirty="0" smtClean="0">
                <a:latin typeface="Times New Roman" panose="02020603050405020304" pitchFamily="18" charset="0"/>
                <a:cs typeface="Times New Roman" panose="02020603050405020304" pitchFamily="18" charset="0"/>
              </a:rPr>
              <a:t>virtualization </a:t>
            </a:r>
            <a:r>
              <a:rPr lang="en-IN" sz="2800" dirty="0">
                <a:latin typeface="Times New Roman" panose="02020603050405020304" pitchFamily="18" charset="0"/>
                <a:cs typeface="Times New Roman" panose="02020603050405020304" pitchFamily="18" charset="0"/>
              </a:rPr>
              <a:t>were established by </a:t>
            </a:r>
            <a:r>
              <a:rPr lang="en-IN" sz="2800" b="1" dirty="0">
                <a:latin typeface="Times New Roman" panose="02020603050405020304" pitchFamily="18" charset="0"/>
                <a:cs typeface="Times New Roman" panose="02020603050405020304" pitchFamily="18" charset="0"/>
              </a:rPr>
              <a:t>Goldberg and </a:t>
            </a:r>
            <a:r>
              <a:rPr lang="en-IN" sz="2800" b="1" dirty="0" err="1">
                <a:latin typeface="Times New Roman" panose="02020603050405020304" pitchFamily="18" charset="0"/>
                <a:cs typeface="Times New Roman" panose="02020603050405020304" pitchFamily="18" charset="0"/>
              </a:rPr>
              <a:t>Popek</a:t>
            </a:r>
            <a:r>
              <a:rPr lang="en-IN" sz="2800" b="1" dirty="0">
                <a:latin typeface="Times New Roman" panose="02020603050405020304" pitchFamily="18" charset="0"/>
                <a:cs typeface="Times New Roman" panose="02020603050405020304" pitchFamily="18" charset="0"/>
              </a:rPr>
              <a:t> in </a:t>
            </a:r>
            <a:r>
              <a:rPr lang="en-IN" sz="2800" b="1" dirty="0" smtClean="0">
                <a:latin typeface="Times New Roman" panose="02020603050405020304" pitchFamily="18" charset="0"/>
                <a:cs typeface="Times New Roman" panose="02020603050405020304" pitchFamily="18" charset="0"/>
              </a:rPr>
              <a:t>1974. </a:t>
            </a:r>
            <a:r>
              <a:rPr lang="en-IN" sz="2800" dirty="0">
                <a:latin typeface="Times New Roman" panose="02020603050405020304" pitchFamily="18" charset="0"/>
                <a:cs typeface="Times New Roman" panose="02020603050405020304" pitchFamily="18" charset="0"/>
              </a:rPr>
              <a:t>Three properties have to be satisfied</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lvl="0" algn="just"/>
            <a:r>
              <a:rPr lang="en-IN" sz="2800" b="1" dirty="0" smtClean="0">
                <a:latin typeface="Times New Roman" panose="02020603050405020304" pitchFamily="18" charset="0"/>
                <a:cs typeface="Times New Roman" panose="02020603050405020304" pitchFamily="18" charset="0"/>
              </a:rPr>
              <a:t>Equivalence: </a:t>
            </a:r>
            <a:r>
              <a:rPr lang="en-IN" sz="2800" dirty="0" smtClean="0">
                <a:latin typeface="Times New Roman" panose="02020603050405020304" pitchFamily="18" charset="0"/>
                <a:cs typeface="Times New Roman" panose="02020603050405020304" pitchFamily="18" charset="0"/>
              </a:rPr>
              <a:t>A </a:t>
            </a:r>
            <a:r>
              <a:rPr lang="en-IN" sz="2800" dirty="0">
                <a:latin typeface="Times New Roman" panose="02020603050405020304" pitchFamily="18" charset="0"/>
                <a:cs typeface="Times New Roman" panose="02020603050405020304" pitchFamily="18" charset="0"/>
              </a:rPr>
              <a:t>guest running under the control of a virtual machine manager should </a:t>
            </a:r>
            <a:r>
              <a:rPr lang="en-IN" sz="2800" b="1" dirty="0">
                <a:latin typeface="Times New Roman" panose="02020603050405020304" pitchFamily="18" charset="0"/>
                <a:cs typeface="Times New Roman" panose="02020603050405020304" pitchFamily="18" charset="0"/>
              </a:rPr>
              <a:t>exhibit the same </a:t>
            </a:r>
            <a:r>
              <a:rPr lang="en-IN" sz="2800" b="1" dirty="0" smtClean="0">
                <a:latin typeface="Times New Roman" panose="02020603050405020304" pitchFamily="18" charset="0"/>
                <a:cs typeface="Times New Roman" panose="02020603050405020304" pitchFamily="18" charset="0"/>
              </a:rPr>
              <a:t>behaviour </a:t>
            </a:r>
            <a:r>
              <a:rPr lang="en-IN" sz="2800" b="1" dirty="0">
                <a:latin typeface="Times New Roman" panose="02020603050405020304" pitchFamily="18" charset="0"/>
                <a:cs typeface="Times New Roman" panose="02020603050405020304" pitchFamily="18" charset="0"/>
              </a:rPr>
              <a:t>as when it is executed directly on the physical host</a:t>
            </a:r>
            <a:r>
              <a:rPr lang="en-IN" sz="2800" b="1" dirty="0" smtClean="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p>
          <a:p>
            <a:pPr lvl="0" algn="just"/>
            <a:r>
              <a:rPr lang="en-IN" sz="2800" b="1" dirty="0">
                <a:latin typeface="Times New Roman" panose="02020603050405020304" pitchFamily="18" charset="0"/>
                <a:cs typeface="Times New Roman" panose="02020603050405020304" pitchFamily="18" charset="0"/>
              </a:rPr>
              <a:t>Resource </a:t>
            </a:r>
            <a:r>
              <a:rPr lang="en-IN" sz="2800" b="1" dirty="0" smtClean="0">
                <a:latin typeface="Times New Roman" panose="02020603050405020304" pitchFamily="18" charset="0"/>
                <a:cs typeface="Times New Roman" panose="02020603050405020304" pitchFamily="18" charset="0"/>
              </a:rPr>
              <a:t>control: </a:t>
            </a: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virtual machine manager </a:t>
            </a:r>
            <a:r>
              <a:rPr lang="en-IN" sz="2800" b="1" dirty="0">
                <a:latin typeface="Times New Roman" panose="02020603050405020304" pitchFamily="18" charset="0"/>
                <a:cs typeface="Times New Roman" panose="02020603050405020304" pitchFamily="18" charset="0"/>
              </a:rPr>
              <a:t>should be in complete control of virtualized resources</a:t>
            </a:r>
            <a:r>
              <a:rPr lang="en-IN" sz="2800" b="1" dirty="0" smtClean="0">
                <a:latin typeface="Times New Roman" panose="02020603050405020304" pitchFamily="18" charset="0"/>
                <a:cs typeface="Times New Roman" panose="02020603050405020304" pitchFamily="18" charset="0"/>
              </a:rPr>
              <a:t>.</a:t>
            </a:r>
          </a:p>
          <a:p>
            <a:pPr algn="just"/>
            <a:r>
              <a:rPr lang="en-IN" sz="2800" b="1" dirty="0" smtClean="0">
                <a:latin typeface="Times New Roman" panose="02020603050405020304" pitchFamily="18" charset="0"/>
                <a:cs typeface="Times New Roman" panose="02020603050405020304" pitchFamily="18" charset="0"/>
              </a:rPr>
              <a:t>Efficiency: </a:t>
            </a:r>
            <a:r>
              <a:rPr lang="en-IN" sz="2800" dirty="0" smtClean="0">
                <a:latin typeface="Times New Roman" panose="02020603050405020304" pitchFamily="18" charset="0"/>
                <a:cs typeface="Times New Roman" panose="02020603050405020304" pitchFamily="18" charset="0"/>
              </a:rPr>
              <a:t>A </a:t>
            </a:r>
            <a:r>
              <a:rPr lang="en-IN" sz="2800" b="1" dirty="0">
                <a:latin typeface="Times New Roman" panose="02020603050405020304" pitchFamily="18" charset="0"/>
                <a:cs typeface="Times New Roman" panose="02020603050405020304" pitchFamily="18" charset="0"/>
              </a:rPr>
              <a:t>statistically dominant fraction of the machine instructions should be executed without intervention from the virtual machine manager.</a:t>
            </a:r>
          </a:p>
          <a:p>
            <a:pPr lvl="0"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40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209" y="653143"/>
            <a:ext cx="11476652" cy="6027575"/>
          </a:xfrm>
        </p:spPr>
        <p:txBody>
          <a:bodyPr>
            <a:normAutofit/>
          </a:bodyPr>
          <a:lstStyle/>
          <a:p>
            <a:pPr algn="just"/>
            <a:r>
              <a:rPr lang="en-IN" sz="2800" b="1" dirty="0" err="1">
                <a:latin typeface="Times New Roman" panose="02020603050405020304" pitchFamily="18" charset="0"/>
                <a:cs typeface="Times New Roman" panose="02020603050405020304" pitchFamily="18" charset="0"/>
              </a:rPr>
              <a:t>Popek</a:t>
            </a:r>
            <a:r>
              <a:rPr lang="en-IN" sz="2800" b="1" dirty="0">
                <a:latin typeface="Times New Roman" panose="02020603050405020304" pitchFamily="18" charset="0"/>
                <a:cs typeface="Times New Roman" panose="02020603050405020304" pitchFamily="18" charset="0"/>
              </a:rPr>
              <a:t> and Goldberg </a:t>
            </a:r>
            <a:r>
              <a:rPr lang="en-IN" sz="2800" dirty="0">
                <a:latin typeface="Times New Roman" panose="02020603050405020304" pitchFamily="18" charset="0"/>
                <a:cs typeface="Times New Roman" panose="02020603050405020304" pitchFamily="18" charset="0"/>
              </a:rPr>
              <a:t>provided a </a:t>
            </a:r>
            <a:r>
              <a:rPr lang="en-IN" sz="2800" b="1" i="1" dirty="0" smtClean="0">
                <a:latin typeface="Times New Roman" panose="02020603050405020304" pitchFamily="18" charset="0"/>
                <a:cs typeface="Times New Roman" panose="02020603050405020304" pitchFamily="18" charset="0"/>
              </a:rPr>
              <a:t>classification </a:t>
            </a:r>
            <a:r>
              <a:rPr lang="en-IN" sz="2800" b="1" i="1" dirty="0">
                <a:latin typeface="Times New Roman" panose="02020603050405020304" pitchFamily="18" charset="0"/>
                <a:cs typeface="Times New Roman" panose="02020603050405020304" pitchFamily="18" charset="0"/>
              </a:rPr>
              <a:t>of the instruction set </a:t>
            </a:r>
            <a:r>
              <a:rPr lang="en-IN" sz="2800" dirty="0">
                <a:latin typeface="Times New Roman" panose="02020603050405020304" pitchFamily="18" charset="0"/>
                <a:cs typeface="Times New Roman" panose="02020603050405020304" pitchFamily="18" charset="0"/>
              </a:rPr>
              <a:t>and proposed </a:t>
            </a:r>
            <a:r>
              <a:rPr lang="en-IN" sz="2800" b="1" i="1" dirty="0">
                <a:latin typeface="Times New Roman" panose="02020603050405020304" pitchFamily="18" charset="0"/>
                <a:cs typeface="Times New Roman" panose="02020603050405020304" pitchFamily="18" charset="0"/>
              </a:rPr>
              <a:t>three theorems </a:t>
            </a:r>
            <a:r>
              <a:rPr lang="en-IN" sz="2800" dirty="0">
                <a:latin typeface="Times New Roman" panose="02020603050405020304" pitchFamily="18" charset="0"/>
                <a:cs typeface="Times New Roman" panose="02020603050405020304" pitchFamily="18" charset="0"/>
              </a:rPr>
              <a:t>that define the properties that hardware instructions need </a:t>
            </a:r>
            <a:r>
              <a:rPr lang="en-IN" sz="2800">
                <a:latin typeface="Times New Roman" panose="02020603050405020304" pitchFamily="18" charset="0"/>
                <a:cs typeface="Times New Roman" panose="02020603050405020304" pitchFamily="18" charset="0"/>
              </a:rPr>
              <a:t>to </a:t>
            </a:r>
            <a:r>
              <a:rPr lang="en-IN" sz="2800" smtClean="0">
                <a:latin typeface="Times New Roman" panose="02020603050405020304" pitchFamily="18" charset="0"/>
                <a:cs typeface="Times New Roman" panose="02020603050405020304" pitchFamily="18" charset="0"/>
              </a:rPr>
              <a:t>satisfy:</a:t>
            </a:r>
            <a:endParaRPr lang="en-IN" sz="2800" dirty="0" smtClean="0">
              <a:latin typeface="Times New Roman" panose="02020603050405020304" pitchFamily="18" charset="0"/>
              <a:cs typeface="Times New Roman" panose="02020603050405020304" pitchFamily="18" charset="0"/>
            </a:endParaRPr>
          </a:p>
          <a:p>
            <a:pPr marL="0" indent="0" algn="just">
              <a:buNone/>
            </a:pPr>
            <a:r>
              <a:rPr lang="en-IN" sz="2800" b="1" i="1" dirty="0">
                <a:latin typeface="Times New Roman" panose="02020603050405020304" pitchFamily="18" charset="0"/>
                <a:cs typeface="Times New Roman" panose="02020603050405020304" pitchFamily="18" charset="0"/>
              </a:rPr>
              <a:t>THEOREM </a:t>
            </a:r>
            <a:r>
              <a:rPr lang="en-IN" sz="2800" b="1" i="1" dirty="0" smtClean="0">
                <a:latin typeface="Times New Roman" panose="02020603050405020304" pitchFamily="18" charset="0"/>
                <a:cs typeface="Times New Roman" panose="02020603050405020304" pitchFamily="18" charset="0"/>
              </a:rPr>
              <a:t> 1</a:t>
            </a:r>
            <a:endParaRPr lang="en-IN" sz="2800" b="1" i="1"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For any conventional third-generation computer, a VMM may be constructed if the </a:t>
            </a:r>
            <a:r>
              <a:rPr lang="en-IN" sz="2800" b="1" dirty="0">
                <a:latin typeface="Times New Roman" panose="02020603050405020304" pitchFamily="18" charset="0"/>
                <a:cs typeface="Times New Roman" panose="02020603050405020304" pitchFamily="18" charset="0"/>
              </a:rPr>
              <a:t>set of </a:t>
            </a:r>
            <a:r>
              <a:rPr lang="en-IN" sz="2800" b="1" dirty="0" smtClean="0">
                <a:latin typeface="Times New Roman" panose="02020603050405020304" pitchFamily="18" charset="0"/>
                <a:cs typeface="Times New Roman" panose="02020603050405020304" pitchFamily="18" charset="0"/>
              </a:rPr>
              <a:t>sensitive </a:t>
            </a:r>
            <a:r>
              <a:rPr lang="en-IN" sz="2800" b="1" dirty="0">
                <a:latin typeface="Times New Roman" panose="02020603050405020304" pitchFamily="18" charset="0"/>
                <a:cs typeface="Times New Roman" panose="02020603050405020304" pitchFamily="18" charset="0"/>
              </a:rPr>
              <a:t>instructions for that computer is a subset of the set of privileged instructions</a:t>
            </a:r>
            <a:r>
              <a:rPr lang="en-IN" sz="2800" b="1" dirty="0" smtClean="0">
                <a:latin typeface="Times New Roman" panose="02020603050405020304" pitchFamily="18" charset="0"/>
                <a:cs typeface="Times New Roman" panose="02020603050405020304" pitchFamily="18" charset="0"/>
              </a:rPr>
              <a:t>.</a:t>
            </a:r>
          </a:p>
          <a:p>
            <a:pPr algn="just"/>
            <a:endParaRPr lang="en-IN" sz="2800" dirty="0" smtClean="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122" y="3415004"/>
            <a:ext cx="6535062" cy="3265714"/>
          </a:xfrm>
          <a:prstGeom prst="rect">
            <a:avLst/>
          </a:prstGeom>
        </p:spPr>
      </p:pic>
    </p:spTree>
    <p:extLst>
      <p:ext uri="{BB962C8B-B14F-4D97-AF65-F5344CB8AC3E}">
        <p14:creationId xmlns:p14="http://schemas.microsoft.com/office/powerpoint/2010/main" val="1657545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05273"/>
            <a:ext cx="10058400" cy="5966927"/>
          </a:xfrm>
        </p:spPr>
        <p:txBody>
          <a:bodyPr>
            <a:noAutofit/>
          </a:bodyPr>
          <a:lstStyle/>
          <a:p>
            <a:pPr marL="0" indent="0">
              <a:buNone/>
            </a:pPr>
            <a:r>
              <a:rPr lang="en-IN" sz="3000" b="1" dirty="0">
                <a:latin typeface="Times New Roman" panose="02020603050405020304" pitchFamily="18" charset="0"/>
                <a:cs typeface="Times New Roman" panose="02020603050405020304" pitchFamily="18" charset="0"/>
              </a:rPr>
              <a:t>THEOREM 2</a:t>
            </a:r>
          </a:p>
          <a:p>
            <a:pPr marL="0" indent="0" algn="just">
              <a:buNone/>
            </a:pPr>
            <a:r>
              <a:rPr lang="en-IN" sz="3000" dirty="0" smtClean="0">
                <a:latin typeface="Times New Roman" panose="02020603050405020304" pitchFamily="18" charset="0"/>
                <a:cs typeface="Times New Roman" panose="02020603050405020304" pitchFamily="18" charset="0"/>
              </a:rPr>
              <a:t>A </a:t>
            </a:r>
            <a:r>
              <a:rPr lang="en-IN" sz="3000" dirty="0">
                <a:latin typeface="Times New Roman" panose="02020603050405020304" pitchFamily="18" charset="0"/>
                <a:cs typeface="Times New Roman" panose="02020603050405020304" pitchFamily="18" charset="0"/>
              </a:rPr>
              <a:t>conventional third-generation computer is </a:t>
            </a:r>
            <a:r>
              <a:rPr lang="en-IN" sz="3000" b="1" dirty="0">
                <a:latin typeface="Times New Roman" panose="02020603050405020304" pitchFamily="18" charset="0"/>
                <a:cs typeface="Times New Roman" panose="02020603050405020304" pitchFamily="18" charset="0"/>
              </a:rPr>
              <a:t>recursively </a:t>
            </a:r>
            <a:r>
              <a:rPr lang="en-IN" sz="3000" b="1" dirty="0" err="1">
                <a:latin typeface="Times New Roman" panose="02020603050405020304" pitchFamily="18" charset="0"/>
                <a:cs typeface="Times New Roman" panose="02020603050405020304" pitchFamily="18" charset="0"/>
              </a:rPr>
              <a:t>virtualizable</a:t>
            </a:r>
            <a:r>
              <a:rPr lang="en-IN" sz="3000" dirty="0">
                <a:latin typeface="Times New Roman" panose="02020603050405020304" pitchFamily="18" charset="0"/>
                <a:cs typeface="Times New Roman" panose="02020603050405020304" pitchFamily="18" charset="0"/>
              </a:rPr>
              <a:t> if</a:t>
            </a:r>
            <a:r>
              <a:rPr lang="en-IN" sz="3000" dirty="0" smtClean="0">
                <a:latin typeface="Times New Roman" panose="02020603050405020304" pitchFamily="18" charset="0"/>
                <a:cs typeface="Times New Roman" panose="02020603050405020304" pitchFamily="18" charset="0"/>
              </a:rPr>
              <a:t>:</a:t>
            </a:r>
            <a:r>
              <a:rPr lang="en-IN" sz="3000" dirty="0">
                <a:latin typeface="Times New Roman" panose="02020603050405020304" pitchFamily="18" charset="0"/>
                <a:cs typeface="Times New Roman" panose="02020603050405020304" pitchFamily="18" charset="0"/>
              </a:rPr>
              <a:t> </a:t>
            </a:r>
          </a:p>
          <a:p>
            <a:pPr lvl="0" algn="just"/>
            <a:r>
              <a:rPr lang="en-IN" sz="3000" dirty="0">
                <a:latin typeface="Times New Roman" panose="02020603050405020304" pitchFamily="18" charset="0"/>
                <a:cs typeface="Times New Roman" panose="02020603050405020304" pitchFamily="18" charset="0"/>
              </a:rPr>
              <a:t>It is </a:t>
            </a:r>
            <a:r>
              <a:rPr lang="en-IN" sz="3000" dirty="0" err="1">
                <a:latin typeface="Times New Roman" panose="02020603050405020304" pitchFamily="18" charset="0"/>
                <a:cs typeface="Times New Roman" panose="02020603050405020304" pitchFamily="18" charset="0"/>
              </a:rPr>
              <a:t>virtualizable</a:t>
            </a:r>
            <a:r>
              <a:rPr lang="en-IN" sz="3000" dirty="0">
                <a:latin typeface="Times New Roman" panose="02020603050405020304" pitchFamily="18" charset="0"/>
                <a:cs typeface="Times New Roman" panose="02020603050405020304" pitchFamily="18" charset="0"/>
              </a:rPr>
              <a:t> </a:t>
            </a:r>
            <a:r>
              <a:rPr lang="en-IN" sz="3000" dirty="0" smtClean="0">
                <a:latin typeface="Times New Roman" panose="02020603050405020304" pitchFamily="18" charset="0"/>
                <a:cs typeface="Times New Roman" panose="02020603050405020304" pitchFamily="18" charset="0"/>
              </a:rPr>
              <a:t>and</a:t>
            </a:r>
            <a:endParaRPr lang="en-IN" sz="3000" dirty="0">
              <a:latin typeface="Times New Roman" panose="02020603050405020304" pitchFamily="18" charset="0"/>
              <a:cs typeface="Times New Roman" panose="02020603050405020304" pitchFamily="18" charset="0"/>
            </a:endParaRPr>
          </a:p>
          <a:p>
            <a:pPr lvl="0" algn="just"/>
            <a:r>
              <a:rPr lang="en-IN" sz="3000" dirty="0">
                <a:latin typeface="Times New Roman" panose="02020603050405020304" pitchFamily="18" charset="0"/>
                <a:cs typeface="Times New Roman" panose="02020603050405020304" pitchFamily="18" charset="0"/>
              </a:rPr>
              <a:t>A VMM without any timing dependencies can be constructed for it</a:t>
            </a:r>
            <a:r>
              <a:rPr lang="en-IN" sz="3000" dirty="0" smtClean="0">
                <a:latin typeface="Times New Roman" panose="02020603050405020304" pitchFamily="18" charset="0"/>
                <a:cs typeface="Times New Roman" panose="02020603050405020304" pitchFamily="18" charset="0"/>
              </a:rPr>
              <a:t>.</a:t>
            </a:r>
          </a:p>
          <a:p>
            <a:pPr lvl="0" algn="just"/>
            <a:endParaRPr lang="en-IN" sz="3000" dirty="0" smtClean="0">
              <a:latin typeface="Times New Roman" panose="02020603050405020304" pitchFamily="18" charset="0"/>
              <a:cs typeface="Times New Roman" panose="02020603050405020304" pitchFamily="18" charset="0"/>
            </a:endParaRPr>
          </a:p>
          <a:p>
            <a:pPr marL="0" indent="0" algn="just">
              <a:buNone/>
            </a:pPr>
            <a:r>
              <a:rPr lang="en-IN" sz="3000" b="1" dirty="0">
                <a:latin typeface="Times New Roman" panose="02020603050405020304" pitchFamily="18" charset="0"/>
                <a:cs typeface="Times New Roman" panose="02020603050405020304" pitchFamily="18" charset="0"/>
              </a:rPr>
              <a:t>THEOREM 3</a:t>
            </a:r>
          </a:p>
          <a:p>
            <a:pPr marL="0" indent="0" algn="just">
              <a:buNone/>
            </a:pPr>
            <a:r>
              <a:rPr lang="en-IN" sz="3000" dirty="0" smtClean="0">
                <a:latin typeface="Times New Roman" panose="02020603050405020304" pitchFamily="18" charset="0"/>
                <a:cs typeface="Times New Roman" panose="02020603050405020304" pitchFamily="18" charset="0"/>
              </a:rPr>
              <a:t>A </a:t>
            </a:r>
            <a:r>
              <a:rPr lang="en-IN" sz="3000" b="1" dirty="0">
                <a:latin typeface="Times New Roman" panose="02020603050405020304" pitchFamily="18" charset="0"/>
                <a:cs typeface="Times New Roman" panose="02020603050405020304" pitchFamily="18" charset="0"/>
              </a:rPr>
              <a:t>hybrid VMM </a:t>
            </a:r>
            <a:r>
              <a:rPr lang="en-IN" sz="3000" dirty="0">
                <a:latin typeface="Times New Roman" panose="02020603050405020304" pitchFamily="18" charset="0"/>
                <a:cs typeface="Times New Roman" panose="02020603050405020304" pitchFamily="18" charset="0"/>
              </a:rPr>
              <a:t>may be constructed for any conventional third-generation machine in which </a:t>
            </a:r>
            <a:r>
              <a:rPr lang="en-IN" sz="3000" b="1" dirty="0">
                <a:latin typeface="Times New Roman" panose="02020603050405020304" pitchFamily="18" charset="0"/>
                <a:cs typeface="Times New Roman" panose="02020603050405020304" pitchFamily="18" charset="0"/>
              </a:rPr>
              <a:t>the set of user-sensitive instructions is a subset of the set of privileged instructions</a:t>
            </a:r>
            <a:r>
              <a:rPr lang="en-IN" sz="3000" dirty="0">
                <a:latin typeface="Times New Roman" panose="02020603050405020304" pitchFamily="18" charset="0"/>
                <a:cs typeface="Times New Roman" panose="02020603050405020304" pitchFamily="18" charset="0"/>
              </a:rPr>
              <a:t>.</a:t>
            </a:r>
          </a:p>
          <a:p>
            <a:pPr lvl="0" algn="just"/>
            <a:endParaRPr lang="en-IN" sz="2500" dirty="0">
              <a:latin typeface="Times New Roman" panose="02020603050405020304" pitchFamily="18" charset="0"/>
              <a:cs typeface="Times New Roman" panose="02020603050405020304" pitchFamily="18" charset="0"/>
            </a:endParaRP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297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smtClean="0"/>
              <a:t>1. Moore’s law</a:t>
            </a:r>
          </a:p>
        </p:txBody>
      </p:sp>
      <p:sp>
        <p:nvSpPr>
          <p:cNvPr id="7171" name="Content Placeholder 2"/>
          <p:cNvSpPr>
            <a:spLocks noGrp="1"/>
          </p:cNvSpPr>
          <p:nvPr>
            <p:ph idx="1"/>
          </p:nvPr>
        </p:nvSpPr>
        <p:spPr/>
        <p:txBody>
          <a:bodyPr>
            <a:normAutofit/>
          </a:bodyPr>
          <a:lstStyle/>
          <a:p>
            <a:pPr algn="just" eaLnBrk="1" hangingPunct="1"/>
            <a:r>
              <a:rPr lang="en-US" altLang="en-US" sz="2500" dirty="0" smtClean="0">
                <a:latin typeface="Times New Roman" panose="02020603050405020304" pitchFamily="18" charset="0"/>
                <a:cs typeface="Times New Roman" panose="02020603050405020304" pitchFamily="18" charset="0"/>
              </a:rPr>
              <a:t>Intel co-founder </a:t>
            </a:r>
            <a:r>
              <a:rPr lang="en-US" altLang="en-US" sz="2500" b="1" dirty="0" smtClean="0">
                <a:latin typeface="Times New Roman" panose="02020603050405020304" pitchFamily="18" charset="0"/>
                <a:cs typeface="Times New Roman" panose="02020603050405020304" pitchFamily="18" charset="0"/>
              </a:rPr>
              <a:t>Gordon Moore </a:t>
            </a:r>
            <a:r>
              <a:rPr lang="en-US" altLang="en-US" sz="2500" dirty="0" smtClean="0">
                <a:latin typeface="Times New Roman" panose="02020603050405020304" pitchFamily="18" charset="0"/>
                <a:cs typeface="Times New Roman" panose="02020603050405020304" pitchFamily="18" charset="0"/>
              </a:rPr>
              <a:t>is a visionary. His prediction, popularly known as Moore's Law, states that the number of </a:t>
            </a:r>
            <a:r>
              <a:rPr lang="en-US" altLang="en-US" sz="2500" b="1" dirty="0" smtClean="0">
                <a:latin typeface="Times New Roman" panose="02020603050405020304" pitchFamily="18" charset="0"/>
                <a:cs typeface="Times New Roman" panose="02020603050405020304" pitchFamily="18" charset="0"/>
              </a:rPr>
              <a:t>transistors on a chip will double about every two years</a:t>
            </a:r>
            <a:r>
              <a:rPr lang="en-US" altLang="en-US" sz="2500" dirty="0" smtClean="0">
                <a:latin typeface="Times New Roman" panose="02020603050405020304" pitchFamily="18" charset="0"/>
                <a:cs typeface="Times New Roman" panose="02020603050405020304" pitchFamily="18" charset="0"/>
              </a:rPr>
              <a:t>. Intel and other semiconductor companies kept that pace for </a:t>
            </a:r>
            <a:r>
              <a:rPr lang="en-US" altLang="en-US" sz="2500" b="1" dirty="0" smtClean="0">
                <a:latin typeface="Times New Roman" panose="02020603050405020304" pitchFamily="18" charset="0"/>
                <a:cs typeface="Times New Roman" panose="02020603050405020304" pitchFamily="18" charset="0"/>
              </a:rPr>
              <a:t>over 40 years</a:t>
            </a:r>
            <a:r>
              <a:rPr lang="en-US" altLang="en-US" sz="2500" dirty="0" smtClean="0">
                <a:latin typeface="Times New Roman" panose="02020603050405020304" pitchFamily="18" charset="0"/>
                <a:cs typeface="Times New Roman" panose="02020603050405020304" pitchFamily="18" charset="0"/>
              </a:rPr>
              <a:t>.</a:t>
            </a:r>
          </a:p>
          <a:p>
            <a:pPr marL="0" indent="0" algn="just" eaLnBrk="1" hangingPunct="1">
              <a:buNone/>
            </a:pPr>
            <a:endParaRPr lang="en-US" altLang="en-US" sz="2500" dirty="0" smtClean="0">
              <a:latin typeface="Times New Roman" panose="02020603050405020304" pitchFamily="18" charset="0"/>
              <a:cs typeface="Times New Roman" panose="02020603050405020304" pitchFamily="18" charset="0"/>
            </a:endParaRPr>
          </a:p>
          <a:p>
            <a:pPr algn="just" eaLnBrk="1" hangingPunct="1"/>
            <a:r>
              <a:rPr lang="en-US" altLang="en-US" sz="2500" dirty="0" smtClean="0">
                <a:latin typeface="Times New Roman" panose="02020603050405020304" pitchFamily="18" charset="0"/>
                <a:cs typeface="Times New Roman" panose="02020603050405020304" pitchFamily="18" charset="0"/>
              </a:rPr>
              <a:t>GPU’s </a:t>
            </a:r>
            <a:r>
              <a:rPr lang="en-US" altLang="en-US" sz="2500" b="1" dirty="0" smtClean="0">
                <a:latin typeface="Times New Roman" panose="02020603050405020304" pitchFamily="18" charset="0"/>
                <a:cs typeface="Times New Roman" panose="02020603050405020304" pitchFamily="18" charset="0"/>
              </a:rPr>
              <a:t>performance and functionality have been increasing at a faster pace than Moore’s law.</a:t>
            </a:r>
          </a:p>
        </p:txBody>
      </p:sp>
    </p:spTree>
    <p:extLst>
      <p:ext uri="{BB962C8B-B14F-4D97-AF65-F5344CB8AC3E}">
        <p14:creationId xmlns:p14="http://schemas.microsoft.com/office/powerpoint/2010/main" val="174802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smtClean="0"/>
              <a:t>2. Recent Advances </a:t>
            </a:r>
          </a:p>
        </p:txBody>
      </p:sp>
      <p:sp>
        <p:nvSpPr>
          <p:cNvPr id="8195" name="Content Placeholder 2"/>
          <p:cNvSpPr>
            <a:spLocks noGrp="1"/>
          </p:cNvSpPr>
          <p:nvPr>
            <p:ph idx="1"/>
          </p:nvPr>
        </p:nvSpPr>
        <p:spPr>
          <a:xfrm>
            <a:off x="1069847" y="1696065"/>
            <a:ext cx="10684617" cy="4881715"/>
          </a:xfrm>
        </p:spPr>
        <p:txBody>
          <a:bodyPr/>
          <a:lstStyle/>
          <a:p>
            <a:pPr algn="just" eaLnBrk="1" hangingPunct="1"/>
            <a:r>
              <a:rPr lang="en-US" altLang="en-US" b="1" i="1" dirty="0" smtClean="0">
                <a:solidFill>
                  <a:srgbClr val="FF0000"/>
                </a:solidFill>
              </a:rPr>
              <a:t>Multi-core: </a:t>
            </a:r>
            <a:r>
              <a:rPr lang="en-US" altLang="en-US" dirty="0" smtClean="0"/>
              <a:t>how to fully </a:t>
            </a:r>
            <a:r>
              <a:rPr lang="en-US" altLang="en-US" b="1" dirty="0" smtClean="0"/>
              <a:t>harness the power of multi-core</a:t>
            </a:r>
            <a:r>
              <a:rPr lang="en-US" altLang="en-US" dirty="0" smtClean="0"/>
              <a:t>? Intel has been trying really hard to make us all program for multi-core!!!</a:t>
            </a:r>
          </a:p>
          <a:p>
            <a:pPr algn="just" eaLnBrk="1" hangingPunct="1"/>
            <a:r>
              <a:rPr lang="en-US" altLang="en-US" b="1" i="1" dirty="0" smtClean="0">
                <a:solidFill>
                  <a:srgbClr val="FF0000"/>
                </a:solidFill>
              </a:rPr>
              <a:t>Large scale data: </a:t>
            </a:r>
            <a:r>
              <a:rPr lang="en-US" altLang="en-US" dirty="0" smtClean="0"/>
              <a:t>How to manage </a:t>
            </a:r>
            <a:r>
              <a:rPr lang="en-US" altLang="en-US" b="1" dirty="0" smtClean="0"/>
              <a:t>large scale data? </a:t>
            </a:r>
            <a:r>
              <a:rPr lang="en-US" altLang="en-US" dirty="0" smtClean="0"/>
              <a:t>Google, Yahoo, NSF and CRA have been promoting their </a:t>
            </a:r>
            <a:r>
              <a:rPr lang="en-US" altLang="en-US" b="1" dirty="0" smtClean="0"/>
              <a:t>file systems and </a:t>
            </a:r>
            <a:r>
              <a:rPr lang="en-US" altLang="en-US" b="1" dirty="0" err="1" smtClean="0"/>
              <a:t>MapReduce</a:t>
            </a:r>
            <a:r>
              <a:rPr lang="en-US" altLang="en-US" dirty="0" smtClean="0"/>
              <a:t>!!</a:t>
            </a:r>
          </a:p>
          <a:p>
            <a:pPr algn="just" eaLnBrk="1" hangingPunct="1"/>
            <a:r>
              <a:rPr lang="en-US" altLang="en-US" b="1" i="1" dirty="0" smtClean="0">
                <a:solidFill>
                  <a:srgbClr val="FF0000"/>
                </a:solidFill>
              </a:rPr>
              <a:t>Parallel processing of data</a:t>
            </a:r>
            <a:r>
              <a:rPr lang="en-US" altLang="en-US" dirty="0" smtClean="0"/>
              <a:t>: How to configure </a:t>
            </a:r>
            <a:r>
              <a:rPr lang="en-US" altLang="en-US" b="1" dirty="0" smtClean="0"/>
              <a:t>clusters to process data in parallel?</a:t>
            </a:r>
          </a:p>
          <a:p>
            <a:pPr algn="just" eaLnBrk="1" hangingPunct="1"/>
            <a:endParaRPr lang="en-US" altLang="en-US" dirty="0"/>
          </a:p>
          <a:p>
            <a:pPr algn="just" eaLnBrk="1" hangingPunct="1"/>
            <a:endParaRPr lang="en-US" altLang="en-US" dirty="0" smtClean="0"/>
          </a:p>
          <a:p>
            <a:pPr marL="0" indent="0" algn="ctr" eaLnBrk="1" hangingPunct="1">
              <a:buNone/>
            </a:pPr>
            <a:r>
              <a:rPr lang="en-US" altLang="en-US" sz="3500" dirty="0" smtClean="0"/>
              <a:t>Answer: </a:t>
            </a:r>
          </a:p>
          <a:p>
            <a:pPr marL="0" indent="0" algn="ctr" eaLnBrk="1" hangingPunct="1">
              <a:buNone/>
            </a:pPr>
            <a:r>
              <a:rPr lang="en-US" altLang="en-US" sz="3500" dirty="0" smtClean="0"/>
              <a:t>Virtualization?</a:t>
            </a:r>
          </a:p>
        </p:txBody>
      </p:sp>
    </p:spTree>
    <p:extLst>
      <p:ext uri="{BB962C8B-B14F-4D97-AF65-F5344CB8AC3E}">
        <p14:creationId xmlns:p14="http://schemas.microsoft.com/office/powerpoint/2010/main" val="169751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circle(in)">
                                      <p:cBhvr>
                                        <p:cTn id="7" dur="20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1" y="484632"/>
            <a:ext cx="10915977" cy="968611"/>
          </a:xfrm>
        </p:spPr>
        <p:txBody>
          <a:bodyPr/>
          <a:lstStyle/>
          <a:p>
            <a:r>
              <a:rPr lang="en-IN" dirty="0" smtClean="0"/>
              <a:t>3. Introduction to Virtualization</a:t>
            </a:r>
            <a:endParaRPr lang="en-IN" dirty="0"/>
          </a:p>
        </p:txBody>
      </p:sp>
      <p:sp>
        <p:nvSpPr>
          <p:cNvPr id="3" name="Content Placeholder 2"/>
          <p:cNvSpPr>
            <a:spLocks noGrp="1"/>
          </p:cNvSpPr>
          <p:nvPr>
            <p:ph idx="1"/>
          </p:nvPr>
        </p:nvSpPr>
        <p:spPr>
          <a:xfrm>
            <a:off x="653143" y="1322614"/>
            <a:ext cx="10475105" cy="4849586"/>
          </a:xfrm>
        </p:spPr>
        <p:txBody>
          <a:bodyPr/>
          <a:lstStyle/>
          <a:p>
            <a:pPr marL="0" indent="0">
              <a:buNone/>
            </a:pPr>
            <a:r>
              <a:rPr lang="en-US" b="1" dirty="0"/>
              <a:t>A physical server </a:t>
            </a:r>
            <a:r>
              <a:rPr lang="en-US" dirty="0"/>
              <a:t>is typically composed of four major physical components – </a:t>
            </a:r>
            <a:endParaRPr lang="en-US" dirty="0" smtClean="0"/>
          </a:p>
          <a:p>
            <a:r>
              <a:rPr lang="en-US" dirty="0" smtClean="0"/>
              <a:t>Processor</a:t>
            </a:r>
          </a:p>
          <a:p>
            <a:r>
              <a:rPr lang="en-US" dirty="0"/>
              <a:t>M</a:t>
            </a:r>
            <a:r>
              <a:rPr lang="en-US" dirty="0" smtClean="0"/>
              <a:t>emory</a:t>
            </a:r>
          </a:p>
          <a:p>
            <a:r>
              <a:rPr lang="en-US" dirty="0"/>
              <a:t>N</a:t>
            </a:r>
            <a:r>
              <a:rPr lang="en-US" dirty="0" smtClean="0"/>
              <a:t>etwork </a:t>
            </a:r>
          </a:p>
          <a:p>
            <a:r>
              <a:rPr lang="en-US" dirty="0"/>
              <a:t>S</a:t>
            </a:r>
            <a:r>
              <a:rPr lang="en-US" dirty="0" smtClean="0"/>
              <a:t>torage </a:t>
            </a:r>
            <a:r>
              <a:rPr lang="en-US" dirty="0"/>
              <a:t>(adapters and disk drives</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5194881" y="1700437"/>
            <a:ext cx="6374239" cy="5157563"/>
          </a:xfrm>
          <a:prstGeom prst="rect">
            <a:avLst/>
          </a:prstGeom>
        </p:spPr>
      </p:pic>
    </p:spTree>
    <p:extLst>
      <p:ext uri="{BB962C8B-B14F-4D97-AF65-F5344CB8AC3E}">
        <p14:creationId xmlns:p14="http://schemas.microsoft.com/office/powerpoint/2010/main" val="3743957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814" y="-1"/>
            <a:ext cx="10491434" cy="930729"/>
          </a:xfrm>
        </p:spPr>
        <p:txBody>
          <a:bodyPr>
            <a:normAutofit/>
          </a:bodyPr>
          <a:lstStyle/>
          <a:p>
            <a:r>
              <a:rPr lang="en-IN" dirty="0"/>
              <a:t>3. Introduction to </a:t>
            </a:r>
            <a:r>
              <a:rPr lang="en-IN" dirty="0" smtClean="0"/>
              <a:t>Virtualization </a:t>
            </a:r>
            <a:r>
              <a:rPr lang="en-IN" sz="2800" dirty="0" err="1" smtClean="0"/>
              <a:t>contd</a:t>
            </a:r>
            <a:r>
              <a:rPr lang="en-IN" sz="2800" dirty="0" smtClean="0"/>
              <a:t>…</a:t>
            </a:r>
            <a:endParaRPr lang="en-IN" sz="2800" dirty="0"/>
          </a:p>
        </p:txBody>
      </p:sp>
      <p:sp>
        <p:nvSpPr>
          <p:cNvPr id="3" name="Content Placeholder 2"/>
          <p:cNvSpPr>
            <a:spLocks noGrp="1"/>
          </p:cNvSpPr>
          <p:nvPr>
            <p:ph idx="1"/>
          </p:nvPr>
        </p:nvSpPr>
        <p:spPr>
          <a:xfrm>
            <a:off x="277585" y="930728"/>
            <a:ext cx="11593285" cy="5633357"/>
          </a:xfrm>
        </p:spPr>
        <p:txBody>
          <a:bodyPr>
            <a:noAutofit/>
          </a:bodyPr>
          <a:lstStyle/>
          <a:p>
            <a:pPr algn="just"/>
            <a:r>
              <a:rPr lang="en-US" sz="2300" dirty="0">
                <a:latin typeface="Times New Roman" panose="02020603050405020304" pitchFamily="18" charset="0"/>
                <a:cs typeface="Times New Roman" panose="02020603050405020304" pitchFamily="18" charset="0"/>
              </a:rPr>
              <a:t>The </a:t>
            </a:r>
            <a:r>
              <a:rPr lang="en-US" sz="2300" b="1" dirty="0">
                <a:latin typeface="Times New Roman" panose="02020603050405020304" pitchFamily="18" charset="0"/>
                <a:cs typeface="Times New Roman" panose="02020603050405020304" pitchFamily="18" charset="0"/>
              </a:rPr>
              <a:t>VHDL code </a:t>
            </a:r>
            <a:r>
              <a:rPr lang="en-US" sz="2300" b="1" dirty="0" smtClean="0">
                <a:latin typeface="Times New Roman" panose="02020603050405020304" pitchFamily="18" charset="0"/>
                <a:cs typeface="Times New Roman" panose="02020603050405020304" pitchFamily="18" charset="0"/>
              </a:rPr>
              <a:t>(</a:t>
            </a:r>
            <a:r>
              <a:rPr lang="en-IN" b="1" dirty="0"/>
              <a:t>VHSIC Hardware Description </a:t>
            </a:r>
            <a:r>
              <a:rPr lang="en-IN" b="1" dirty="0" smtClean="0"/>
              <a:t>Language</a:t>
            </a:r>
            <a:r>
              <a:rPr lang="en-IN" dirty="0" smtClean="0"/>
              <a:t>: </a:t>
            </a:r>
            <a:r>
              <a:rPr lang="en-US" sz="2300" b="1" dirty="0" smtClean="0">
                <a:latin typeface="Times New Roman" panose="02020603050405020304" pitchFamily="18" charset="0"/>
                <a:cs typeface="Times New Roman" panose="02020603050405020304" pitchFamily="18" charset="0"/>
              </a:rPr>
              <a:t>software</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is logically equivalent to a hardware processor. G</a:t>
            </a:r>
            <a:r>
              <a:rPr lang="en-US" sz="2300" dirty="0" smtClean="0">
                <a:latin typeface="Times New Roman" panose="02020603050405020304" pitchFamily="18" charset="0"/>
                <a:cs typeface="Times New Roman" panose="02020603050405020304" pitchFamily="18" charset="0"/>
              </a:rPr>
              <a:t>iven a physical </a:t>
            </a:r>
            <a:r>
              <a:rPr lang="en-US" sz="2300" dirty="0">
                <a:latin typeface="Times New Roman" panose="02020603050405020304" pitchFamily="18" charset="0"/>
                <a:cs typeface="Times New Roman" panose="02020603050405020304" pitchFamily="18" charset="0"/>
              </a:rPr>
              <a:t>processor, it is possible to </a:t>
            </a:r>
            <a:r>
              <a:rPr lang="en-US" sz="2300" b="1" dirty="0">
                <a:latin typeface="Times New Roman" panose="02020603050405020304" pitchFamily="18" charset="0"/>
                <a:cs typeface="Times New Roman" panose="02020603050405020304" pitchFamily="18" charset="0"/>
              </a:rPr>
              <a:t>represent the logic </a:t>
            </a:r>
            <a:r>
              <a:rPr lang="en-US" sz="2300" dirty="0">
                <a:latin typeface="Times New Roman" panose="02020603050405020304" pitchFamily="18" charset="0"/>
                <a:cs typeface="Times New Roman" panose="02020603050405020304" pitchFamily="18" charset="0"/>
              </a:rPr>
              <a:t>function in an equivalent VHDL code</a:t>
            </a:r>
            <a:r>
              <a:rPr lang="en-US" sz="2300" dirty="0" smtClean="0">
                <a:latin typeface="Times New Roman" panose="02020603050405020304" pitchFamily="18" charset="0"/>
                <a:cs typeface="Times New Roman" panose="02020603050405020304" pitchFamily="18" charset="0"/>
              </a:rPr>
              <a:t>.</a:t>
            </a:r>
          </a:p>
          <a:p>
            <a:pPr algn="just"/>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hardware-software logical conversion is generally a tradeoff between performance </a:t>
            </a:r>
            <a:r>
              <a:rPr lang="en-US" sz="2300" dirty="0" smtClean="0">
                <a:latin typeface="Times New Roman" panose="02020603050405020304" pitchFamily="18" charset="0"/>
                <a:cs typeface="Times New Roman" panose="02020603050405020304" pitchFamily="18" charset="0"/>
              </a:rPr>
              <a:t>and </a:t>
            </a:r>
            <a:r>
              <a:rPr lang="en-IN" sz="2300" dirty="0" smtClean="0">
                <a:latin typeface="Times New Roman" panose="02020603050405020304" pitchFamily="18" charset="0"/>
                <a:cs typeface="Times New Roman" panose="02020603050405020304" pitchFamily="18" charset="0"/>
              </a:rPr>
              <a:t>flexibility</a:t>
            </a:r>
            <a:r>
              <a:rPr lang="en-IN" sz="2300" dirty="0">
                <a:latin typeface="Times New Roman" panose="02020603050405020304" pitchFamily="18" charset="0"/>
                <a:cs typeface="Times New Roman" panose="02020603050405020304" pitchFamily="18" charset="0"/>
              </a:rPr>
              <a:t>.</a:t>
            </a:r>
          </a:p>
          <a:p>
            <a:pPr marL="548640" lvl="2" indent="0" algn="just">
              <a:buNone/>
            </a:pPr>
            <a:r>
              <a:rPr lang="en-US" sz="2100" dirty="0">
                <a:latin typeface="Times New Roman" panose="02020603050405020304" pitchFamily="18" charset="0"/>
                <a:cs typeface="Times New Roman" panose="02020603050405020304" pitchFamily="18" charset="0"/>
              </a:rPr>
              <a:t>VHDL code is easier to </a:t>
            </a:r>
            <a:r>
              <a:rPr lang="en-US" sz="2100" b="1" dirty="0">
                <a:latin typeface="Times New Roman" panose="02020603050405020304" pitchFamily="18" charset="0"/>
                <a:cs typeface="Times New Roman" panose="02020603050405020304" pitchFamily="18" charset="0"/>
              </a:rPr>
              <a:t>modify and simulate </a:t>
            </a:r>
            <a:r>
              <a:rPr lang="en-US" sz="2100" dirty="0">
                <a:latin typeface="Times New Roman" panose="02020603050405020304" pitchFamily="18" charset="0"/>
                <a:cs typeface="Times New Roman" panose="02020603050405020304" pitchFamily="18" charset="0"/>
              </a:rPr>
              <a:t>than a physical processor. A physical </a:t>
            </a:r>
            <a:r>
              <a:rPr lang="en-US" sz="2100" dirty="0" smtClean="0">
                <a:latin typeface="Times New Roman" panose="02020603050405020304" pitchFamily="18" charset="0"/>
                <a:cs typeface="Times New Roman" panose="02020603050405020304" pitchFamily="18" charset="0"/>
              </a:rPr>
              <a:t>processor once </a:t>
            </a:r>
            <a:r>
              <a:rPr lang="en-US" sz="2100" dirty="0">
                <a:latin typeface="Times New Roman" panose="02020603050405020304" pitchFamily="18" charset="0"/>
                <a:cs typeface="Times New Roman" panose="02020603050405020304" pitchFamily="18" charset="0"/>
              </a:rPr>
              <a:t>fabricated cannot be changed. However, the </a:t>
            </a:r>
            <a:r>
              <a:rPr lang="en-US" sz="2100" b="1" dirty="0">
                <a:latin typeface="Times New Roman" panose="02020603050405020304" pitchFamily="18" charset="0"/>
                <a:cs typeface="Times New Roman" panose="02020603050405020304" pitchFamily="18" charset="0"/>
              </a:rPr>
              <a:t>performance of simulation using VHDL </a:t>
            </a:r>
            <a:r>
              <a:rPr lang="en-US" sz="2100" b="1" dirty="0" smtClean="0">
                <a:latin typeface="Times New Roman" panose="02020603050405020304" pitchFamily="18" charset="0"/>
                <a:cs typeface="Times New Roman" panose="02020603050405020304" pitchFamily="18" charset="0"/>
              </a:rPr>
              <a:t>is much </a:t>
            </a:r>
            <a:r>
              <a:rPr lang="en-US" sz="2100" b="1" dirty="0">
                <a:latin typeface="Times New Roman" panose="02020603050405020304" pitchFamily="18" charset="0"/>
                <a:cs typeface="Times New Roman" panose="02020603050405020304" pitchFamily="18" charset="0"/>
              </a:rPr>
              <a:t>slower </a:t>
            </a:r>
            <a:r>
              <a:rPr lang="en-US" sz="2100" dirty="0">
                <a:latin typeface="Times New Roman" panose="02020603050405020304" pitchFamily="18" charset="0"/>
                <a:cs typeface="Times New Roman" panose="02020603050405020304" pitchFamily="18" charset="0"/>
              </a:rPr>
              <a:t>than a physical processor.</a:t>
            </a:r>
          </a:p>
          <a:p>
            <a:pPr algn="just"/>
            <a:r>
              <a:rPr lang="en-US" sz="2300" dirty="0">
                <a:latin typeface="Times New Roman" panose="02020603050405020304" pitchFamily="18" charset="0"/>
                <a:cs typeface="Times New Roman" panose="02020603050405020304" pitchFamily="18" charset="0"/>
              </a:rPr>
              <a:t>Based on the principle of hardware-software equivalence, it is possible to </a:t>
            </a:r>
            <a:r>
              <a:rPr lang="en-US" sz="2300" b="1" dirty="0">
                <a:latin typeface="Times New Roman" panose="02020603050405020304" pitchFamily="18" charset="0"/>
                <a:cs typeface="Times New Roman" panose="02020603050405020304" pitchFamily="18" charset="0"/>
              </a:rPr>
              <a:t>logically convert </a:t>
            </a:r>
            <a:r>
              <a:rPr lang="en-US" sz="2300" b="1" dirty="0" smtClean="0">
                <a:latin typeface="Times New Roman" panose="02020603050405020304" pitchFamily="18" charset="0"/>
                <a:cs typeface="Times New Roman" panose="02020603050405020304" pitchFamily="18" charset="0"/>
              </a:rPr>
              <a:t>the system </a:t>
            </a:r>
            <a:r>
              <a:rPr lang="en-US" sz="2300" b="1" dirty="0">
                <a:latin typeface="Times New Roman" panose="02020603050405020304" pitchFamily="18" charset="0"/>
                <a:cs typeface="Times New Roman" panose="02020603050405020304" pitchFamily="18" charset="0"/>
              </a:rPr>
              <a:t>hardware components</a:t>
            </a:r>
            <a:r>
              <a:rPr lang="en-US" sz="2300" dirty="0">
                <a:latin typeface="Times New Roman" panose="02020603050405020304" pitchFamily="18" charset="0"/>
                <a:cs typeface="Times New Roman" panose="02020603050405020304" pitchFamily="18" charset="0"/>
              </a:rPr>
              <a:t> required to run an OS/application, to their </a:t>
            </a:r>
            <a:r>
              <a:rPr lang="en-US" sz="2300" b="1" dirty="0">
                <a:latin typeface="Times New Roman" panose="02020603050405020304" pitchFamily="18" charset="0"/>
                <a:cs typeface="Times New Roman" panose="02020603050405020304" pitchFamily="18" charset="0"/>
              </a:rPr>
              <a:t>software </a:t>
            </a:r>
            <a:r>
              <a:rPr lang="en-US" sz="2300" b="1" dirty="0" smtClean="0">
                <a:latin typeface="Times New Roman" panose="02020603050405020304" pitchFamily="18" charset="0"/>
                <a:cs typeface="Times New Roman" panose="02020603050405020304" pitchFamily="18" charset="0"/>
              </a:rPr>
              <a:t>equivalent or </a:t>
            </a:r>
            <a:r>
              <a:rPr lang="en-US" sz="2300" b="1" dirty="0">
                <a:latin typeface="Times New Roman" panose="02020603050405020304" pitchFamily="18" charset="0"/>
                <a:cs typeface="Times New Roman" panose="02020603050405020304" pitchFamily="18" charset="0"/>
              </a:rPr>
              <a:t>a virtual </a:t>
            </a:r>
            <a:r>
              <a:rPr lang="en-US" sz="2300" b="1" dirty="0" smtClean="0">
                <a:latin typeface="Times New Roman" panose="02020603050405020304" pitchFamily="18" charset="0"/>
                <a:cs typeface="Times New Roman" panose="02020603050405020304" pitchFamily="18" charset="0"/>
              </a:rPr>
              <a:t>machine.</a:t>
            </a:r>
          </a:p>
          <a:p>
            <a:pPr algn="just"/>
            <a:r>
              <a:rPr lang="en-US" sz="2300" dirty="0" smtClean="0">
                <a:latin typeface="Times New Roman" panose="02020603050405020304" pitchFamily="18" charset="0"/>
                <a:cs typeface="Times New Roman" panose="02020603050405020304" pitchFamily="18" charset="0"/>
              </a:rPr>
              <a:t>The virtual machine </a:t>
            </a:r>
            <a:r>
              <a:rPr lang="en-US" sz="2300" b="1" dirty="0" smtClean="0">
                <a:latin typeface="Times New Roman" panose="02020603050405020304" pitchFamily="18" charset="0"/>
                <a:cs typeface="Times New Roman" panose="02020603050405020304" pitchFamily="18" charset="0"/>
              </a:rPr>
              <a:t>can then be replicated to create multiple virtual machines</a:t>
            </a:r>
            <a:r>
              <a:rPr lang="en-US" sz="2300" dirty="0" smtClean="0">
                <a:latin typeface="Times New Roman" panose="02020603050405020304" pitchFamily="18" charset="0"/>
                <a:cs typeface="Times New Roman" panose="02020603050405020304" pitchFamily="18" charset="0"/>
              </a:rPr>
              <a:t> each running its own instance of the OS and the application</a:t>
            </a:r>
            <a:r>
              <a:rPr lang="en-US" sz="2300" dirty="0">
                <a:latin typeface="Times New Roman" panose="02020603050405020304" pitchFamily="18" charset="0"/>
                <a:cs typeface="Times New Roman" panose="02020603050405020304" pitchFamily="18" charset="0"/>
              </a:rPr>
              <a:t>. </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A </a:t>
            </a:r>
            <a:r>
              <a:rPr lang="en-US" sz="2300" b="1" dirty="0">
                <a:latin typeface="Times New Roman" panose="02020603050405020304" pitchFamily="18" charset="0"/>
                <a:cs typeface="Times New Roman" panose="02020603050405020304" pitchFamily="18" charset="0"/>
              </a:rPr>
              <a:t>hypervisor layer </a:t>
            </a:r>
            <a:r>
              <a:rPr lang="en-US" sz="2300" dirty="0" smtClean="0">
                <a:latin typeface="Times New Roman" panose="02020603050405020304" pitchFamily="18" charset="0"/>
                <a:cs typeface="Times New Roman" panose="02020603050405020304" pitchFamily="18" charset="0"/>
              </a:rPr>
              <a:t>is </a:t>
            </a:r>
            <a:r>
              <a:rPr lang="en-US" sz="2300" dirty="0">
                <a:latin typeface="Times New Roman" panose="02020603050405020304" pitchFamily="18" charset="0"/>
                <a:cs typeface="Times New Roman" panose="02020603050405020304" pitchFamily="18" charset="0"/>
              </a:rPr>
              <a:t>required to </a:t>
            </a:r>
            <a:r>
              <a:rPr lang="en-US" sz="2300" b="1" dirty="0">
                <a:latin typeface="Times New Roman" panose="02020603050405020304" pitchFamily="18" charset="0"/>
                <a:cs typeface="Times New Roman" panose="02020603050405020304" pitchFamily="18" charset="0"/>
              </a:rPr>
              <a:t>multiplex the actual </a:t>
            </a:r>
            <a:r>
              <a:rPr lang="en-US" sz="2300" b="1" dirty="0" smtClean="0">
                <a:latin typeface="Times New Roman" panose="02020603050405020304" pitchFamily="18" charset="0"/>
                <a:cs typeface="Times New Roman" panose="02020603050405020304" pitchFamily="18" charset="0"/>
              </a:rPr>
              <a:t>real hardware </a:t>
            </a:r>
            <a:r>
              <a:rPr lang="en-US" sz="2300" b="1" dirty="0">
                <a:latin typeface="Times New Roman" panose="02020603050405020304" pitchFamily="18" charset="0"/>
                <a:cs typeface="Times New Roman" panose="02020603050405020304" pitchFamily="18" charset="0"/>
              </a:rPr>
              <a:t>resources </a:t>
            </a:r>
            <a:r>
              <a:rPr lang="en-US" sz="2300" dirty="0">
                <a:latin typeface="Times New Roman" panose="02020603050405020304" pitchFamily="18" charset="0"/>
                <a:cs typeface="Times New Roman" panose="02020603050405020304" pitchFamily="18" charset="0"/>
              </a:rPr>
              <a:t>among the virtual machines. The hypervisor is responsible for </a:t>
            </a:r>
            <a:r>
              <a:rPr lang="en-US" sz="2300" b="1" dirty="0" smtClean="0">
                <a:latin typeface="Times New Roman" panose="02020603050405020304" pitchFamily="18" charset="0"/>
                <a:cs typeface="Times New Roman" panose="02020603050405020304" pitchFamily="18" charset="0"/>
              </a:rPr>
              <a:t>allocating memory</a:t>
            </a:r>
            <a:r>
              <a:rPr lang="en-US" sz="2300" b="1" dirty="0">
                <a:latin typeface="Times New Roman" panose="02020603050405020304" pitchFamily="18" charset="0"/>
                <a:cs typeface="Times New Roman" panose="02020603050405020304" pitchFamily="18" charset="0"/>
              </a:rPr>
              <a:t>, CPU resources, network and storage to each virtual machine.</a:t>
            </a: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217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1322615" y="669471"/>
            <a:ext cx="9454242" cy="5763986"/>
          </a:xfrm>
          <a:prstGeom prst="rect">
            <a:avLst/>
          </a:prstGeom>
        </p:spPr>
      </p:pic>
    </p:spTree>
    <p:extLst>
      <p:ext uri="{BB962C8B-B14F-4D97-AF65-F5344CB8AC3E}">
        <p14:creationId xmlns:p14="http://schemas.microsoft.com/office/powerpoint/2010/main" val="2189881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82733" y="401381"/>
            <a:ext cx="10579594" cy="5740801"/>
          </a:xfrm>
          <a:prstGeom prst="rect">
            <a:avLst/>
          </a:prstGeom>
        </p:spPr>
      </p:pic>
    </p:spTree>
    <p:extLst>
      <p:ext uri="{BB962C8B-B14F-4D97-AF65-F5344CB8AC3E}">
        <p14:creationId xmlns:p14="http://schemas.microsoft.com/office/powerpoint/2010/main" val="3144963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44137" y="156754"/>
            <a:ext cx="10684111" cy="1005840"/>
          </a:xfrm>
        </p:spPr>
        <p:txBody>
          <a:bodyPr>
            <a:normAutofit/>
          </a:bodyPr>
          <a:lstStyle/>
          <a:p>
            <a:r>
              <a:rPr lang="en-US" altLang="en-US" dirty="0" smtClean="0"/>
              <a:t>4. </a:t>
            </a:r>
            <a:r>
              <a:rPr lang="en-US" altLang="en-US" dirty="0"/>
              <a:t>Virtualization</a:t>
            </a:r>
            <a:endParaRPr lang="en-US" altLang="en-US" dirty="0" smtClean="0"/>
          </a:p>
        </p:txBody>
      </p:sp>
      <p:sp>
        <p:nvSpPr>
          <p:cNvPr id="3" name="Content Placeholder 2"/>
          <p:cNvSpPr>
            <a:spLocks noGrp="1"/>
          </p:cNvSpPr>
          <p:nvPr>
            <p:ph idx="1"/>
          </p:nvPr>
        </p:nvSpPr>
        <p:spPr>
          <a:xfrm>
            <a:off x="339634" y="888274"/>
            <a:ext cx="11482252" cy="5603965"/>
          </a:xfrm>
        </p:spPr>
        <p:txBody>
          <a:bodyPr>
            <a:noAutofit/>
          </a:bodyPr>
          <a:lstStyle/>
          <a:p>
            <a:pPr marL="452628" indent="-342900" algn="just">
              <a:buClr>
                <a:schemeClr val="accent3"/>
              </a:buClr>
              <a:defRPr/>
            </a:pPr>
            <a:endParaRPr lang="en-US" dirty="0" smtClean="0"/>
          </a:p>
          <a:p>
            <a:pPr marL="452628" indent="-342900" algn="just">
              <a:buClr>
                <a:schemeClr val="accent3"/>
              </a:buClr>
              <a:defRPr/>
            </a:pPr>
            <a:r>
              <a:rPr lang="en-US" dirty="0" smtClean="0"/>
              <a:t>Virtualization is creation of </a:t>
            </a:r>
            <a:r>
              <a:rPr lang="en-US" b="1" dirty="0" smtClean="0"/>
              <a:t>an alternative to actual version of something</a:t>
            </a:r>
            <a:r>
              <a:rPr lang="en-US" dirty="0" smtClean="0"/>
              <a:t>: </a:t>
            </a:r>
          </a:p>
          <a:p>
            <a:pPr marL="971550" lvl="2" indent="-285750" algn="just">
              <a:spcAft>
                <a:spcPts val="0"/>
              </a:spcAft>
              <a:buFont typeface="Wingdings" panose="05000000000000000000" pitchFamily="2" charset="2"/>
              <a:buChar char="Ø"/>
              <a:defRPr/>
            </a:pPr>
            <a:r>
              <a:rPr lang="en-US" sz="2000" dirty="0" smtClean="0"/>
              <a:t>virtual memory (more memory than physically available),</a:t>
            </a:r>
          </a:p>
          <a:p>
            <a:pPr marL="971550" lvl="2" indent="-285750" algn="just">
              <a:spcAft>
                <a:spcPts val="0"/>
              </a:spcAft>
              <a:buFont typeface="Wingdings" panose="05000000000000000000" pitchFamily="2" charset="2"/>
              <a:buChar char="Ø"/>
              <a:defRPr/>
            </a:pPr>
            <a:r>
              <a:rPr lang="en-US" sz="2000" dirty="0" smtClean="0"/>
              <a:t>virtual time (buffering provides virtual/effective download time that less than the actual time),</a:t>
            </a:r>
          </a:p>
          <a:p>
            <a:pPr marL="971550" lvl="2" indent="-285750" algn="just">
              <a:spcAft>
                <a:spcPts val="0"/>
              </a:spcAft>
              <a:buFont typeface="Wingdings" panose="05000000000000000000" pitchFamily="2" charset="2"/>
              <a:buChar char="Ø"/>
              <a:defRPr/>
            </a:pPr>
            <a:r>
              <a:rPr lang="en-US" sz="2000" dirty="0" smtClean="0"/>
              <a:t>Virtual hardware, desktop, disk, appliances, scenes,</a:t>
            </a:r>
          </a:p>
          <a:p>
            <a:pPr marL="971550" lvl="2" indent="-285750" algn="just">
              <a:spcAft>
                <a:spcPts val="0"/>
              </a:spcAft>
              <a:buFont typeface="Wingdings" panose="05000000000000000000" pitchFamily="2" charset="2"/>
              <a:buChar char="Ø"/>
              <a:defRPr/>
            </a:pPr>
            <a:r>
              <a:rPr lang="en-US" sz="2000" dirty="0" smtClean="0"/>
              <a:t>Virtual worlds</a:t>
            </a:r>
          </a:p>
          <a:p>
            <a:pPr marL="365760" indent="-256032" algn="just">
              <a:buClr>
                <a:schemeClr val="accent3"/>
              </a:buClr>
              <a:buFont typeface="Georgia"/>
              <a:buChar char="•"/>
              <a:defRPr/>
            </a:pPr>
            <a:r>
              <a:rPr lang="en-US" dirty="0" smtClean="0"/>
              <a:t>In our context it is </a:t>
            </a:r>
            <a:r>
              <a:rPr lang="en-US" b="1" dirty="0" smtClean="0">
                <a:solidFill>
                  <a:srgbClr val="FF0000"/>
                </a:solidFill>
              </a:rPr>
              <a:t>realizing one or more complete computer systems as guests </a:t>
            </a:r>
            <a:r>
              <a:rPr lang="en-US" dirty="0" smtClean="0"/>
              <a:t>on the base machine/operating system,</a:t>
            </a:r>
          </a:p>
          <a:p>
            <a:pPr marL="109728" indent="0" algn="ctr">
              <a:buClr>
                <a:schemeClr val="accent3"/>
              </a:buClr>
              <a:buNone/>
              <a:defRPr/>
            </a:pPr>
            <a:r>
              <a:rPr lang="en-US" dirty="0" smtClean="0"/>
              <a:t>OR</a:t>
            </a:r>
          </a:p>
          <a:p>
            <a:pPr marL="274320" lvl="1" indent="0" algn="just">
              <a:buNone/>
            </a:pPr>
            <a:r>
              <a:rPr lang="en-US" altLang="en-US" sz="2000" dirty="0" smtClean="0"/>
              <a:t>Virtualization is way to run </a:t>
            </a:r>
            <a:r>
              <a:rPr lang="en-US" altLang="en-US" sz="2000" b="1" dirty="0" smtClean="0"/>
              <a:t>multiple operating systems</a:t>
            </a:r>
            <a:r>
              <a:rPr lang="en-US" altLang="en-US" sz="2000" dirty="0" smtClean="0"/>
              <a:t> and </a:t>
            </a:r>
            <a:r>
              <a:rPr lang="en-US" altLang="en-US" sz="2000" b="1" dirty="0" smtClean="0"/>
              <a:t>user applications</a:t>
            </a:r>
            <a:r>
              <a:rPr lang="en-US" altLang="en-US" sz="2000" dirty="0" smtClean="0"/>
              <a:t> on the same hardware</a:t>
            </a:r>
          </a:p>
          <a:p>
            <a:pPr lvl="2" algn="just"/>
            <a:r>
              <a:rPr lang="en-US" altLang="en-US" sz="2000" dirty="0" smtClean="0"/>
              <a:t>E.g., run both </a:t>
            </a:r>
            <a:r>
              <a:rPr lang="en-US" altLang="en-US" sz="2000" b="1" dirty="0" smtClean="0"/>
              <a:t>Windows and Linux on the same laptop</a:t>
            </a:r>
          </a:p>
          <a:p>
            <a:pPr marL="109728" indent="0" algn="just">
              <a:buClr>
                <a:schemeClr val="accent3"/>
              </a:buClr>
              <a:buNone/>
              <a:defRPr/>
            </a:pPr>
            <a:endParaRPr lang="en-US" b="1" dirty="0" smtClean="0"/>
          </a:p>
          <a:p>
            <a:pPr marL="365760" indent="-256032" algn="just">
              <a:buClr>
                <a:schemeClr val="accent3"/>
              </a:buClr>
              <a:buFont typeface="Georgia"/>
              <a:buChar char="•"/>
              <a:defRPr/>
            </a:pPr>
            <a:r>
              <a:rPr lang="en-US" dirty="0" smtClean="0"/>
              <a:t>This offers an excellent </a:t>
            </a:r>
            <a:r>
              <a:rPr lang="en-US" b="1" dirty="0" smtClean="0"/>
              <a:t>conduit</a:t>
            </a:r>
            <a:r>
              <a:rPr lang="en-US" dirty="0" smtClean="0"/>
              <a:t> for delivering the vastly </a:t>
            </a:r>
            <a:r>
              <a:rPr lang="en-US" b="1" dirty="0" smtClean="0">
                <a:solidFill>
                  <a:srgbClr val="FF0000"/>
                </a:solidFill>
              </a:rPr>
              <a:t>underutilized power of the multi-core and other resources such as storage and devices.</a:t>
            </a:r>
          </a:p>
        </p:txBody>
      </p:sp>
    </p:spTree>
    <p:extLst>
      <p:ext uri="{BB962C8B-B14F-4D97-AF65-F5344CB8AC3E}">
        <p14:creationId xmlns:p14="http://schemas.microsoft.com/office/powerpoint/2010/main" val="3333455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14421</TotalTime>
  <Words>4924</Words>
  <Application>Microsoft Office PowerPoint</Application>
  <PresentationFormat>Widescreen</PresentationFormat>
  <Paragraphs>252</Paragraphs>
  <Slides>27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Georgia</vt:lpstr>
      <vt:lpstr>Rockwell</vt:lpstr>
      <vt:lpstr>Rockwell Condensed</vt:lpstr>
      <vt:lpstr>Times New Roman</vt:lpstr>
      <vt:lpstr>Wingdings</vt:lpstr>
      <vt:lpstr>Wood Type</vt:lpstr>
      <vt:lpstr>L3: Virtualization</vt:lpstr>
      <vt:lpstr>Contents</vt:lpstr>
      <vt:lpstr>1. Moore’s law</vt:lpstr>
      <vt:lpstr>2. Recent Advances </vt:lpstr>
      <vt:lpstr>3. Introduction to Virtualization</vt:lpstr>
      <vt:lpstr>3. Introduction to Virtualization contd…</vt:lpstr>
      <vt:lpstr>PowerPoint Presentation</vt:lpstr>
      <vt:lpstr>PowerPoint Presentation</vt:lpstr>
      <vt:lpstr>4. Virtualization</vt:lpstr>
      <vt:lpstr>PowerPoint Presentation</vt:lpstr>
      <vt:lpstr>PowerPoint Presentation</vt:lpstr>
      <vt:lpstr>PowerPoint Presentation</vt:lpstr>
      <vt:lpstr>PowerPoint Presentation</vt:lpstr>
      <vt:lpstr>5. Characteristics of virtualized environment</vt:lpstr>
      <vt:lpstr>6. Taxonomy of virtualization techniques </vt:lpstr>
      <vt:lpstr>6. Taxonomy of virtualization techniques contd…</vt:lpstr>
      <vt:lpstr>6.1. Execution virtualization</vt:lpstr>
      <vt:lpstr>6.1.1 Machine reference model</vt:lpstr>
      <vt:lpstr>6.1.1 Machine reference model contd…</vt:lpstr>
      <vt:lpstr>6.1.2. Hardware-level virtualization/System Level Virtualization </vt:lpstr>
      <vt:lpstr>6.1.2. Hardware-level virtualization  contd…</vt:lpstr>
      <vt:lpstr>Hypervisors </vt:lpstr>
      <vt:lpstr>PowerPoint Presentation</vt:lpstr>
      <vt:lpstr>HYPERVISOR       contd…</vt:lpstr>
      <vt:lpstr>     HYPERVISOR       contd…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 Katal</dc:creator>
  <cp:lastModifiedBy>Avita Katal</cp:lastModifiedBy>
  <cp:revision>419</cp:revision>
  <dcterms:created xsi:type="dcterms:W3CDTF">2019-01-09T13:58:27Z</dcterms:created>
  <dcterms:modified xsi:type="dcterms:W3CDTF">2022-08-31T05:23:54Z</dcterms:modified>
</cp:coreProperties>
</file>