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2" r:id="rId3"/>
    <p:sldId id="275" r:id="rId4"/>
    <p:sldId id="274" r:id="rId5"/>
    <p:sldId id="276" r:id="rId6"/>
    <p:sldId id="259" r:id="rId7"/>
    <p:sldId id="260" r:id="rId8"/>
    <p:sldId id="261" r:id="rId9"/>
    <p:sldId id="262" r:id="rId10"/>
    <p:sldId id="263" r:id="rId11"/>
    <p:sldId id="264" r:id="rId12"/>
    <p:sldId id="265" r:id="rId13"/>
    <p:sldId id="266" r:id="rId14"/>
    <p:sldId id="277" r:id="rId15"/>
    <p:sldId id="267" r:id="rId16"/>
    <p:sldId id="278"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55"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047F2-F6A9-4F59-806A-0489053EBFF0}" type="datetimeFigureOut">
              <a:rPr lang="en-IN" smtClean="0"/>
              <a:t>31-08-2022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41AE2-20DE-4FBC-BAF0-24EF90172B2C}" type="slidenum">
              <a:rPr lang="en-IN" smtClean="0"/>
              <a:t>‹#›</a:t>
            </a:fld>
            <a:endParaRPr lang="en-IN"/>
          </a:p>
        </p:txBody>
      </p:sp>
    </p:spTree>
    <p:extLst>
      <p:ext uri="{BB962C8B-B14F-4D97-AF65-F5344CB8AC3E}">
        <p14:creationId xmlns:p14="http://schemas.microsoft.com/office/powerpoint/2010/main" val="390976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term refers to a scenario in which the hardware provides architectural support for building a virtual machine manager able to run a guest operating system in complete isolation. This technique was originally introduced in the IBM System/370. At present, examples of hardware-assisted virtualization are the extensions to the x86-64 bit architecture introduced with Intel VT (formerly known as </a:t>
            </a:r>
            <a:r>
              <a:rPr lang="en-IN" sz="1200" kern="1200" dirty="0" err="1" smtClean="0">
                <a:solidFill>
                  <a:schemeClr val="tx1"/>
                </a:solidFill>
                <a:effectLst/>
                <a:latin typeface="+mn-lt"/>
                <a:ea typeface="+mn-ea"/>
                <a:cs typeface="+mn-cs"/>
              </a:rPr>
              <a:t>Vanderpool</a:t>
            </a:r>
            <a:r>
              <a:rPr lang="en-IN" sz="1200" kern="1200" dirty="0" smtClean="0">
                <a:solidFill>
                  <a:schemeClr val="tx1"/>
                </a:solidFill>
                <a:effectLst/>
                <a:latin typeface="+mn-lt"/>
                <a:ea typeface="+mn-ea"/>
                <a:cs typeface="+mn-cs"/>
              </a:rPr>
              <a:t>) and AMD V (formerly known as Pacifica).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These extensions, which differ between the two vendors, are meant to reduce the </a:t>
            </a:r>
            <a:r>
              <a:rPr lang="en-IN" sz="1200" b="1" kern="1200" dirty="0" smtClean="0">
                <a:solidFill>
                  <a:schemeClr val="tx1"/>
                </a:solidFill>
                <a:effectLst/>
                <a:latin typeface="+mn-lt"/>
                <a:ea typeface="+mn-ea"/>
                <a:cs typeface="+mn-cs"/>
              </a:rPr>
              <a:t>performance penalties experienced by emulating x86 hardware with hypervisors</a:t>
            </a:r>
            <a:r>
              <a:rPr lang="en-IN"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Before the introduction of hardware-assisted virtualization, software emulation of x86 hardware was significantly costly from the performance point of view. The reason for this is that by design the x86 architecture did not meet the formal requirements introduced by </a:t>
            </a:r>
            <a:r>
              <a:rPr lang="en-IN" sz="1200" kern="1200" dirty="0" err="1" smtClean="0">
                <a:solidFill>
                  <a:schemeClr val="tx1"/>
                </a:solidFill>
                <a:effectLst/>
                <a:latin typeface="+mn-lt"/>
                <a:ea typeface="+mn-ea"/>
                <a:cs typeface="+mn-cs"/>
              </a:rPr>
              <a:t>Popek</a:t>
            </a:r>
            <a:r>
              <a:rPr lang="en-IN" sz="1200" kern="1200" dirty="0" smtClean="0">
                <a:solidFill>
                  <a:schemeClr val="tx1"/>
                </a:solidFill>
                <a:effectLst/>
                <a:latin typeface="+mn-lt"/>
                <a:ea typeface="+mn-ea"/>
                <a:cs typeface="+mn-cs"/>
              </a:rPr>
              <a:t> and Goldberg, and early products were using binary translation to trap some sensitive instructions and provide an emulated version. Products such as VMware Virtual Platform, introduced in 1999 by VMware, which pioneered the field of x86 virtualization, were based on this technique. After 2006, Intel and AMD introduced processor extensions, and a wide range of </a:t>
            </a:r>
            <a:r>
              <a:rPr lang="en-IN" sz="1200" kern="1200" dirty="0" err="1" smtClean="0">
                <a:solidFill>
                  <a:schemeClr val="tx1"/>
                </a:solidFill>
                <a:effectLst/>
                <a:latin typeface="+mn-lt"/>
                <a:ea typeface="+mn-ea"/>
                <a:cs typeface="+mn-cs"/>
              </a:rPr>
              <a:t>virtualiza-tion</a:t>
            </a:r>
            <a:r>
              <a:rPr lang="en-IN" sz="1200" kern="1200" dirty="0" smtClean="0">
                <a:solidFill>
                  <a:schemeClr val="tx1"/>
                </a:solidFill>
                <a:effectLst/>
                <a:latin typeface="+mn-lt"/>
                <a:ea typeface="+mn-ea"/>
                <a:cs typeface="+mn-cs"/>
              </a:rPr>
              <a:t> solutions took advantage of them: Kernel-based Virtual Machine (KVM), </a:t>
            </a:r>
            <a:r>
              <a:rPr lang="en-IN" sz="1200" kern="1200" dirty="0" err="1" smtClean="0">
                <a:solidFill>
                  <a:schemeClr val="tx1"/>
                </a:solidFill>
                <a:effectLst/>
                <a:latin typeface="+mn-lt"/>
                <a:ea typeface="+mn-ea"/>
                <a:cs typeface="+mn-cs"/>
              </a:rPr>
              <a:t>VirtualBox</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Xen</a:t>
            </a:r>
            <a:r>
              <a:rPr lang="en-IN" sz="1200" kern="1200" dirty="0" smtClean="0">
                <a:solidFill>
                  <a:schemeClr val="tx1"/>
                </a:solidFill>
                <a:effectLst/>
                <a:latin typeface="+mn-lt"/>
                <a:ea typeface="+mn-ea"/>
                <a:cs typeface="+mn-cs"/>
              </a:rPr>
              <a:t>, VMware, Hyper-V, Sun </a:t>
            </a:r>
            <a:r>
              <a:rPr lang="en-IN" sz="1200" kern="1200" dirty="0" err="1" smtClean="0">
                <a:solidFill>
                  <a:schemeClr val="tx1"/>
                </a:solidFill>
                <a:effectLst/>
                <a:latin typeface="+mn-lt"/>
                <a:ea typeface="+mn-ea"/>
                <a:cs typeface="+mn-cs"/>
              </a:rPr>
              <a:t>xVM</a:t>
            </a:r>
            <a:r>
              <a:rPr lang="en-IN" sz="1200" kern="1200" dirty="0" smtClean="0">
                <a:solidFill>
                  <a:schemeClr val="tx1"/>
                </a:solidFill>
                <a:effectLst/>
                <a:latin typeface="+mn-lt"/>
                <a:ea typeface="+mn-ea"/>
                <a:cs typeface="+mn-cs"/>
              </a:rPr>
              <a:t>, Parallels, and others.</a:t>
            </a:r>
          </a:p>
          <a:p>
            <a:endParaRPr lang="en-IN" dirty="0"/>
          </a:p>
        </p:txBody>
      </p:sp>
      <p:sp>
        <p:nvSpPr>
          <p:cNvPr id="4" name="Slide Number Placeholder 3"/>
          <p:cNvSpPr>
            <a:spLocks noGrp="1"/>
          </p:cNvSpPr>
          <p:nvPr>
            <p:ph type="sldNum" sz="quarter" idx="10"/>
          </p:nvPr>
        </p:nvSpPr>
        <p:spPr/>
        <p:txBody>
          <a:bodyPr/>
          <a:lstStyle/>
          <a:p>
            <a:fld id="{96041AE2-20DE-4FBC-BAF0-24EF90172B2C}" type="slidenum">
              <a:rPr lang="en-IN" smtClean="0"/>
              <a:t>5</a:t>
            </a:fld>
            <a:endParaRPr lang="en-IN"/>
          </a:p>
        </p:txBody>
      </p:sp>
    </p:spTree>
    <p:extLst>
      <p:ext uri="{BB962C8B-B14F-4D97-AF65-F5344CB8AC3E}">
        <p14:creationId xmlns:p14="http://schemas.microsoft.com/office/powerpoint/2010/main" val="7869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Full/Native Virtualization</a:t>
            </a:r>
            <a:r>
              <a:rPr lang="en-US" sz="1200" b="0" i="0" u="none" strike="noStrike" kern="1200" baseline="0" dirty="0" smtClean="0">
                <a:solidFill>
                  <a:schemeClr val="tx1"/>
                </a:solidFill>
                <a:latin typeface="+mn-lt"/>
                <a:ea typeface="+mn-ea"/>
                <a:cs typeface="+mn-cs"/>
              </a:rPr>
              <a:t>: It is possible to emulate only a section of hardware and use the real-hardware for</a:t>
            </a:r>
          </a:p>
          <a:p>
            <a:r>
              <a:rPr lang="en-US" sz="1200" b="0" i="0" u="none" strike="noStrike" kern="1200" baseline="0" dirty="0" smtClean="0">
                <a:solidFill>
                  <a:schemeClr val="tx1"/>
                </a:solidFill>
                <a:latin typeface="+mn-lt"/>
                <a:ea typeface="+mn-ea"/>
                <a:cs typeface="+mn-cs"/>
              </a:rPr>
              <a:t>the rest. For example: The x86 </a:t>
            </a:r>
            <a:r>
              <a:rPr lang="en-US" sz="1200" b="0" i="0" u="none" strike="noStrike" kern="1200" baseline="0" dirty="0" err="1" smtClean="0">
                <a:solidFill>
                  <a:schemeClr val="tx1"/>
                </a:solidFill>
                <a:latin typeface="+mn-lt"/>
                <a:ea typeface="+mn-ea"/>
                <a:cs typeface="+mn-cs"/>
              </a:rPr>
              <a:t>Xen</a:t>
            </a:r>
            <a:r>
              <a:rPr lang="en-US" sz="1200" b="0" i="0" u="none" strike="noStrike" kern="1200" baseline="0" dirty="0" smtClean="0">
                <a:solidFill>
                  <a:schemeClr val="tx1"/>
                </a:solidFill>
                <a:latin typeface="+mn-lt"/>
                <a:ea typeface="+mn-ea"/>
                <a:cs typeface="+mn-cs"/>
              </a:rPr>
              <a:t> Full-Virtualized machine would generally emulate the hard drive and use</a:t>
            </a:r>
          </a:p>
          <a:p>
            <a:r>
              <a:rPr lang="en-US" sz="1200" b="0" i="0" u="none" strike="noStrike" kern="1200" baseline="0" dirty="0" smtClean="0">
                <a:solidFill>
                  <a:schemeClr val="tx1"/>
                </a:solidFill>
                <a:latin typeface="+mn-lt"/>
                <a:ea typeface="+mn-ea"/>
                <a:cs typeface="+mn-cs"/>
              </a:rPr>
              <a:t>the real x86 </a:t>
            </a:r>
            <a:r>
              <a:rPr lang="en-US" sz="1200" b="0" i="0" u="none" strike="noStrike" kern="1200" baseline="0" dirty="0" err="1" smtClean="0">
                <a:solidFill>
                  <a:schemeClr val="tx1"/>
                </a:solidFill>
                <a:latin typeface="+mn-lt"/>
                <a:ea typeface="+mn-ea"/>
                <a:cs typeface="+mn-cs"/>
              </a:rPr>
              <a:t>cpu</a:t>
            </a:r>
            <a:r>
              <a:rPr lang="en-US" sz="1200" b="0" i="0" u="none" strike="noStrike" kern="1200" baseline="0" dirty="0" smtClean="0">
                <a:solidFill>
                  <a:schemeClr val="tx1"/>
                </a:solidFill>
                <a:latin typeface="+mn-lt"/>
                <a:ea typeface="+mn-ea"/>
                <a:cs typeface="+mn-cs"/>
              </a:rPr>
              <a:t> with no emulation. This offers higher performance as you bypass the emulation layer and</a:t>
            </a:r>
          </a:p>
          <a:p>
            <a:r>
              <a:rPr lang="en-US" sz="1200" b="0" i="0" u="none" strike="noStrike" kern="1200" baseline="0" dirty="0" smtClean="0">
                <a:solidFill>
                  <a:schemeClr val="tx1"/>
                </a:solidFill>
                <a:latin typeface="+mn-lt"/>
                <a:ea typeface="+mn-ea"/>
                <a:cs typeface="+mn-cs"/>
              </a:rPr>
              <a:t>use/multiplex the real hardware (with aid from the hypervisor) wherever possible. This also places a constraint</a:t>
            </a:r>
          </a:p>
          <a:p>
            <a:r>
              <a:rPr lang="en-US" sz="1200" b="0" i="0" u="none" strike="noStrike" kern="1200" baseline="0" dirty="0" smtClean="0">
                <a:solidFill>
                  <a:schemeClr val="tx1"/>
                </a:solidFill>
                <a:latin typeface="+mn-lt"/>
                <a:ea typeface="+mn-ea"/>
                <a:cs typeface="+mn-cs"/>
              </a:rPr>
              <a:t>on what kind of virtual machine can be defined. For example: The full-virtualized virtual machine can only be a</a:t>
            </a:r>
          </a:p>
          <a:p>
            <a:r>
              <a:rPr lang="en-US" sz="1200" b="0" i="0" u="none" strike="noStrike" kern="1200" baseline="0" dirty="0" smtClean="0">
                <a:solidFill>
                  <a:schemeClr val="tx1"/>
                </a:solidFill>
                <a:latin typeface="+mn-lt"/>
                <a:ea typeface="+mn-ea"/>
                <a:cs typeface="+mn-cs"/>
              </a:rPr>
              <a:t>x86 instruction compatible when running on a x86 hardware. For example </a:t>
            </a:r>
            <a:r>
              <a:rPr lang="en-US" sz="1200" b="0" i="0" u="none" strike="noStrike" kern="1200" baseline="0" dirty="0" err="1" smtClean="0">
                <a:solidFill>
                  <a:schemeClr val="tx1"/>
                </a:solidFill>
                <a:latin typeface="+mn-lt"/>
                <a:ea typeface="+mn-ea"/>
                <a:cs typeface="+mn-cs"/>
              </a:rPr>
              <a:t>Xen</a:t>
            </a:r>
            <a:r>
              <a:rPr lang="en-US" sz="1200" b="0" i="0" u="none" strike="noStrike" kern="1200" baseline="0" dirty="0" smtClean="0">
                <a:solidFill>
                  <a:schemeClr val="tx1"/>
                </a:solidFill>
                <a:latin typeface="+mn-lt"/>
                <a:ea typeface="+mn-ea"/>
                <a:cs typeface="+mn-cs"/>
              </a:rPr>
              <a:t>-Full Virtualization, Qemu-x86</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Full virtualization refers to the </a:t>
            </a:r>
            <a:r>
              <a:rPr lang="en-IN" sz="1200" b="1" kern="1200" dirty="0" smtClean="0">
                <a:solidFill>
                  <a:schemeClr val="tx1"/>
                </a:solidFill>
                <a:effectLst/>
                <a:latin typeface="+mn-lt"/>
                <a:ea typeface="+mn-ea"/>
                <a:cs typeface="+mn-cs"/>
              </a:rPr>
              <a:t>ability to run a program, most likely an operating system, directly on top of a virtual machine and without any modification</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as though it were run on the raw hardware</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To make this possible</a:t>
            </a:r>
            <a:r>
              <a:rPr lang="en-IN" sz="1200" b="1" kern="1200" dirty="0" smtClean="0">
                <a:solidFill>
                  <a:schemeClr val="tx1"/>
                </a:solidFill>
                <a:effectLst/>
                <a:latin typeface="+mn-lt"/>
                <a:ea typeface="+mn-ea"/>
                <a:cs typeface="+mn-cs"/>
              </a:rPr>
              <a:t>, virtual machine managers are required to provide a complete emulation of the entire underlying hardware</a:t>
            </a:r>
            <a:r>
              <a:rPr lang="en-IN"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principal advantage of </a:t>
            </a:r>
            <a:r>
              <a:rPr lang="en-IN" sz="1200" b="1" kern="1200" dirty="0" smtClean="0">
                <a:solidFill>
                  <a:schemeClr val="tx1"/>
                </a:solidFill>
                <a:effectLst/>
                <a:latin typeface="+mn-lt"/>
                <a:ea typeface="+mn-ea"/>
                <a:cs typeface="+mn-cs"/>
              </a:rPr>
              <a:t>full virtualization is complete isolation, which leads to enhanced security, ease of emulation of different architectures, and coexistence of different systems on the same 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Whereas it is a desired goal for many virtualization solutions</a:t>
            </a:r>
            <a:r>
              <a:rPr lang="en-IN" sz="1200" b="1" kern="1200" dirty="0" smtClean="0">
                <a:solidFill>
                  <a:schemeClr val="tx1"/>
                </a:solidFill>
                <a:effectLst/>
                <a:latin typeface="+mn-lt"/>
                <a:ea typeface="+mn-ea"/>
                <a:cs typeface="+mn-cs"/>
              </a:rPr>
              <a:t>, full virtualization poses important concerns related to performance and technical implementation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 key challenge is the </a:t>
            </a:r>
            <a:r>
              <a:rPr lang="en-IN" sz="1200" b="1" kern="1200" dirty="0" smtClean="0">
                <a:solidFill>
                  <a:schemeClr val="tx1"/>
                </a:solidFill>
                <a:effectLst/>
                <a:latin typeface="+mn-lt"/>
                <a:ea typeface="+mn-ea"/>
                <a:cs typeface="+mn-cs"/>
              </a:rPr>
              <a:t>interception of privileged instructions such as I/O instructions</a:t>
            </a:r>
            <a:r>
              <a:rPr lang="en-IN" sz="1200" kern="1200" dirty="0" smtClean="0">
                <a:solidFill>
                  <a:schemeClr val="tx1"/>
                </a:solidFill>
                <a:effectLst/>
                <a:latin typeface="+mn-lt"/>
                <a:ea typeface="+mn-ea"/>
                <a:cs typeface="+mn-cs"/>
              </a:rPr>
              <a:t>: Since they </a:t>
            </a:r>
            <a:r>
              <a:rPr lang="en-IN" sz="1200" b="1" kern="1200" dirty="0" smtClean="0">
                <a:solidFill>
                  <a:schemeClr val="tx1"/>
                </a:solidFill>
                <a:effectLst/>
                <a:latin typeface="+mn-lt"/>
                <a:ea typeface="+mn-ea"/>
                <a:cs typeface="+mn-cs"/>
              </a:rPr>
              <a:t>change the state of the resources exposed by the host, they have to be contained within the virtual machine manager</a:t>
            </a:r>
            <a:r>
              <a:rPr lang="en-IN" sz="1200" kern="1200" dirty="0" smtClean="0">
                <a:solidFill>
                  <a:schemeClr val="tx1"/>
                </a:solidFill>
                <a:effectLst/>
                <a:latin typeface="+mn-lt"/>
                <a:ea typeface="+mn-ea"/>
                <a:cs typeface="+mn-cs"/>
              </a:rPr>
              <a:t>. A simple solution to achieve full virtualization is to provide a virtual environment for all the instructions, thus posing some limits on performance. A successful and efficient implementation of full virtualization is obtained with a combination of hardware and software, not allowing potentially harmful instructions to be executed directly on the host. This is what is accomplished through hardware-assisted virtualization.</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6</a:t>
            </a:fld>
            <a:endParaRPr lang="en-IN"/>
          </a:p>
        </p:txBody>
      </p:sp>
    </p:spTree>
    <p:extLst>
      <p:ext uri="{BB962C8B-B14F-4D97-AF65-F5344CB8AC3E}">
        <p14:creationId xmlns:p14="http://schemas.microsoft.com/office/powerpoint/2010/main" val="117914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Uses the same instruction set as that of host instruction set</a:t>
            </a:r>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9</a:t>
            </a:fld>
            <a:endParaRPr lang="en-IN"/>
          </a:p>
        </p:txBody>
      </p:sp>
    </p:spTree>
    <p:extLst>
      <p:ext uri="{BB962C8B-B14F-4D97-AF65-F5344CB8AC3E}">
        <p14:creationId xmlns:p14="http://schemas.microsoft.com/office/powerpoint/2010/main" val="191132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Para-Virtualization</a:t>
            </a:r>
            <a:r>
              <a:rPr lang="en-US" sz="1200" b="0" i="0" u="none" strike="noStrike" kern="1200" baseline="0" dirty="0" smtClean="0">
                <a:solidFill>
                  <a:schemeClr val="tx1"/>
                </a:solidFill>
                <a:latin typeface="+mn-lt"/>
                <a:ea typeface="+mn-ea"/>
                <a:cs typeface="+mn-cs"/>
              </a:rPr>
              <a:t>: There is no hardware simulation/emulation done by the Virtual machine. The virtual</a:t>
            </a:r>
          </a:p>
          <a:p>
            <a:r>
              <a:rPr lang="en-US" sz="1200" b="0" i="0" u="none" strike="noStrike" kern="1200" baseline="0" dirty="0" smtClean="0">
                <a:solidFill>
                  <a:schemeClr val="tx1"/>
                </a:solidFill>
                <a:latin typeface="+mn-lt"/>
                <a:ea typeface="+mn-ea"/>
                <a:cs typeface="+mn-cs"/>
              </a:rPr>
              <a:t>machine uses </a:t>
            </a:r>
            <a:r>
              <a:rPr lang="en-US" sz="1200" b="0" i="0" u="none" strike="noStrike" kern="1200" baseline="0" dirty="0" err="1" smtClean="0">
                <a:solidFill>
                  <a:schemeClr val="tx1"/>
                </a:solidFill>
                <a:latin typeface="+mn-lt"/>
                <a:ea typeface="+mn-ea"/>
                <a:cs typeface="+mn-cs"/>
              </a:rPr>
              <a:t>hypercall</a:t>
            </a:r>
            <a:r>
              <a:rPr lang="en-US" sz="1200" b="0" i="0" u="none" strike="noStrike" kern="1200" baseline="0" dirty="0" smtClean="0">
                <a:solidFill>
                  <a:schemeClr val="tx1"/>
                </a:solidFill>
                <a:latin typeface="+mn-lt"/>
                <a:ea typeface="+mn-ea"/>
                <a:cs typeface="+mn-cs"/>
              </a:rPr>
              <a:t> API to communicate with the hypervisor for instruction dispatch and other purposes.</a:t>
            </a:r>
          </a:p>
          <a:p>
            <a:r>
              <a:rPr lang="en-US" sz="1200" b="0" i="0" u="none" strike="noStrike" kern="1200" baseline="0" dirty="0" smtClean="0">
                <a:solidFill>
                  <a:schemeClr val="tx1"/>
                </a:solidFill>
                <a:latin typeface="+mn-lt"/>
                <a:ea typeface="+mn-ea"/>
                <a:cs typeface="+mn-cs"/>
              </a:rPr>
              <a:t>The guest OS must be modified to work with the </a:t>
            </a:r>
            <a:r>
              <a:rPr lang="en-US" sz="1200" b="0" i="0" u="none" strike="noStrike" kern="1200" baseline="0" dirty="0" err="1" smtClean="0">
                <a:solidFill>
                  <a:schemeClr val="tx1"/>
                </a:solidFill>
                <a:latin typeface="+mn-lt"/>
                <a:ea typeface="+mn-ea"/>
                <a:cs typeface="+mn-cs"/>
              </a:rPr>
              <a:t>hypercall</a:t>
            </a:r>
            <a:r>
              <a:rPr lang="en-US" sz="1200" b="0" i="0" u="none" strike="noStrike" kern="1200" baseline="0" dirty="0" smtClean="0">
                <a:solidFill>
                  <a:schemeClr val="tx1"/>
                </a:solidFill>
                <a:latin typeface="+mn-lt"/>
                <a:ea typeface="+mn-ea"/>
                <a:cs typeface="+mn-cs"/>
              </a:rPr>
              <a:t> API. Only </a:t>
            </a:r>
            <a:r>
              <a:rPr lang="en-US" sz="1200" b="0" i="0" u="none" strike="noStrike" kern="1200" baseline="0" dirty="0" err="1" smtClean="0">
                <a:solidFill>
                  <a:schemeClr val="tx1"/>
                </a:solidFill>
                <a:latin typeface="+mn-lt"/>
                <a:ea typeface="+mn-ea"/>
                <a:cs typeface="+mn-cs"/>
              </a:rPr>
              <a:t>opensource</a:t>
            </a:r>
            <a:r>
              <a:rPr lang="en-US" sz="1200" b="0" i="0" u="none" strike="noStrike" kern="1200" baseline="0" dirty="0" smtClean="0">
                <a:solidFill>
                  <a:schemeClr val="tx1"/>
                </a:solidFill>
                <a:latin typeface="+mn-lt"/>
                <a:ea typeface="+mn-ea"/>
                <a:cs typeface="+mn-cs"/>
              </a:rPr>
              <a:t> OS/Certified OS that can be</a:t>
            </a:r>
          </a:p>
          <a:p>
            <a:r>
              <a:rPr lang="en-US" sz="1200" b="0" i="0" u="none" strike="noStrike" kern="1200" baseline="0" dirty="0" smtClean="0">
                <a:solidFill>
                  <a:schemeClr val="tx1"/>
                </a:solidFill>
                <a:latin typeface="+mn-lt"/>
                <a:ea typeface="+mn-ea"/>
                <a:cs typeface="+mn-cs"/>
              </a:rPr>
              <a:t>modified are suited for para-virtualization. This method places additional constraints on the OS. For example :</a:t>
            </a:r>
          </a:p>
          <a:p>
            <a:r>
              <a:rPr lang="en-IN" sz="1200" b="0" i="0" u="none" strike="noStrike" kern="1200" baseline="0" dirty="0" err="1" smtClean="0">
                <a:solidFill>
                  <a:schemeClr val="tx1"/>
                </a:solidFill>
                <a:latin typeface="+mn-lt"/>
                <a:ea typeface="+mn-ea"/>
                <a:cs typeface="+mn-cs"/>
              </a:rPr>
              <a:t>Xen-ParaVirtualization</a:t>
            </a:r>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is a </a:t>
            </a:r>
            <a:r>
              <a:rPr lang="en-IN" sz="1200" b="1" kern="1200" dirty="0" smtClean="0">
                <a:solidFill>
                  <a:schemeClr val="tx1"/>
                </a:solidFill>
                <a:effectLst/>
                <a:latin typeface="+mn-lt"/>
                <a:ea typeface="+mn-ea"/>
                <a:cs typeface="+mn-cs"/>
              </a:rPr>
              <a:t>not-transparent virtualization solution </a:t>
            </a:r>
            <a:r>
              <a:rPr lang="en-IN" sz="1200" kern="1200" dirty="0" smtClean="0">
                <a:solidFill>
                  <a:schemeClr val="tx1"/>
                </a:solidFill>
                <a:effectLst/>
                <a:latin typeface="+mn-lt"/>
                <a:ea typeface="+mn-ea"/>
                <a:cs typeface="+mn-cs"/>
              </a:rPr>
              <a:t>that allows implementing thin virtual machine managers. </a:t>
            </a:r>
            <a:r>
              <a:rPr lang="en-IN" sz="1200" kern="1200" dirty="0" err="1" smtClean="0">
                <a:solidFill>
                  <a:schemeClr val="tx1"/>
                </a:solidFill>
                <a:effectLst/>
                <a:latin typeface="+mn-lt"/>
                <a:ea typeface="+mn-ea"/>
                <a:cs typeface="+mn-cs"/>
              </a:rPr>
              <a:t>Paravirtualization</a:t>
            </a:r>
            <a:r>
              <a:rPr lang="en-IN" sz="1200" kern="1200" dirty="0" smtClean="0">
                <a:solidFill>
                  <a:schemeClr val="tx1"/>
                </a:solidFill>
                <a:effectLst/>
                <a:latin typeface="+mn-lt"/>
                <a:ea typeface="+mn-ea"/>
                <a:cs typeface="+mn-cs"/>
              </a:rPr>
              <a:t> techniques expose a software interface to the machine that is slightly modified from the host and, as a consequence, </a:t>
            </a:r>
            <a:r>
              <a:rPr lang="en-IN" sz="1200" b="1" kern="1200" dirty="0" smtClean="0">
                <a:solidFill>
                  <a:schemeClr val="tx1"/>
                </a:solidFill>
                <a:effectLst/>
                <a:latin typeface="+mn-lt"/>
                <a:ea typeface="+mn-ea"/>
                <a:cs typeface="+mn-cs"/>
              </a:rPr>
              <a:t>guests need to be modified</a:t>
            </a:r>
            <a:r>
              <a:rPr lang="en-IN" sz="1200" kern="1200" dirty="0" smtClean="0">
                <a:solidFill>
                  <a:schemeClr val="tx1"/>
                </a:solidFill>
                <a:effectLst/>
                <a:latin typeface="+mn-lt"/>
                <a:ea typeface="+mn-ea"/>
                <a:cs typeface="+mn-cs"/>
              </a:rPr>
              <a:t>. The aim of </a:t>
            </a:r>
            <a:r>
              <a:rPr lang="en-IN" sz="1200" kern="1200" dirty="0" err="1" smtClean="0">
                <a:solidFill>
                  <a:schemeClr val="tx1"/>
                </a:solidFill>
                <a:effectLst/>
                <a:latin typeface="+mn-lt"/>
                <a:ea typeface="+mn-ea"/>
                <a:cs typeface="+mn-cs"/>
              </a:rPr>
              <a:t>paravirtualization</a:t>
            </a:r>
            <a:r>
              <a:rPr lang="en-IN" sz="1200" kern="1200" dirty="0" smtClean="0">
                <a:solidFill>
                  <a:schemeClr val="tx1"/>
                </a:solidFill>
                <a:effectLst/>
                <a:latin typeface="+mn-lt"/>
                <a:ea typeface="+mn-ea"/>
                <a:cs typeface="+mn-cs"/>
              </a:rPr>
              <a:t> is to provide the capability to demand the execution of performance-critical operations directly on the host, thus preventing performance losses that would otherwise be experienced in managed execution. </a:t>
            </a:r>
            <a:r>
              <a:rPr lang="en-IN" sz="1200" b="1" kern="1200" dirty="0" smtClean="0">
                <a:solidFill>
                  <a:schemeClr val="tx1"/>
                </a:solidFill>
                <a:effectLst/>
                <a:latin typeface="+mn-lt"/>
                <a:ea typeface="+mn-ea"/>
                <a:cs typeface="+mn-cs"/>
              </a:rPr>
              <a:t>This allows a simpler implementation of virtual machine managers that have to simply transfer the execution of these operations, which were hard to virtualize, directly to the host. To take advantage of such an opportunity, guest operating systems need to be modified </a:t>
            </a:r>
            <a:r>
              <a:rPr lang="en-IN" sz="1200" kern="1200" dirty="0" smtClean="0">
                <a:solidFill>
                  <a:schemeClr val="tx1"/>
                </a:solidFill>
                <a:effectLst/>
                <a:latin typeface="+mn-lt"/>
                <a:ea typeface="+mn-ea"/>
                <a:cs typeface="+mn-cs"/>
              </a:rPr>
              <a:t>and explicitly ported by remapping the performance-critical operations through the virtual machine software interface. </a:t>
            </a:r>
            <a:r>
              <a:rPr lang="en-IN" sz="1200" b="1" kern="1200" dirty="0" smtClean="0">
                <a:solidFill>
                  <a:schemeClr val="tx1"/>
                </a:solidFill>
                <a:effectLst/>
                <a:latin typeface="+mn-lt"/>
                <a:ea typeface="+mn-ea"/>
                <a:cs typeface="+mn-cs"/>
              </a:rPr>
              <a:t>This is possible when the source code of the operating sys-tem is available, and this is the reason that </a:t>
            </a:r>
            <a:r>
              <a:rPr lang="en-IN" sz="1200" b="1" kern="1200" dirty="0" err="1" smtClean="0">
                <a:solidFill>
                  <a:schemeClr val="tx1"/>
                </a:solidFill>
                <a:effectLst/>
                <a:latin typeface="+mn-lt"/>
                <a:ea typeface="+mn-ea"/>
                <a:cs typeface="+mn-cs"/>
              </a:rPr>
              <a:t>paravirtualization</a:t>
            </a:r>
            <a:r>
              <a:rPr lang="en-IN" sz="1200" b="1" kern="1200" dirty="0" smtClean="0">
                <a:solidFill>
                  <a:schemeClr val="tx1"/>
                </a:solidFill>
                <a:effectLst/>
                <a:latin typeface="+mn-lt"/>
                <a:ea typeface="+mn-ea"/>
                <a:cs typeface="+mn-cs"/>
              </a:rPr>
              <a:t> was mostly explored in the open-source and academic environment.</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13</a:t>
            </a:fld>
            <a:endParaRPr lang="en-IN"/>
          </a:p>
        </p:txBody>
      </p:sp>
    </p:spTree>
    <p:extLst>
      <p:ext uri="{BB962C8B-B14F-4D97-AF65-F5344CB8AC3E}">
        <p14:creationId xmlns:p14="http://schemas.microsoft.com/office/powerpoint/2010/main" val="170034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Partial virtualization provides a partial emulation of the underlying hard-ware, thus not allowing the complete execution of the guest operating system in complete isolation. Partial virtualization allows many applications to run transparently, but not all the features of the operating system can be supported, as happens with full virtualization. An example of partial virtualization is address space virtualization used in time-sharing systems; this allows multiple applications and users to run concurrently in a separate memory space, but they still share the same hardware resources (disk, processor, and network). Historically, partial virtualization has been an important milestone for achieving full virtualization, and it was implemented on the experimental IBM M44/44X. Address space virtualization is a common feature of contemporary operating systems.</a:t>
            </a:r>
          </a:p>
          <a:p>
            <a:endParaRPr lang="en-IN" dirty="0"/>
          </a:p>
        </p:txBody>
      </p:sp>
      <p:sp>
        <p:nvSpPr>
          <p:cNvPr id="4" name="Slide Number Placeholder 3"/>
          <p:cNvSpPr>
            <a:spLocks noGrp="1"/>
          </p:cNvSpPr>
          <p:nvPr>
            <p:ph type="sldNum" sz="quarter" idx="10"/>
          </p:nvPr>
        </p:nvSpPr>
        <p:spPr/>
        <p:txBody>
          <a:bodyPr/>
          <a:lstStyle/>
          <a:p>
            <a:fld id="{96041AE2-20DE-4FBC-BAF0-24EF90172B2C}" type="slidenum">
              <a:rPr lang="en-IN" smtClean="0"/>
              <a:t>16</a:t>
            </a:fld>
            <a:endParaRPr lang="en-IN"/>
          </a:p>
        </p:txBody>
      </p:sp>
    </p:spTree>
    <p:extLst>
      <p:ext uri="{BB962C8B-B14F-4D97-AF65-F5344CB8AC3E}">
        <p14:creationId xmlns:p14="http://schemas.microsoft.com/office/powerpoint/2010/main" val="143042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Hardware not being properly utilized if memory  or I/O tasks come as processor will wait according</a:t>
            </a:r>
            <a:r>
              <a:rPr lang="en-IN" baseline="0" dirty="0" smtClean="0"/>
              <a:t> to the access speed of the devices and memory.</a:t>
            </a:r>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17</a:t>
            </a:fld>
            <a:endParaRPr lang="en-IN"/>
          </a:p>
        </p:txBody>
      </p:sp>
    </p:spTree>
    <p:extLst>
      <p:ext uri="{BB962C8B-B14F-4D97-AF65-F5344CB8AC3E}">
        <p14:creationId xmlns:p14="http://schemas.microsoft.com/office/powerpoint/2010/main" val="36047121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57CBDE-1BEE-4DC0-B34F-DFB0DD7BA5B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D7D06D-191B-4151-919D-42D081225BB6}" type="slidenum">
              <a:rPr lang="en-IN" smtClean="0"/>
              <a:t>‹#›</a:t>
            </a:fld>
            <a:endParaRPr lang="en-IN"/>
          </a:p>
        </p:txBody>
      </p:sp>
    </p:spTree>
    <p:extLst>
      <p:ext uri="{BB962C8B-B14F-4D97-AF65-F5344CB8AC3E}">
        <p14:creationId xmlns:p14="http://schemas.microsoft.com/office/powerpoint/2010/main" val="13198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7CBDE-1BEE-4DC0-B34F-DFB0DD7BA5B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3320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7CBDE-1BEE-4DC0-B34F-DFB0DD7BA5B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69441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7CBDE-1BEE-4DC0-B34F-DFB0DD7BA5B5}"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45313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D57CBDE-1BEE-4DC0-B34F-DFB0DD7BA5B5}" type="datetimeFigureOut">
              <a:rPr lang="en-IN" smtClean="0"/>
              <a:t>31-08-2022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D7D06D-191B-4151-919D-42D081225BB6}" type="slidenum">
              <a:rPr lang="en-IN" smtClean="0"/>
              <a:t>‹#›</a:t>
            </a:fld>
            <a:endParaRPr lang="en-IN"/>
          </a:p>
        </p:txBody>
      </p:sp>
    </p:spTree>
    <p:extLst>
      <p:ext uri="{BB962C8B-B14F-4D97-AF65-F5344CB8AC3E}">
        <p14:creationId xmlns:p14="http://schemas.microsoft.com/office/powerpoint/2010/main" val="76905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7CBDE-1BEE-4DC0-B34F-DFB0DD7BA5B5}"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284657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7CBDE-1BEE-4DC0-B34F-DFB0DD7BA5B5}"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123515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57CBDE-1BEE-4DC0-B34F-DFB0DD7BA5B5}"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368317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7CBDE-1BEE-4DC0-B34F-DFB0DD7BA5B5}"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183237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57CBDE-1BEE-4DC0-B34F-DFB0DD7BA5B5}"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317485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57CBDE-1BEE-4DC0-B34F-DFB0DD7BA5B5}" type="datetimeFigureOut">
              <a:rPr lang="en-IN" smtClean="0"/>
              <a:t>31-08-2022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D7D06D-191B-4151-919D-42D081225BB6}" type="slidenum">
              <a:rPr lang="en-IN" smtClean="0"/>
              <a:t>‹#›</a:t>
            </a:fld>
            <a:endParaRPr lang="en-IN"/>
          </a:p>
        </p:txBody>
      </p:sp>
    </p:spTree>
    <p:extLst>
      <p:ext uri="{BB962C8B-B14F-4D97-AF65-F5344CB8AC3E}">
        <p14:creationId xmlns:p14="http://schemas.microsoft.com/office/powerpoint/2010/main" val="108983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57CBDE-1BEE-4DC0-B34F-DFB0DD7BA5B5}" type="datetimeFigureOut">
              <a:rPr lang="en-IN" smtClean="0"/>
              <a:t>31-08-2022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D7D06D-191B-4151-919D-42D081225BB6}" type="slidenum">
              <a:rPr lang="en-IN" smtClean="0"/>
              <a:t>‹#›</a:t>
            </a:fld>
            <a:endParaRPr lang="en-IN"/>
          </a:p>
        </p:txBody>
      </p:sp>
    </p:spTree>
    <p:extLst>
      <p:ext uri="{BB962C8B-B14F-4D97-AF65-F5344CB8AC3E}">
        <p14:creationId xmlns:p14="http://schemas.microsoft.com/office/powerpoint/2010/main" val="336787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L3 ii:  Virtualization </a:t>
            </a:r>
            <a:r>
              <a:rPr lang="en-IN" sz="3000" dirty="0" err="1" smtClean="0"/>
              <a:t>contd</a:t>
            </a:r>
            <a:r>
              <a:rPr lang="en-IN" sz="3000" dirty="0" smtClean="0"/>
              <a:t>…</a:t>
            </a:r>
            <a:endParaRPr lang="en-IN" sz="3000" dirty="0"/>
          </a:p>
        </p:txBody>
      </p:sp>
      <p:sp>
        <p:nvSpPr>
          <p:cNvPr id="3" name="Subtitle 2"/>
          <p:cNvSpPr>
            <a:spLocks noGrp="1"/>
          </p:cNvSpPr>
          <p:nvPr>
            <p:ph type="subTitle" idx="1"/>
          </p:nvPr>
        </p:nvSpPr>
        <p:spPr>
          <a:xfrm>
            <a:off x="1069848" y="4389120"/>
            <a:ext cx="9262872" cy="2351314"/>
          </a:xfrm>
        </p:spPr>
        <p:txBody>
          <a:bodyPr>
            <a:normAutofit/>
          </a:bodyPr>
          <a:lstStyle/>
          <a:p>
            <a:r>
              <a:rPr lang="en-IN" dirty="0"/>
              <a:t>Prepared by</a:t>
            </a:r>
          </a:p>
          <a:p>
            <a:r>
              <a:rPr lang="en-IN" dirty="0"/>
              <a:t>AVITA KATAL</a:t>
            </a:r>
          </a:p>
          <a:p>
            <a:r>
              <a:rPr lang="en-IN" dirty="0"/>
              <a:t>Assistant Professor</a:t>
            </a:r>
          </a:p>
          <a:p>
            <a:r>
              <a:rPr lang="en-IN" dirty="0" err="1" smtClean="0"/>
              <a:t>Systemics</a:t>
            </a:r>
            <a:r>
              <a:rPr lang="en-IN" dirty="0" smtClean="0"/>
              <a:t> Cluster</a:t>
            </a:r>
          </a:p>
          <a:p>
            <a:r>
              <a:rPr lang="en-IN" dirty="0" smtClean="0"/>
              <a:t>School of Computer </a:t>
            </a:r>
            <a:r>
              <a:rPr lang="en-IN" dirty="0" err="1" smtClean="0"/>
              <a:t>Science,UPES</a:t>
            </a:r>
            <a:endParaRPr lang="en-IN" dirty="0"/>
          </a:p>
          <a:p>
            <a:endParaRPr lang="en-IN" dirty="0"/>
          </a:p>
        </p:txBody>
      </p:sp>
    </p:spTree>
    <p:extLst>
      <p:ext uri="{BB962C8B-B14F-4D97-AF65-F5344CB8AC3E}">
        <p14:creationId xmlns:p14="http://schemas.microsoft.com/office/powerpoint/2010/main" val="1215930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ardware-assisted virtualization - Hypervis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9914" y="484632"/>
            <a:ext cx="7151915" cy="568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25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2052" name="Picture 4" descr="hypervisor - Native - Bare-met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48" y="484632"/>
            <a:ext cx="5943600" cy="57528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46101" y="715844"/>
            <a:ext cx="4726795" cy="5290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500" dirty="0">
                <a:solidFill>
                  <a:schemeClr val="tx1"/>
                </a:solidFill>
              </a:rPr>
              <a:t>Here is the list of enterprise software which supports </a:t>
            </a:r>
            <a:r>
              <a:rPr lang="en-IN" sz="2500" b="1" dirty="0">
                <a:solidFill>
                  <a:schemeClr val="tx1"/>
                </a:solidFill>
              </a:rPr>
              <a:t>hardware-assisted – Full virtualization </a:t>
            </a:r>
            <a:r>
              <a:rPr lang="en-IN" sz="2500" dirty="0">
                <a:solidFill>
                  <a:schemeClr val="tx1"/>
                </a:solidFill>
              </a:rPr>
              <a:t>which falls under </a:t>
            </a:r>
            <a:r>
              <a:rPr lang="en-IN" sz="2500" b="1" dirty="0">
                <a:solidFill>
                  <a:schemeClr val="tx1"/>
                </a:solidFill>
              </a:rPr>
              <a:t>hypervisor type 1  (Bare metal )</a:t>
            </a:r>
            <a:r>
              <a:rPr lang="en-IN" sz="2500" dirty="0">
                <a:solidFill>
                  <a:schemeClr val="tx1"/>
                </a:solidFill>
              </a:rPr>
              <a:t/>
            </a:r>
            <a:br>
              <a:rPr lang="en-IN" sz="2500" dirty="0">
                <a:solidFill>
                  <a:schemeClr val="tx1"/>
                </a:solidFill>
              </a:rPr>
            </a:br>
            <a:endParaRPr lang="en-IN" sz="2500" dirty="0" smtClean="0">
              <a:solidFill>
                <a:schemeClr val="tx1"/>
              </a:solidFill>
            </a:endParaRPr>
          </a:p>
          <a:p>
            <a:pPr marL="285750" indent="-285750">
              <a:buFont typeface="Arial" panose="020B0604020202020204" pitchFamily="34" charset="0"/>
              <a:buChar char="•"/>
            </a:pPr>
            <a:r>
              <a:rPr lang="en-IN" sz="2500" dirty="0" smtClean="0">
                <a:solidFill>
                  <a:schemeClr val="tx1"/>
                </a:solidFill>
              </a:rPr>
              <a:t>VMware </a:t>
            </a:r>
            <a:r>
              <a:rPr lang="en-IN" sz="2500" dirty="0" err="1">
                <a:solidFill>
                  <a:schemeClr val="tx1"/>
                </a:solidFill>
              </a:rPr>
              <a:t>ESXi</a:t>
            </a:r>
            <a:r>
              <a:rPr lang="en-IN" sz="2500" dirty="0">
                <a:solidFill>
                  <a:schemeClr val="tx1"/>
                </a:solidFill>
              </a:rPr>
              <a:t> /</a:t>
            </a:r>
            <a:r>
              <a:rPr lang="en-IN" sz="2500" dirty="0" smtClean="0">
                <a:solidFill>
                  <a:schemeClr val="tx1"/>
                </a:solidFill>
              </a:rPr>
              <a:t>ESX</a:t>
            </a:r>
          </a:p>
          <a:p>
            <a:pPr marL="285750" indent="-285750">
              <a:buFont typeface="Arial" panose="020B0604020202020204" pitchFamily="34" charset="0"/>
              <a:buChar char="•"/>
            </a:pPr>
            <a:r>
              <a:rPr lang="en-IN" sz="2500" dirty="0" smtClean="0">
                <a:solidFill>
                  <a:schemeClr val="tx1"/>
                </a:solidFill>
              </a:rPr>
              <a:t>KVM</a:t>
            </a:r>
          </a:p>
          <a:p>
            <a:pPr marL="285750" indent="-285750">
              <a:buFont typeface="Arial" panose="020B0604020202020204" pitchFamily="34" charset="0"/>
              <a:buChar char="•"/>
            </a:pPr>
            <a:r>
              <a:rPr lang="en-IN" sz="2500" dirty="0" smtClean="0">
                <a:solidFill>
                  <a:schemeClr val="tx1"/>
                </a:solidFill>
              </a:rPr>
              <a:t>Hyper-V</a:t>
            </a:r>
          </a:p>
          <a:p>
            <a:pPr marL="285750" indent="-285750">
              <a:buFont typeface="Arial" panose="020B0604020202020204" pitchFamily="34" charset="0"/>
              <a:buChar char="•"/>
            </a:pPr>
            <a:r>
              <a:rPr lang="en-IN" sz="2500" dirty="0" err="1" smtClean="0">
                <a:solidFill>
                  <a:schemeClr val="tx1"/>
                </a:solidFill>
              </a:rPr>
              <a:t>Xen</a:t>
            </a:r>
            <a:r>
              <a:rPr lang="en-IN" sz="2500" dirty="0"/>
              <a:t/>
            </a:r>
            <a:br>
              <a:rPr lang="en-IN" sz="2500" dirty="0"/>
            </a:br>
            <a:endParaRPr lang="en-IN" sz="2500" dirty="0"/>
          </a:p>
        </p:txBody>
      </p:sp>
    </p:spTree>
    <p:extLst>
      <p:ext uri="{BB962C8B-B14F-4D97-AF65-F5344CB8AC3E}">
        <p14:creationId xmlns:p14="http://schemas.microsoft.com/office/powerpoint/2010/main" val="690449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Hosted - Hypervisor typ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069" y="2000562"/>
            <a:ext cx="6576560" cy="35800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772400" y="1159330"/>
            <a:ext cx="4294414" cy="5339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The following virtualization type of virtualization falls under hypervisor type 2  (Hosted).</a:t>
            </a:r>
          </a:p>
          <a:p>
            <a:pPr marL="285750" indent="-285750">
              <a:buFont typeface="Arial" panose="020B0604020202020204" pitchFamily="34" charset="0"/>
              <a:buChar char="•"/>
            </a:pPr>
            <a:r>
              <a:rPr lang="en-US" sz="2500" dirty="0"/>
              <a:t>VMware Workstation  (64-bit guests only )</a:t>
            </a:r>
          </a:p>
          <a:p>
            <a:pPr marL="285750" indent="-285750">
              <a:buFont typeface="Arial" panose="020B0604020202020204" pitchFamily="34" charset="0"/>
              <a:buChar char="•"/>
            </a:pPr>
            <a:r>
              <a:rPr lang="en-US" sz="2500" dirty="0"/>
              <a:t>Virtual Box (64-bit guests only )</a:t>
            </a:r>
          </a:p>
          <a:p>
            <a:pPr marL="285750" indent="-285750">
              <a:buFont typeface="Arial" panose="020B0604020202020204" pitchFamily="34" charset="0"/>
              <a:buChar char="•"/>
            </a:pPr>
            <a:r>
              <a:rPr lang="en-US" sz="2500" dirty="0"/>
              <a:t>VMware Server (Retired )</a:t>
            </a:r>
          </a:p>
          <a:p>
            <a:r>
              <a:rPr lang="en-US" dirty="0"/>
              <a:t/>
            </a:r>
            <a:br>
              <a:rPr lang="en-US" dirty="0"/>
            </a:br>
            <a:endParaRPr lang="en-IN" dirty="0"/>
          </a:p>
        </p:txBody>
      </p:sp>
    </p:spTree>
    <p:extLst>
      <p:ext uri="{BB962C8B-B14F-4D97-AF65-F5344CB8AC3E}">
        <p14:creationId xmlns:p14="http://schemas.microsoft.com/office/powerpoint/2010/main" val="2095814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417048" cy="702129"/>
          </a:xfrm>
        </p:spPr>
        <p:txBody>
          <a:bodyPr>
            <a:normAutofit fontScale="90000"/>
          </a:bodyPr>
          <a:lstStyle/>
          <a:p>
            <a:r>
              <a:rPr lang="en-IN" b="1" dirty="0" smtClean="0"/>
              <a:t>2.3. </a:t>
            </a:r>
            <a:r>
              <a:rPr lang="en-IN" b="1" dirty="0" err="1" smtClean="0"/>
              <a:t>Paravirtualization</a:t>
            </a:r>
            <a:endParaRPr lang="en-IN" b="1" dirty="0"/>
          </a:p>
        </p:txBody>
      </p:sp>
      <p:sp>
        <p:nvSpPr>
          <p:cNvPr id="3" name="Content Placeholder 2"/>
          <p:cNvSpPr>
            <a:spLocks noGrp="1"/>
          </p:cNvSpPr>
          <p:nvPr>
            <p:ph idx="1"/>
          </p:nvPr>
        </p:nvSpPr>
        <p:spPr>
          <a:xfrm>
            <a:off x="508000" y="930729"/>
            <a:ext cx="11379200" cy="5796641"/>
          </a:xfrm>
        </p:spPr>
        <p:txBody>
          <a:bodyPr>
            <a:noAutofit/>
          </a:bodyPr>
          <a:lstStyle/>
          <a:p>
            <a:pPr algn="just"/>
            <a:r>
              <a:rPr lang="en-US" sz="3000" dirty="0" err="1">
                <a:latin typeface="Times New Roman" panose="02020603050405020304" pitchFamily="18" charset="0"/>
                <a:cs typeface="Times New Roman" panose="02020603050405020304" pitchFamily="18" charset="0"/>
              </a:rPr>
              <a:t>Paravirtualization</a:t>
            </a:r>
            <a:r>
              <a:rPr lang="en-US" sz="3000" dirty="0">
                <a:latin typeface="Times New Roman" panose="02020603050405020304" pitchFamily="18" charset="0"/>
                <a:cs typeface="Times New Roman" panose="02020603050405020304" pitchFamily="18" charset="0"/>
              </a:rPr>
              <a:t> works differently from the full virtualization. It </a:t>
            </a:r>
            <a:r>
              <a:rPr lang="en-US" sz="3000" b="1" dirty="0">
                <a:solidFill>
                  <a:srgbClr val="FF0000"/>
                </a:solidFill>
                <a:latin typeface="Times New Roman" panose="02020603050405020304" pitchFamily="18" charset="0"/>
                <a:cs typeface="Times New Roman" panose="02020603050405020304" pitchFamily="18" charset="0"/>
              </a:rPr>
              <a:t>doesn’t need to simulate the hardware for the virtual machines. </a:t>
            </a:r>
            <a:endParaRPr lang="en-US" sz="3000" b="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hypervisor is installed on a physical server (host) and a guest OS is installed into the environment. </a:t>
            </a:r>
            <a:endParaRPr lang="en-US" sz="3000" dirty="0" smtClean="0">
              <a:latin typeface="Times New Roman" panose="02020603050405020304" pitchFamily="18" charset="0"/>
              <a:cs typeface="Times New Roman" panose="02020603050405020304" pitchFamily="18" charset="0"/>
            </a:endParaRPr>
          </a:p>
          <a:p>
            <a:pPr algn="just"/>
            <a:r>
              <a:rPr lang="en-US" sz="3000" b="1" dirty="0" smtClean="0">
                <a:solidFill>
                  <a:srgbClr val="FF0000"/>
                </a:solidFill>
                <a:latin typeface="Times New Roman" panose="02020603050405020304" pitchFamily="18" charset="0"/>
                <a:cs typeface="Times New Roman" panose="02020603050405020304" pitchFamily="18" charset="0"/>
              </a:rPr>
              <a:t>Virtual </a:t>
            </a:r>
            <a:r>
              <a:rPr lang="en-US" sz="3000" b="1" dirty="0">
                <a:solidFill>
                  <a:srgbClr val="FF0000"/>
                </a:solidFill>
                <a:latin typeface="Times New Roman" panose="02020603050405020304" pitchFamily="18" charset="0"/>
                <a:cs typeface="Times New Roman" panose="02020603050405020304" pitchFamily="18" charset="0"/>
              </a:rPr>
              <a:t>guests aware that it has been virtualized</a:t>
            </a:r>
            <a:r>
              <a:rPr lang="en-US" sz="3000" dirty="0">
                <a:latin typeface="Times New Roman" panose="02020603050405020304" pitchFamily="18" charset="0"/>
                <a:cs typeface="Times New Roman" panose="02020603050405020304" pitchFamily="18" charset="0"/>
              </a:rPr>
              <a:t>, unlike the full virtualization (where the guest doesn’t know that it has been virtualized) to take advantage of the functions.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this virtualization method, </a:t>
            </a:r>
            <a:r>
              <a:rPr lang="en-US" sz="3000" b="1" dirty="0">
                <a:solidFill>
                  <a:srgbClr val="FF0000"/>
                </a:solidFill>
                <a:latin typeface="Times New Roman" panose="02020603050405020304" pitchFamily="18" charset="0"/>
                <a:cs typeface="Times New Roman" panose="02020603050405020304" pitchFamily="18" charset="0"/>
              </a:rPr>
              <a:t>guest source codes will be modified with sensitive information to communicate with the host. </a:t>
            </a:r>
            <a:endParaRPr lang="en-US" sz="3000" b="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Guest </a:t>
            </a:r>
            <a:r>
              <a:rPr lang="en-US" sz="3000" dirty="0">
                <a:latin typeface="Times New Roman" panose="02020603050405020304" pitchFamily="18" charset="0"/>
                <a:cs typeface="Times New Roman" panose="02020603050405020304" pitchFamily="18" charset="0"/>
              </a:rPr>
              <a:t>Operating systems </a:t>
            </a:r>
            <a:r>
              <a:rPr lang="en-US" sz="3000" b="1" dirty="0">
                <a:solidFill>
                  <a:srgbClr val="FF0000"/>
                </a:solidFill>
                <a:latin typeface="Times New Roman" panose="02020603050405020304" pitchFamily="18" charset="0"/>
                <a:cs typeface="Times New Roman" panose="02020603050405020304" pitchFamily="18" charset="0"/>
              </a:rPr>
              <a:t>require extensions to make API calls to the hypervisor. </a:t>
            </a:r>
            <a:endParaRPr lang="en-US" sz="30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2.3</a:t>
            </a:r>
            <a:r>
              <a:rPr lang="en-IN" b="1" dirty="0"/>
              <a:t>. </a:t>
            </a:r>
            <a:r>
              <a:rPr lang="en-IN" b="1" dirty="0" err="1" smtClean="0"/>
              <a:t>Paravirtualization</a:t>
            </a:r>
            <a:r>
              <a:rPr lang="en-IN" b="1" dirty="0" smtClean="0"/>
              <a:t> </a:t>
            </a:r>
            <a:r>
              <a:rPr lang="en-IN" sz="2500" b="1" dirty="0" err="1" smtClean="0"/>
              <a:t>contd</a:t>
            </a:r>
            <a:r>
              <a:rPr lang="en-IN" sz="2500" b="1" dirty="0" smtClean="0"/>
              <a:t>…</a:t>
            </a:r>
            <a:endParaRPr lang="en-IN" sz="2500" dirty="0"/>
          </a:p>
        </p:txBody>
      </p:sp>
      <p:sp>
        <p:nvSpPr>
          <p:cNvPr id="3" name="Content Placeholder 2"/>
          <p:cNvSpPr>
            <a:spLocks noGrp="1"/>
          </p:cNvSpPr>
          <p:nvPr>
            <p:ph idx="1"/>
          </p:nvPr>
        </p:nvSpPr>
        <p:spPr>
          <a:xfrm>
            <a:off x="568960" y="1788160"/>
            <a:ext cx="11135360" cy="4734560"/>
          </a:xfrm>
        </p:spPr>
        <p:txBody>
          <a:bodyPr>
            <a:normAutofit/>
          </a:bodyPr>
          <a:lstStyle/>
          <a:p>
            <a:pPr algn="just"/>
            <a:r>
              <a:rPr lang="en-US" sz="2800" dirty="0">
                <a:latin typeface="Times New Roman" panose="02020603050405020304" pitchFamily="18" charset="0"/>
                <a:cs typeface="Times New Roman" panose="02020603050405020304" pitchFamily="18" charset="0"/>
              </a:rPr>
              <a:t>In full virtualization, </a:t>
            </a:r>
            <a:r>
              <a:rPr lang="en-US" sz="2800" b="1" dirty="0">
                <a:solidFill>
                  <a:srgbClr val="FF0000"/>
                </a:solidFill>
                <a:latin typeface="Times New Roman" panose="02020603050405020304" pitchFamily="18" charset="0"/>
                <a:cs typeface="Times New Roman" panose="02020603050405020304" pitchFamily="18" charset="0"/>
              </a:rPr>
              <a:t>guests will issue a hardware calls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but in </a:t>
            </a:r>
            <a:r>
              <a:rPr lang="en-US" sz="2800" dirty="0" err="1">
                <a:latin typeface="Times New Roman" panose="02020603050405020304" pitchFamily="18" charset="0"/>
                <a:cs typeface="Times New Roman" panose="02020603050405020304" pitchFamily="18" charset="0"/>
              </a:rPr>
              <a:t>paravirtualization</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guests will directly communicate with the host (hypervisor) using the drivers. </a:t>
            </a:r>
          </a:p>
          <a:p>
            <a:pPr algn="just"/>
            <a:r>
              <a:rPr lang="en-US" sz="2800" dirty="0">
                <a:latin typeface="Times New Roman" panose="02020603050405020304" pitchFamily="18" charset="0"/>
                <a:cs typeface="Times New Roman" panose="02020603050405020304" pitchFamily="18" charset="0"/>
              </a:rPr>
              <a:t>Here is the list of products which supports </a:t>
            </a:r>
            <a:r>
              <a:rPr lang="en-US" sz="2800" dirty="0" err="1">
                <a:latin typeface="Times New Roman" panose="02020603050405020304" pitchFamily="18" charset="0"/>
                <a:cs typeface="Times New Roman" panose="02020603050405020304" pitchFamily="18" charset="0"/>
              </a:rPr>
              <a:t>paravirtualization</a:t>
            </a:r>
            <a:r>
              <a:rPr lang="en-US" sz="2800" dirty="0">
                <a:latin typeface="Times New Roman" panose="02020603050405020304" pitchFamily="18" charset="0"/>
                <a:cs typeface="Times New Roman" panose="02020603050405020304" pitchFamily="18" charset="0"/>
              </a:rPr>
              <a:t>.</a:t>
            </a:r>
          </a:p>
          <a:p>
            <a:pPr lvl="1" algn="just"/>
            <a:r>
              <a:rPr lang="en-US" sz="2800" dirty="0" err="1">
                <a:latin typeface="Times New Roman" panose="02020603050405020304" pitchFamily="18" charset="0"/>
                <a:cs typeface="Times New Roman" panose="02020603050405020304" pitchFamily="18" charset="0"/>
              </a:rPr>
              <a:t>Xen</a:t>
            </a:r>
            <a:endParaRPr lang="en-US" sz="2800"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IBM LPAR</a:t>
            </a:r>
          </a:p>
          <a:p>
            <a:pPr lvl="1" algn="just"/>
            <a:r>
              <a:rPr lang="en-US" sz="2800" dirty="0">
                <a:latin typeface="Times New Roman" panose="02020603050405020304" pitchFamily="18" charset="0"/>
                <a:cs typeface="Times New Roman" panose="02020603050405020304" pitchFamily="18" charset="0"/>
              </a:rPr>
              <a:t>Oracle VM for SPARC  (LDOM)</a:t>
            </a:r>
          </a:p>
          <a:p>
            <a:pPr lvl="1" algn="just"/>
            <a:r>
              <a:rPr lang="en-US" sz="2800" dirty="0">
                <a:latin typeface="Times New Roman" panose="02020603050405020304" pitchFamily="18" charset="0"/>
                <a:cs typeface="Times New Roman" panose="02020603050405020304" pitchFamily="18" charset="0"/>
              </a:rPr>
              <a:t>Oracle VM for X86  (OVM)</a:t>
            </a:r>
          </a:p>
          <a:p>
            <a:pPr marL="274320" lvl="1" indent="0" algn="just">
              <a:buNone/>
            </a:pPr>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946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428" y="325120"/>
            <a:ext cx="10874829" cy="6179314"/>
          </a:xfrm>
        </p:spPr>
        <p:txBody>
          <a:bodyPr>
            <a:normAutofit/>
          </a:bodyPr>
          <a:lstStyle/>
          <a:p>
            <a:pPr algn="just"/>
            <a:r>
              <a:rPr lang="en-US" sz="2400" dirty="0">
                <a:latin typeface="Times New Roman" panose="02020603050405020304" pitchFamily="18" charset="0"/>
                <a:cs typeface="Times New Roman" panose="02020603050405020304" pitchFamily="18" charset="0"/>
              </a:rPr>
              <a:t>The below diagram might help you to understand how </a:t>
            </a:r>
            <a:r>
              <a:rPr lang="en-US" sz="2400" dirty="0" err="1">
                <a:latin typeface="Times New Roman" panose="02020603050405020304" pitchFamily="18" charset="0"/>
                <a:cs typeface="Times New Roman" panose="02020603050405020304" pitchFamily="18" charset="0"/>
              </a:rPr>
              <a:t>Xen</a:t>
            </a:r>
            <a:r>
              <a:rPr lang="en-US" sz="2400" dirty="0">
                <a:latin typeface="Times New Roman" panose="02020603050405020304" pitchFamily="18" charset="0"/>
                <a:cs typeface="Times New Roman" panose="02020603050405020304" pitchFamily="18" charset="0"/>
              </a:rPr>
              <a:t> supports both full virtualization and </a:t>
            </a:r>
            <a:r>
              <a:rPr lang="en-US" sz="2400" dirty="0" err="1">
                <a:latin typeface="Times New Roman" panose="02020603050405020304" pitchFamily="18" charset="0"/>
                <a:cs typeface="Times New Roman" panose="02020603050405020304" pitchFamily="18" charset="0"/>
              </a:rPr>
              <a:t>paravirtualization</a:t>
            </a:r>
            <a:r>
              <a:rPr lang="en-US" sz="2400" dirty="0">
                <a:latin typeface="Times New Roman" panose="02020603050405020304" pitchFamily="18" charset="0"/>
                <a:cs typeface="Times New Roman" panose="02020603050405020304" pitchFamily="18" charset="0"/>
              </a:rPr>
              <a:t>. Due to the architecture difference between windows and Linux based </a:t>
            </a:r>
            <a:r>
              <a:rPr lang="en-US" sz="2400" dirty="0" err="1">
                <a:latin typeface="Times New Roman" panose="02020603050405020304" pitchFamily="18" charset="0"/>
                <a:cs typeface="Times New Roman" panose="02020603050405020304" pitchFamily="18" charset="0"/>
              </a:rPr>
              <a:t>Xen</a:t>
            </a:r>
            <a:r>
              <a:rPr lang="en-US" sz="2400" dirty="0">
                <a:latin typeface="Times New Roman" panose="02020603050405020304" pitchFamily="18" charset="0"/>
                <a:cs typeface="Times New Roman" panose="02020603050405020304" pitchFamily="18" charset="0"/>
              </a:rPr>
              <a:t> hypervisor, </a:t>
            </a:r>
            <a:r>
              <a:rPr lang="en-US" sz="2400" b="1" dirty="0">
                <a:latin typeface="Times New Roman" panose="02020603050405020304" pitchFamily="18" charset="0"/>
                <a:cs typeface="Times New Roman" panose="02020603050405020304" pitchFamily="18" charset="0"/>
              </a:rPr>
              <a:t>Windows operating system can’t be para-virtualized</a:t>
            </a:r>
            <a:r>
              <a:rPr lang="en-US" sz="2400" dirty="0">
                <a:latin typeface="Times New Roman" panose="02020603050405020304" pitchFamily="18" charset="0"/>
                <a:cs typeface="Times New Roman" panose="02020603050405020304" pitchFamily="18" charset="0"/>
              </a:rPr>
              <a:t>.  But it does for </a:t>
            </a:r>
            <a:r>
              <a:rPr lang="en-US" sz="2400" b="1" dirty="0">
                <a:latin typeface="Times New Roman" panose="02020603050405020304" pitchFamily="18" charset="0"/>
                <a:cs typeface="Times New Roman" panose="02020603050405020304" pitchFamily="18" charset="0"/>
              </a:rPr>
              <a:t>Linux guest by modifying the kernel</a:t>
            </a:r>
            <a:r>
              <a:rPr lang="en-US" sz="2400" dirty="0">
                <a:latin typeface="Times New Roman" panose="02020603050405020304" pitchFamily="18" charset="0"/>
                <a:cs typeface="Times New Roman" panose="02020603050405020304" pitchFamily="18" charset="0"/>
              </a:rPr>
              <a:t>.  But VMware </a:t>
            </a:r>
            <a:r>
              <a:rPr lang="en-US" sz="2400" dirty="0" err="1">
                <a:latin typeface="Times New Roman" panose="02020603050405020304" pitchFamily="18" charset="0"/>
                <a:cs typeface="Times New Roman" panose="02020603050405020304" pitchFamily="18" charset="0"/>
              </a:rPr>
              <a:t>ESXi</a:t>
            </a:r>
            <a:r>
              <a:rPr lang="en-US" sz="2400" dirty="0">
                <a:latin typeface="Times New Roman" panose="02020603050405020304" pitchFamily="18" charset="0"/>
                <a:cs typeface="Times New Roman" panose="02020603050405020304" pitchFamily="18" charset="0"/>
              </a:rPr>
              <a:t> doesn’t modify the kernel for both Linux and Windows guests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14880" y="2185572"/>
            <a:ext cx="8643033" cy="3930748"/>
          </a:xfrm>
          <a:prstGeom prst="rect">
            <a:avLst/>
          </a:prstGeom>
        </p:spPr>
      </p:pic>
    </p:spTree>
    <p:extLst>
      <p:ext uri="{BB962C8B-B14F-4D97-AF65-F5344CB8AC3E}">
        <p14:creationId xmlns:p14="http://schemas.microsoft.com/office/powerpoint/2010/main" val="261859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10721848" cy="914400"/>
          </a:xfrm>
        </p:spPr>
        <p:txBody>
          <a:bodyPr/>
          <a:lstStyle/>
          <a:p>
            <a:r>
              <a:rPr lang="en-IN" b="1" dirty="0" smtClean="0"/>
              <a:t>2.4.</a:t>
            </a:r>
            <a:r>
              <a:rPr lang="en-IN" b="1" dirty="0">
                <a:solidFill>
                  <a:schemeClr val="tx1"/>
                </a:solidFill>
              </a:rPr>
              <a:t> </a:t>
            </a:r>
            <a:r>
              <a:rPr lang="en-IN" b="1" dirty="0" smtClean="0">
                <a:solidFill>
                  <a:schemeClr val="tx1"/>
                </a:solidFill>
              </a:rPr>
              <a:t> Partial </a:t>
            </a:r>
            <a:r>
              <a:rPr lang="en-IN" b="1" dirty="0">
                <a:solidFill>
                  <a:schemeClr val="tx1"/>
                </a:solidFill>
              </a:rPr>
              <a:t>virtualization</a:t>
            </a:r>
            <a:endParaRPr lang="en-IN" b="1" dirty="0"/>
          </a:p>
        </p:txBody>
      </p:sp>
      <p:sp>
        <p:nvSpPr>
          <p:cNvPr id="3" name="Content Placeholder 2"/>
          <p:cNvSpPr>
            <a:spLocks noGrp="1"/>
          </p:cNvSpPr>
          <p:nvPr>
            <p:ph idx="1"/>
          </p:nvPr>
        </p:nvSpPr>
        <p:spPr>
          <a:xfrm>
            <a:off x="406400" y="772160"/>
            <a:ext cx="11399520" cy="5730240"/>
          </a:xfrm>
        </p:spPr>
        <p:txBody>
          <a:bodyPr>
            <a:noAutofit/>
          </a:bodyPr>
          <a:lstStyle/>
          <a:p>
            <a:pPr algn="just">
              <a:lnSpc>
                <a:spcPct val="100000"/>
              </a:lnSpc>
              <a:spcBef>
                <a:spcPts val="0"/>
              </a:spcBef>
              <a:buClrTx/>
              <a:buSzTx/>
              <a:buFont typeface="Arial" panose="020B0604020202020204" pitchFamily="34" charset="0"/>
              <a:buChar char="•"/>
              <a:defRPr/>
            </a:pPr>
            <a:r>
              <a:rPr lang="en-IN" sz="2600" dirty="0">
                <a:latin typeface="Times New Roman" panose="02020603050405020304" pitchFamily="18" charset="0"/>
                <a:cs typeface="Times New Roman" panose="02020603050405020304" pitchFamily="18" charset="0"/>
              </a:rPr>
              <a:t>Partial virtualization provides a </a:t>
            </a:r>
            <a:r>
              <a:rPr lang="en-IN" sz="2600" b="1" dirty="0">
                <a:latin typeface="Times New Roman" panose="02020603050405020304" pitchFamily="18" charset="0"/>
                <a:cs typeface="Times New Roman" panose="02020603050405020304" pitchFamily="18" charset="0"/>
              </a:rPr>
              <a:t>partial emulation of the underlying </a:t>
            </a:r>
            <a:r>
              <a:rPr lang="en-IN" sz="2600" b="1" dirty="0" smtClean="0">
                <a:latin typeface="Times New Roman" panose="02020603050405020304" pitchFamily="18" charset="0"/>
                <a:cs typeface="Times New Roman" panose="02020603050405020304" pitchFamily="18" charset="0"/>
              </a:rPr>
              <a:t>hardware</a:t>
            </a:r>
            <a:r>
              <a:rPr lang="en-IN" sz="2600" dirty="0">
                <a:latin typeface="Times New Roman" panose="02020603050405020304" pitchFamily="18" charset="0"/>
                <a:cs typeface="Times New Roman" panose="02020603050405020304" pitchFamily="18" charset="0"/>
              </a:rPr>
              <a:t>, thus </a:t>
            </a:r>
            <a:r>
              <a:rPr lang="en-IN" sz="2600" b="1" dirty="0">
                <a:solidFill>
                  <a:srgbClr val="FF0000"/>
                </a:solidFill>
                <a:latin typeface="Times New Roman" panose="02020603050405020304" pitchFamily="18" charset="0"/>
                <a:cs typeface="Times New Roman" panose="02020603050405020304" pitchFamily="18" charset="0"/>
              </a:rPr>
              <a:t>not allowing the complete execution of the guest operating system in complete isolation. </a:t>
            </a:r>
            <a:endParaRPr lang="en-IN" sz="2600" b="1" dirty="0" smtClean="0">
              <a:solidFill>
                <a:srgbClr val="FF0000"/>
              </a:solidFill>
              <a:latin typeface="Times New Roman" panose="02020603050405020304" pitchFamily="18" charset="0"/>
              <a:cs typeface="Times New Roman" panose="02020603050405020304" pitchFamily="18" charset="0"/>
            </a:endParaRPr>
          </a:p>
          <a:p>
            <a:pPr lvl="0" algn="just">
              <a:lnSpc>
                <a:spcPct val="100000"/>
              </a:lnSpc>
              <a:spcBef>
                <a:spcPts val="0"/>
              </a:spcBef>
              <a:buClrTx/>
              <a:buSzTx/>
              <a:buFont typeface="Arial" panose="020B0604020202020204" pitchFamily="34" charset="0"/>
              <a:buChar char="•"/>
              <a:defRPr/>
            </a:pPr>
            <a:endParaRPr lang="en-IN" sz="2600" dirty="0">
              <a:latin typeface="Times New Roman" panose="02020603050405020304" pitchFamily="18" charset="0"/>
              <a:cs typeface="Times New Roman" panose="02020603050405020304" pitchFamily="18" charset="0"/>
            </a:endParaRPr>
          </a:p>
          <a:p>
            <a:pPr lvl="0" algn="just">
              <a:lnSpc>
                <a:spcPct val="100000"/>
              </a:lnSpc>
              <a:spcBef>
                <a:spcPts val="0"/>
              </a:spcBef>
              <a:buClrTx/>
              <a:buSzTx/>
              <a:buFont typeface="Arial" panose="020B0604020202020204" pitchFamily="34" charset="0"/>
              <a:buChar char="•"/>
              <a:defRPr/>
            </a:pPr>
            <a:r>
              <a:rPr lang="en-IN" sz="2600" dirty="0" smtClean="0">
                <a:latin typeface="Times New Roman" panose="02020603050405020304" pitchFamily="18" charset="0"/>
                <a:cs typeface="Times New Roman" panose="02020603050405020304" pitchFamily="18" charset="0"/>
              </a:rPr>
              <a:t>Partial </a:t>
            </a:r>
            <a:r>
              <a:rPr lang="en-IN" sz="2600" dirty="0">
                <a:latin typeface="Times New Roman" panose="02020603050405020304" pitchFamily="18" charset="0"/>
                <a:cs typeface="Times New Roman" panose="02020603050405020304" pitchFamily="18" charset="0"/>
              </a:rPr>
              <a:t>virtualization allows </a:t>
            </a:r>
            <a:r>
              <a:rPr lang="en-IN" sz="2600" b="1" dirty="0">
                <a:solidFill>
                  <a:srgbClr val="FF0000"/>
                </a:solidFill>
                <a:latin typeface="Times New Roman" panose="02020603050405020304" pitchFamily="18" charset="0"/>
                <a:cs typeface="Times New Roman" panose="02020603050405020304" pitchFamily="18" charset="0"/>
              </a:rPr>
              <a:t>many applications to run transparently</a:t>
            </a:r>
            <a:r>
              <a:rPr lang="en-IN" sz="2600" dirty="0">
                <a:latin typeface="Times New Roman" panose="02020603050405020304" pitchFamily="18" charset="0"/>
                <a:cs typeface="Times New Roman" panose="02020603050405020304" pitchFamily="18" charset="0"/>
              </a:rPr>
              <a:t>, but not all </a:t>
            </a:r>
            <a:r>
              <a:rPr lang="en-IN" sz="2600" b="1" dirty="0">
                <a:solidFill>
                  <a:srgbClr val="FF0000"/>
                </a:solidFill>
                <a:latin typeface="Times New Roman" panose="02020603050405020304" pitchFamily="18" charset="0"/>
                <a:cs typeface="Times New Roman" panose="02020603050405020304" pitchFamily="18" charset="0"/>
              </a:rPr>
              <a:t>the features of the operating system can be supported</a:t>
            </a:r>
            <a:r>
              <a:rPr lang="en-IN" sz="2600" dirty="0">
                <a:latin typeface="Times New Roman" panose="02020603050405020304" pitchFamily="18" charset="0"/>
                <a:cs typeface="Times New Roman" panose="02020603050405020304" pitchFamily="18" charset="0"/>
              </a:rPr>
              <a:t>, as happens with full virtualization. </a:t>
            </a:r>
            <a:endParaRPr lang="en-IN" sz="2600" dirty="0" smtClean="0">
              <a:latin typeface="Times New Roman" panose="02020603050405020304" pitchFamily="18" charset="0"/>
              <a:cs typeface="Times New Roman" panose="02020603050405020304" pitchFamily="18" charset="0"/>
            </a:endParaRPr>
          </a:p>
          <a:p>
            <a:pPr lvl="0" algn="just">
              <a:lnSpc>
                <a:spcPct val="100000"/>
              </a:lnSpc>
              <a:spcBef>
                <a:spcPts val="0"/>
              </a:spcBef>
              <a:buClrTx/>
              <a:buSzTx/>
              <a:buFont typeface="Arial" panose="020B0604020202020204" pitchFamily="34" charset="0"/>
              <a:buChar char="•"/>
              <a:defRPr/>
            </a:pPr>
            <a:endParaRPr lang="en-IN" sz="2600" dirty="0">
              <a:latin typeface="Times New Roman" panose="02020603050405020304" pitchFamily="18" charset="0"/>
              <a:cs typeface="Times New Roman" panose="02020603050405020304" pitchFamily="18" charset="0"/>
            </a:endParaRPr>
          </a:p>
          <a:p>
            <a:pPr lvl="0" algn="just">
              <a:lnSpc>
                <a:spcPct val="100000"/>
              </a:lnSpc>
              <a:spcBef>
                <a:spcPts val="0"/>
              </a:spcBef>
              <a:buClrTx/>
              <a:buSzTx/>
              <a:buFont typeface="Arial" panose="020B0604020202020204" pitchFamily="34" charset="0"/>
              <a:buChar char="•"/>
              <a:defRPr/>
            </a:pPr>
            <a:r>
              <a:rPr lang="en-IN" sz="2600" dirty="0" smtClean="0">
                <a:latin typeface="Times New Roman" panose="02020603050405020304" pitchFamily="18" charset="0"/>
                <a:cs typeface="Times New Roman" panose="02020603050405020304" pitchFamily="18" charset="0"/>
              </a:rPr>
              <a:t>An </a:t>
            </a:r>
            <a:r>
              <a:rPr lang="en-IN" sz="2600" dirty="0">
                <a:latin typeface="Times New Roman" panose="02020603050405020304" pitchFamily="18" charset="0"/>
                <a:cs typeface="Times New Roman" panose="02020603050405020304" pitchFamily="18" charset="0"/>
              </a:rPr>
              <a:t>example of partial </a:t>
            </a:r>
            <a:r>
              <a:rPr lang="en-IN" sz="2600" dirty="0" smtClean="0">
                <a:latin typeface="Times New Roman" panose="02020603050405020304" pitchFamily="18" charset="0"/>
                <a:cs typeface="Times New Roman" panose="02020603050405020304" pitchFamily="18" charset="0"/>
              </a:rPr>
              <a:t>virtualization </a:t>
            </a:r>
            <a:r>
              <a:rPr lang="en-IN" sz="2600" dirty="0">
                <a:latin typeface="Times New Roman" panose="02020603050405020304" pitchFamily="18" charset="0"/>
                <a:cs typeface="Times New Roman" panose="02020603050405020304" pitchFamily="18" charset="0"/>
              </a:rPr>
              <a:t>is </a:t>
            </a:r>
            <a:r>
              <a:rPr lang="en-IN" sz="2600" b="1" dirty="0">
                <a:solidFill>
                  <a:srgbClr val="FF0000"/>
                </a:solidFill>
                <a:latin typeface="Times New Roman" panose="02020603050405020304" pitchFamily="18" charset="0"/>
                <a:cs typeface="Times New Roman" panose="02020603050405020304" pitchFamily="18" charset="0"/>
              </a:rPr>
              <a:t>address space virtualization </a:t>
            </a:r>
            <a:r>
              <a:rPr lang="en-IN" sz="2600" dirty="0">
                <a:latin typeface="Times New Roman" panose="02020603050405020304" pitchFamily="18" charset="0"/>
                <a:cs typeface="Times New Roman" panose="02020603050405020304" pitchFamily="18" charset="0"/>
              </a:rPr>
              <a:t>used in time-sharing systems; this allows multiple </a:t>
            </a:r>
            <a:r>
              <a:rPr lang="en-IN" sz="2600" dirty="0" smtClean="0">
                <a:latin typeface="Times New Roman" panose="02020603050405020304" pitchFamily="18" charset="0"/>
                <a:cs typeface="Times New Roman" panose="02020603050405020304" pitchFamily="18" charset="0"/>
              </a:rPr>
              <a:t>applications </a:t>
            </a:r>
            <a:r>
              <a:rPr lang="en-IN" sz="2600" dirty="0">
                <a:latin typeface="Times New Roman" panose="02020603050405020304" pitchFamily="18" charset="0"/>
                <a:cs typeface="Times New Roman" panose="02020603050405020304" pitchFamily="18" charset="0"/>
              </a:rPr>
              <a:t>and </a:t>
            </a:r>
            <a:r>
              <a:rPr lang="en-IN" sz="2600" b="1" dirty="0">
                <a:solidFill>
                  <a:srgbClr val="FF0000"/>
                </a:solidFill>
                <a:latin typeface="Times New Roman" panose="02020603050405020304" pitchFamily="18" charset="0"/>
                <a:cs typeface="Times New Roman" panose="02020603050405020304" pitchFamily="18" charset="0"/>
              </a:rPr>
              <a:t>users to run concurrently in a separate memory space, but they still share the same hardware resources </a:t>
            </a:r>
            <a:r>
              <a:rPr lang="en-IN" sz="2600" dirty="0">
                <a:latin typeface="Times New Roman" panose="02020603050405020304" pitchFamily="18" charset="0"/>
                <a:cs typeface="Times New Roman" panose="02020603050405020304" pitchFamily="18" charset="0"/>
              </a:rPr>
              <a:t>(disk, processor, and network). </a:t>
            </a:r>
            <a:endParaRPr lang="en-IN" sz="2600" dirty="0" smtClean="0">
              <a:latin typeface="Times New Roman" panose="02020603050405020304" pitchFamily="18" charset="0"/>
              <a:cs typeface="Times New Roman" panose="02020603050405020304" pitchFamily="18" charset="0"/>
            </a:endParaRPr>
          </a:p>
          <a:p>
            <a:pPr marL="0" lvl="0" indent="0" algn="just">
              <a:lnSpc>
                <a:spcPct val="100000"/>
              </a:lnSpc>
              <a:spcBef>
                <a:spcPts val="0"/>
              </a:spcBef>
              <a:buClrTx/>
              <a:buSzTx/>
              <a:buNone/>
              <a:defRPr/>
            </a:pPr>
            <a:endParaRPr lang="en-IN" sz="2600" dirty="0" smtClean="0">
              <a:latin typeface="Times New Roman" panose="02020603050405020304" pitchFamily="18" charset="0"/>
              <a:cs typeface="Times New Roman" panose="02020603050405020304" pitchFamily="18" charset="0"/>
            </a:endParaRPr>
          </a:p>
          <a:p>
            <a:pPr lvl="0" algn="just">
              <a:lnSpc>
                <a:spcPct val="100000"/>
              </a:lnSpc>
              <a:spcBef>
                <a:spcPts val="0"/>
              </a:spcBef>
              <a:buClrTx/>
              <a:buSzTx/>
              <a:buFont typeface="Arial" panose="020B0604020202020204" pitchFamily="34" charset="0"/>
              <a:buChar char="•"/>
              <a:defRPr/>
            </a:pPr>
            <a:r>
              <a:rPr lang="en-IN" sz="2600" dirty="0" smtClean="0">
                <a:latin typeface="Times New Roman" panose="02020603050405020304" pitchFamily="18" charset="0"/>
                <a:cs typeface="Times New Roman" panose="02020603050405020304" pitchFamily="18" charset="0"/>
              </a:rPr>
              <a:t>Historically</a:t>
            </a:r>
            <a:r>
              <a:rPr lang="en-IN" sz="2600" dirty="0">
                <a:latin typeface="Times New Roman" panose="02020603050405020304" pitchFamily="18" charset="0"/>
                <a:cs typeface="Times New Roman" panose="02020603050405020304" pitchFamily="18" charset="0"/>
              </a:rPr>
              <a:t>, partial virtualization has been an important milestone for achieving full virtualization, and it was implemented on the experimental </a:t>
            </a:r>
            <a:r>
              <a:rPr lang="en-IN" sz="2600" b="1" dirty="0">
                <a:solidFill>
                  <a:srgbClr val="FF0000"/>
                </a:solidFill>
                <a:latin typeface="Times New Roman" panose="02020603050405020304" pitchFamily="18" charset="0"/>
                <a:cs typeface="Times New Roman" panose="02020603050405020304" pitchFamily="18" charset="0"/>
              </a:rPr>
              <a:t>IBM M44/44X. </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501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457200"/>
            <a:ext cx="11364684" cy="1159329"/>
          </a:xfrm>
        </p:spPr>
        <p:txBody>
          <a:bodyPr>
            <a:normAutofit fontScale="90000"/>
          </a:bodyPr>
          <a:lstStyle/>
          <a:p>
            <a:r>
              <a:rPr lang="en-US" b="1" dirty="0" smtClean="0"/>
              <a:t>2.5. Hybrid </a:t>
            </a:r>
            <a:r>
              <a:rPr lang="en-US" b="1" dirty="0"/>
              <a:t>Virtualization: ( Hardware Virtualized with PV Drivers )</a:t>
            </a:r>
            <a:br>
              <a:rPr lang="en-US" b="1" dirty="0"/>
            </a:br>
            <a:endParaRPr lang="en-IN" dirty="0"/>
          </a:p>
        </p:txBody>
      </p:sp>
      <p:sp>
        <p:nvSpPr>
          <p:cNvPr id="3" name="Content Placeholder 2"/>
          <p:cNvSpPr>
            <a:spLocks noGrp="1"/>
          </p:cNvSpPr>
          <p:nvPr>
            <p:ph idx="1"/>
          </p:nvPr>
        </p:nvSpPr>
        <p:spPr>
          <a:xfrm>
            <a:off x="391886" y="1616529"/>
            <a:ext cx="11364684" cy="5061857"/>
          </a:xfrm>
        </p:spPr>
        <p:txBody>
          <a:bodyPr>
            <a:noAutofit/>
          </a:bodyPr>
          <a:lstStyle/>
          <a:p>
            <a:r>
              <a:rPr lang="en-US" sz="2400" dirty="0">
                <a:latin typeface="Times New Roman" panose="02020603050405020304" pitchFamily="18" charset="0"/>
                <a:cs typeface="Times New Roman" panose="02020603050405020304" pitchFamily="18" charset="0"/>
              </a:rPr>
              <a:t>In Hardware assisted full virtualization, </a:t>
            </a:r>
            <a:r>
              <a:rPr lang="en-US" sz="2400" b="1" dirty="0">
                <a:latin typeface="Times New Roman" panose="02020603050405020304" pitchFamily="18" charset="0"/>
                <a:cs typeface="Times New Roman" panose="02020603050405020304" pitchFamily="18" charset="0"/>
              </a:rPr>
              <a:t>Guest operating systems are unmodified </a:t>
            </a:r>
            <a:r>
              <a:rPr lang="en-US" sz="2400" dirty="0">
                <a:latin typeface="Times New Roman" panose="02020603050405020304" pitchFamily="18" charset="0"/>
                <a:cs typeface="Times New Roman" panose="02020603050405020304" pitchFamily="18" charset="0"/>
              </a:rPr>
              <a:t>and it involves many </a:t>
            </a:r>
            <a:r>
              <a:rPr lang="en-US" sz="2400" b="1" dirty="0">
                <a:latin typeface="Times New Roman" panose="02020603050405020304" pitchFamily="18" charset="0"/>
                <a:cs typeface="Times New Roman" panose="02020603050405020304" pitchFamily="18" charset="0"/>
              </a:rPr>
              <a:t>VM traps </a:t>
            </a:r>
            <a:r>
              <a:rPr lang="en-US" sz="2400" dirty="0">
                <a:latin typeface="Times New Roman" panose="02020603050405020304" pitchFamily="18" charset="0"/>
                <a:cs typeface="Times New Roman" panose="02020603050405020304" pitchFamily="18" charset="0"/>
              </a:rPr>
              <a:t>and thus </a:t>
            </a:r>
            <a:r>
              <a:rPr lang="en-US" sz="2400" b="1" dirty="0">
                <a:latin typeface="Times New Roman" panose="02020603050405020304" pitchFamily="18" charset="0"/>
                <a:cs typeface="Times New Roman" panose="02020603050405020304" pitchFamily="18" charset="0"/>
              </a:rPr>
              <a:t>high CPU overheads </a:t>
            </a:r>
            <a:r>
              <a:rPr lang="en-US" sz="2400" dirty="0">
                <a:latin typeface="Times New Roman" panose="02020603050405020304" pitchFamily="18" charset="0"/>
                <a:cs typeface="Times New Roman" panose="02020603050405020304" pitchFamily="18" charset="0"/>
              </a:rPr>
              <a:t>which limit the scalability.  </a:t>
            </a:r>
            <a:endParaRPr lang="en-US" sz="2400" dirty="0" smtClean="0">
              <a:latin typeface="Times New Roman" panose="02020603050405020304" pitchFamily="18" charset="0"/>
              <a:cs typeface="Times New Roman" panose="02020603050405020304" pitchFamily="18" charset="0"/>
            </a:endParaRPr>
          </a:p>
          <a:p>
            <a:pPr algn="just"/>
            <a:r>
              <a:rPr lang="en-US" sz="2400" dirty="0" err="1" smtClean="0">
                <a:latin typeface="Times New Roman" panose="02020603050405020304" pitchFamily="18" charset="0"/>
                <a:cs typeface="Times New Roman" panose="02020603050405020304" pitchFamily="18" charset="0"/>
              </a:rPr>
              <a:t>Paravirtualization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complex method where </a:t>
            </a:r>
            <a:r>
              <a:rPr lang="en-US" sz="2400" b="1" dirty="0">
                <a:solidFill>
                  <a:srgbClr val="FF0000"/>
                </a:solidFill>
                <a:latin typeface="Times New Roman" panose="02020603050405020304" pitchFamily="18" charset="0"/>
                <a:cs typeface="Times New Roman" panose="02020603050405020304" pitchFamily="18" charset="0"/>
              </a:rPr>
              <a:t>guest kernel needs to be modified to inject the API. </a:t>
            </a:r>
            <a:r>
              <a:rPr lang="en-US" sz="2400" dirty="0">
                <a:latin typeface="Times New Roman" panose="02020603050405020304" pitchFamily="18" charset="0"/>
                <a:cs typeface="Times New Roman" panose="02020603050405020304" pitchFamily="18" charset="0"/>
              </a:rPr>
              <a:t>By considering these issues, engineers have come with </a:t>
            </a:r>
            <a:r>
              <a:rPr lang="en-US" sz="2400" dirty="0" smtClean="0">
                <a:latin typeface="Times New Roman" panose="02020603050405020304" pitchFamily="18" charset="0"/>
                <a:cs typeface="Times New Roman" panose="02020603050405020304" pitchFamily="18" charset="0"/>
              </a:rPr>
              <a:t>hybrid </a:t>
            </a:r>
            <a:r>
              <a:rPr lang="en-US" sz="2400" dirty="0" err="1" smtClean="0">
                <a:latin typeface="Times New Roman" panose="02020603050405020304" pitchFamily="18" charset="0"/>
                <a:cs typeface="Times New Roman" panose="02020603050405020304" pitchFamily="18" charset="0"/>
              </a:rPr>
              <a:t>paravirtualization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a combination of both Full &amp; </a:t>
            </a:r>
            <a:r>
              <a:rPr lang="en-US" sz="2400" dirty="0" err="1">
                <a:latin typeface="Times New Roman" panose="02020603050405020304" pitchFamily="18" charset="0"/>
                <a:cs typeface="Times New Roman" panose="02020603050405020304" pitchFamily="18" charset="0"/>
              </a:rPr>
              <a:t>Paravirtualization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virtual machine uses </a:t>
            </a:r>
            <a:r>
              <a:rPr lang="en-US" sz="2400" b="1" dirty="0" err="1">
                <a:solidFill>
                  <a:srgbClr val="FF0000"/>
                </a:solidFill>
                <a:latin typeface="Times New Roman" panose="02020603050405020304" pitchFamily="18" charset="0"/>
                <a:cs typeface="Times New Roman" panose="02020603050405020304" pitchFamily="18" charset="0"/>
              </a:rPr>
              <a:t>paravirtualization</a:t>
            </a:r>
            <a:r>
              <a:rPr lang="en-US" sz="2400" b="1" dirty="0">
                <a:solidFill>
                  <a:srgbClr val="FF0000"/>
                </a:solidFill>
                <a:latin typeface="Times New Roman" panose="02020603050405020304" pitchFamily="18" charset="0"/>
                <a:cs typeface="Times New Roman" panose="02020603050405020304" pitchFamily="18" charset="0"/>
              </a:rPr>
              <a:t> for specific hardware drivers </a:t>
            </a:r>
            <a:r>
              <a:rPr lang="en-US" sz="2400" dirty="0">
                <a:latin typeface="Times New Roman" panose="02020603050405020304" pitchFamily="18" charset="0"/>
                <a:cs typeface="Times New Roman" panose="02020603050405020304" pitchFamily="18" charset="0"/>
              </a:rPr>
              <a:t>(where there is a bottleneck with full virtualization, especially with I/O &amp; memory intense </a:t>
            </a:r>
            <a:r>
              <a:rPr lang="en-US" sz="2400" dirty="0" smtClean="0">
                <a:latin typeface="Times New Roman" panose="02020603050405020304" pitchFamily="18" charset="0"/>
                <a:cs typeface="Times New Roman" panose="02020603050405020304" pitchFamily="18" charset="0"/>
              </a:rPr>
              <a:t>workloads), </a:t>
            </a:r>
            <a:r>
              <a:rPr lang="en-US" sz="2400" dirty="0">
                <a:latin typeface="Times New Roman" panose="02020603050405020304" pitchFamily="18" charset="0"/>
                <a:cs typeface="Times New Roman" panose="02020603050405020304" pitchFamily="18" charset="0"/>
              </a:rPr>
              <a:t>and the </a:t>
            </a:r>
            <a:r>
              <a:rPr lang="en-US" sz="2400" b="1" dirty="0">
                <a:solidFill>
                  <a:srgbClr val="FF0000"/>
                </a:solidFill>
                <a:latin typeface="Times New Roman" panose="02020603050405020304" pitchFamily="18" charset="0"/>
                <a:cs typeface="Times New Roman" panose="02020603050405020304" pitchFamily="18" charset="0"/>
              </a:rPr>
              <a:t>host uses full virtualization for other features. </a:t>
            </a:r>
            <a:endParaRPr lang="en-US" sz="2400" b="1" dirty="0" smtClean="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following products support hybrid virtualization.</a:t>
            </a:r>
          </a:p>
          <a:p>
            <a:pPr lvl="2"/>
            <a:r>
              <a:rPr lang="en-US" sz="2000" dirty="0">
                <a:latin typeface="Times New Roman" panose="02020603050405020304" pitchFamily="18" charset="0"/>
                <a:cs typeface="Times New Roman" panose="02020603050405020304" pitchFamily="18" charset="0"/>
              </a:rPr>
              <a:t>Oracle VM for x86</a:t>
            </a:r>
          </a:p>
          <a:p>
            <a:pPr lvl="2"/>
            <a:r>
              <a:rPr lang="en-US" sz="2000" dirty="0" err="1">
                <a:latin typeface="Times New Roman" panose="02020603050405020304" pitchFamily="18" charset="0"/>
                <a:cs typeface="Times New Roman" panose="02020603050405020304" pitchFamily="18" charset="0"/>
              </a:rPr>
              <a:t>Xen</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VMware </a:t>
            </a:r>
            <a:r>
              <a:rPr lang="en-US" sz="2000" dirty="0" err="1">
                <a:latin typeface="Times New Roman" panose="02020603050405020304" pitchFamily="18" charset="0"/>
                <a:cs typeface="Times New Roman" panose="02020603050405020304" pitchFamily="18" charset="0"/>
              </a:rPr>
              <a:t>ESXi</a:t>
            </a:r>
            <a:endParaRPr lang="en-US"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268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84632"/>
            <a:ext cx="10579608" cy="714248"/>
          </a:xfrm>
        </p:spPr>
        <p:txBody>
          <a:bodyPr>
            <a:normAutofit fontScale="90000"/>
          </a:bodyPr>
          <a:lstStyle/>
          <a:p>
            <a:r>
              <a:rPr lang="en-IN" dirty="0" smtClean="0"/>
              <a:t>Contents</a:t>
            </a:r>
            <a:endParaRPr lang="en-IN" dirty="0"/>
          </a:p>
        </p:txBody>
      </p:sp>
      <p:sp>
        <p:nvSpPr>
          <p:cNvPr id="3" name="Content Placeholder 2"/>
          <p:cNvSpPr>
            <a:spLocks noGrp="1"/>
          </p:cNvSpPr>
          <p:nvPr>
            <p:ph idx="1"/>
          </p:nvPr>
        </p:nvSpPr>
        <p:spPr>
          <a:xfrm>
            <a:off x="548640" y="1198880"/>
            <a:ext cx="10579608" cy="4973320"/>
          </a:xfrm>
        </p:spPr>
        <p:txBody>
          <a:bodyPr>
            <a:normAutofit/>
          </a:bodyPr>
          <a:lstStyle/>
          <a:p>
            <a:pPr marL="457200" indent="-457200">
              <a:buAutoNum type="arabicPeriod"/>
            </a:pPr>
            <a:r>
              <a:rPr lang="en-IN" sz="2800" dirty="0" smtClean="0"/>
              <a:t>Taxonomy </a:t>
            </a:r>
            <a:r>
              <a:rPr lang="en-IN" sz="2800" dirty="0"/>
              <a:t>of virtualization </a:t>
            </a:r>
            <a:r>
              <a:rPr lang="en-IN" sz="2800" dirty="0" smtClean="0"/>
              <a:t>techniques</a:t>
            </a:r>
          </a:p>
          <a:p>
            <a:pPr marL="457200" indent="-457200">
              <a:buAutoNum type="arabicPeriod"/>
            </a:pPr>
            <a:r>
              <a:rPr lang="en-IN" sz="2800" dirty="0"/>
              <a:t>System Level </a:t>
            </a:r>
            <a:r>
              <a:rPr lang="en-IN" sz="2800" dirty="0" smtClean="0"/>
              <a:t>Virtualization</a:t>
            </a:r>
          </a:p>
          <a:p>
            <a:pPr lvl="3">
              <a:buFont typeface="Wingdings" panose="05000000000000000000" pitchFamily="2" charset="2"/>
              <a:buChar char="q"/>
            </a:pPr>
            <a:r>
              <a:rPr lang="en-IN" sz="2800" dirty="0"/>
              <a:t>Hardware-assisted virtualization.</a:t>
            </a:r>
          </a:p>
          <a:p>
            <a:pPr lvl="3">
              <a:buFont typeface="Wingdings" panose="05000000000000000000" pitchFamily="2" charset="2"/>
              <a:buChar char="q"/>
            </a:pPr>
            <a:r>
              <a:rPr lang="en-IN" sz="2800" dirty="0"/>
              <a:t>Full virtualization. </a:t>
            </a:r>
          </a:p>
          <a:p>
            <a:pPr lvl="3">
              <a:buFont typeface="Wingdings" panose="05000000000000000000" pitchFamily="2" charset="2"/>
              <a:buChar char="q"/>
            </a:pPr>
            <a:r>
              <a:rPr lang="en-IN" sz="2800" dirty="0" err="1"/>
              <a:t>Paravirtualization</a:t>
            </a:r>
            <a:endParaRPr lang="en-IN" sz="2800" dirty="0"/>
          </a:p>
          <a:p>
            <a:pPr lvl="3">
              <a:buFont typeface="Wingdings" panose="05000000000000000000" pitchFamily="2" charset="2"/>
              <a:buChar char="q"/>
            </a:pPr>
            <a:r>
              <a:rPr lang="en-IN" sz="2800" dirty="0"/>
              <a:t>Partial virtualization. </a:t>
            </a:r>
          </a:p>
          <a:p>
            <a:pPr lvl="3">
              <a:buFont typeface="Wingdings" panose="05000000000000000000" pitchFamily="2" charset="2"/>
              <a:buChar char="q"/>
            </a:pPr>
            <a:r>
              <a:rPr lang="en-IN" sz="2800" dirty="0"/>
              <a:t>Hybrid </a:t>
            </a:r>
            <a:r>
              <a:rPr lang="en-IN" sz="2800" dirty="0" smtClean="0"/>
              <a:t>Virtualization</a:t>
            </a:r>
          </a:p>
          <a:p>
            <a:pPr marL="457200" indent="-457200">
              <a:buFont typeface="Wingdings" pitchFamily="2" charset="2"/>
              <a:buAutoNum type="arabicPeriod"/>
            </a:pPr>
            <a:r>
              <a:rPr lang="en-IN" sz="3200" dirty="0" smtClean="0"/>
              <a:t> </a:t>
            </a:r>
            <a:r>
              <a:rPr lang="en-IN" sz="2800" dirty="0"/>
              <a:t>Process Level Virtualization</a:t>
            </a:r>
          </a:p>
          <a:p>
            <a:pPr marL="0" indent="0">
              <a:buNone/>
            </a:pPr>
            <a:r>
              <a:rPr lang="en-IN" sz="2800" dirty="0"/>
              <a:t/>
            </a:r>
            <a:br>
              <a:rPr lang="en-IN" sz="2800" dirty="0"/>
            </a:br>
            <a:endParaRPr lang="en-IN" sz="2800" dirty="0"/>
          </a:p>
        </p:txBody>
      </p:sp>
    </p:spTree>
    <p:extLst>
      <p:ext uri="{BB962C8B-B14F-4D97-AF65-F5344CB8AC3E}">
        <p14:creationId xmlns:p14="http://schemas.microsoft.com/office/powerpoint/2010/main" val="254321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 Taxonomy of </a:t>
            </a:r>
            <a:r>
              <a:rPr lang="en-IN" dirty="0"/>
              <a:t>virtualization techniques</a:t>
            </a:r>
            <a:br>
              <a:rPr lang="en-IN" dirty="0"/>
            </a:br>
            <a:r>
              <a:rPr lang="en-IN" sz="2800" dirty="0" err="1" smtClean="0"/>
              <a:t>contd</a:t>
            </a:r>
            <a:r>
              <a:rPr lang="en-IN" sz="2800" dirty="0" smtClean="0"/>
              <a:t>…</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786" y="1828800"/>
            <a:ext cx="7468450" cy="5029200"/>
          </a:xfrm>
          <a:prstGeom prst="rect">
            <a:avLst/>
          </a:prstGeom>
        </p:spPr>
      </p:pic>
    </p:spTree>
    <p:extLst>
      <p:ext uri="{BB962C8B-B14F-4D97-AF65-F5344CB8AC3E}">
        <p14:creationId xmlns:p14="http://schemas.microsoft.com/office/powerpoint/2010/main" val="217932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dirty="0" smtClean="0"/>
              <a:t>2. System Level Virtualization</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sz="2500" b="1" i="1" dirty="0"/>
              <a:t>Hardware V</a:t>
            </a:r>
            <a:r>
              <a:rPr lang="en-IN" sz="2500" b="1" i="1" dirty="0" smtClean="0"/>
              <a:t>irtualization Techniques</a:t>
            </a:r>
            <a:r>
              <a:rPr lang="en-IN" dirty="0"/>
              <a:t/>
            </a:r>
            <a:br>
              <a:rPr lang="en-IN" dirty="0"/>
            </a:br>
            <a:endParaRPr lang="en-IN" dirty="0" smtClean="0"/>
          </a:p>
          <a:p>
            <a:pPr>
              <a:buFont typeface="Wingdings" panose="05000000000000000000" pitchFamily="2" charset="2"/>
              <a:buChar char="q"/>
            </a:pPr>
            <a:r>
              <a:rPr lang="en-IN" dirty="0" smtClean="0"/>
              <a:t>Hardware-assisted virtualization.</a:t>
            </a:r>
          </a:p>
          <a:p>
            <a:pPr>
              <a:buFont typeface="Wingdings" panose="05000000000000000000" pitchFamily="2" charset="2"/>
              <a:buChar char="q"/>
            </a:pPr>
            <a:r>
              <a:rPr lang="en-IN" dirty="0"/>
              <a:t>Full virtualization. </a:t>
            </a:r>
            <a:endParaRPr lang="en-IN" dirty="0" smtClean="0"/>
          </a:p>
          <a:p>
            <a:pPr>
              <a:buFont typeface="Wingdings" panose="05000000000000000000" pitchFamily="2" charset="2"/>
              <a:buChar char="q"/>
            </a:pPr>
            <a:r>
              <a:rPr lang="en-IN" dirty="0" err="1"/>
              <a:t>Paravirtualization</a:t>
            </a:r>
            <a:endParaRPr lang="en-IN" dirty="0" smtClean="0"/>
          </a:p>
          <a:p>
            <a:pPr>
              <a:buFont typeface="Wingdings" panose="05000000000000000000" pitchFamily="2" charset="2"/>
              <a:buChar char="q"/>
            </a:pPr>
            <a:r>
              <a:rPr lang="en-IN" dirty="0"/>
              <a:t>Partial virtualization. </a:t>
            </a:r>
            <a:endParaRPr lang="en-IN" dirty="0" smtClean="0"/>
          </a:p>
          <a:p>
            <a:pPr>
              <a:buFont typeface="Wingdings" panose="05000000000000000000" pitchFamily="2" charset="2"/>
              <a:buChar char="q"/>
            </a:pPr>
            <a:r>
              <a:rPr lang="en-IN" dirty="0" smtClean="0"/>
              <a:t>Hybrid Virtualization</a:t>
            </a:r>
            <a:endParaRPr lang="en-IN" dirty="0"/>
          </a:p>
        </p:txBody>
      </p:sp>
    </p:spTree>
    <p:extLst>
      <p:ext uri="{BB962C8B-B14F-4D97-AF65-F5344CB8AC3E}">
        <p14:creationId xmlns:p14="http://schemas.microsoft.com/office/powerpoint/2010/main" val="772462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2.1. Hardware-assisted </a:t>
            </a:r>
            <a:r>
              <a:rPr lang="en-IN" dirty="0"/>
              <a:t>virtualization.</a:t>
            </a:r>
            <a:br>
              <a:rPr lang="en-IN" dirty="0"/>
            </a:br>
            <a:endParaRPr lang="en-IN" dirty="0"/>
          </a:p>
        </p:txBody>
      </p:sp>
      <p:sp>
        <p:nvSpPr>
          <p:cNvPr id="3" name="Content Placeholder 2"/>
          <p:cNvSpPr>
            <a:spLocks noGrp="1"/>
          </p:cNvSpPr>
          <p:nvPr>
            <p:ph idx="1"/>
          </p:nvPr>
        </p:nvSpPr>
        <p:spPr>
          <a:xfrm>
            <a:off x="365760" y="1300480"/>
            <a:ext cx="11399520" cy="5323840"/>
          </a:xfrm>
        </p:spPr>
        <p:txBody>
          <a:bodyPr>
            <a:noAutofit/>
          </a:bodyPr>
          <a:lstStyle/>
          <a:p>
            <a:pPr algn="just"/>
            <a:r>
              <a:rPr lang="en-IN" sz="2600" dirty="0" smtClean="0">
                <a:latin typeface="Times New Roman" panose="02020603050405020304" pitchFamily="18" charset="0"/>
                <a:cs typeface="Times New Roman" panose="02020603050405020304" pitchFamily="18" charset="0"/>
              </a:rPr>
              <a:t>The </a:t>
            </a:r>
            <a:r>
              <a:rPr lang="en-IN" sz="2600" b="1" dirty="0" smtClean="0">
                <a:solidFill>
                  <a:srgbClr val="FF0000"/>
                </a:solidFill>
                <a:latin typeface="Times New Roman" panose="02020603050405020304" pitchFamily="18" charset="0"/>
                <a:cs typeface="Times New Roman" panose="02020603050405020304" pitchFamily="18" charset="0"/>
              </a:rPr>
              <a:t>hardware </a:t>
            </a:r>
            <a:r>
              <a:rPr lang="en-IN" sz="2600" b="1" dirty="0">
                <a:solidFill>
                  <a:srgbClr val="FF0000"/>
                </a:solidFill>
                <a:latin typeface="Times New Roman" panose="02020603050405020304" pitchFamily="18" charset="0"/>
                <a:cs typeface="Times New Roman" panose="02020603050405020304" pitchFamily="18" charset="0"/>
              </a:rPr>
              <a:t>provides architectural support </a:t>
            </a:r>
            <a:r>
              <a:rPr lang="en-IN" sz="2600" dirty="0">
                <a:latin typeface="Times New Roman" panose="02020603050405020304" pitchFamily="18" charset="0"/>
                <a:cs typeface="Times New Roman" panose="02020603050405020304" pitchFamily="18" charset="0"/>
              </a:rPr>
              <a:t>for building a virtual machine manager able to run a guest operating system in complete isolation. </a:t>
            </a:r>
            <a:endParaRPr lang="en-IN" sz="2600" dirty="0" smtClean="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technique was originally introduced in the </a:t>
            </a:r>
            <a:r>
              <a:rPr lang="en-IN" sz="2600" b="1" dirty="0">
                <a:solidFill>
                  <a:srgbClr val="FF0000"/>
                </a:solidFill>
                <a:latin typeface="Times New Roman" panose="02020603050405020304" pitchFamily="18" charset="0"/>
                <a:cs typeface="Times New Roman" panose="02020603050405020304" pitchFamily="18" charset="0"/>
              </a:rPr>
              <a:t>IBM System/370</a:t>
            </a:r>
            <a:r>
              <a:rPr lang="en-IN" sz="2600" b="1" dirty="0" smtClean="0">
                <a:solidFill>
                  <a:srgbClr val="FF0000"/>
                </a:solidFill>
                <a:latin typeface="Times New Roman" panose="02020603050405020304" pitchFamily="18" charset="0"/>
                <a:cs typeface="Times New Roman" panose="02020603050405020304" pitchFamily="18" charset="0"/>
              </a:rPr>
              <a:t>.</a:t>
            </a:r>
          </a:p>
          <a:p>
            <a:pPr algn="just"/>
            <a:r>
              <a:rPr lang="en-IN" sz="2600" dirty="0" smtClean="0">
                <a:latin typeface="Times New Roman" panose="02020603050405020304" pitchFamily="18" charset="0"/>
                <a:cs typeface="Times New Roman" panose="02020603050405020304" pitchFamily="18" charset="0"/>
              </a:rPr>
              <a:t>Examples </a:t>
            </a:r>
            <a:r>
              <a:rPr lang="en-IN" sz="2600" dirty="0">
                <a:latin typeface="Times New Roman" panose="02020603050405020304" pitchFamily="18" charset="0"/>
                <a:cs typeface="Times New Roman" panose="02020603050405020304" pitchFamily="18" charset="0"/>
              </a:rPr>
              <a:t>of hardware-assisted virtualization are the extensions to the x86-64 bit architecture introduced with </a:t>
            </a:r>
            <a:r>
              <a:rPr lang="en-IN" sz="2600" b="1" dirty="0">
                <a:latin typeface="Times New Roman" panose="02020603050405020304" pitchFamily="18" charset="0"/>
                <a:cs typeface="Times New Roman" panose="02020603050405020304" pitchFamily="18" charset="0"/>
              </a:rPr>
              <a:t>Intel VT </a:t>
            </a:r>
            <a:r>
              <a:rPr lang="en-IN" sz="2600" dirty="0">
                <a:latin typeface="Times New Roman" panose="02020603050405020304" pitchFamily="18" charset="0"/>
                <a:cs typeface="Times New Roman" panose="02020603050405020304" pitchFamily="18" charset="0"/>
              </a:rPr>
              <a:t>(formerly known as </a:t>
            </a:r>
            <a:r>
              <a:rPr lang="en-IN" sz="2600" b="1" dirty="0" err="1">
                <a:latin typeface="Times New Roman" panose="02020603050405020304" pitchFamily="18" charset="0"/>
                <a:cs typeface="Times New Roman" panose="02020603050405020304" pitchFamily="18" charset="0"/>
              </a:rPr>
              <a:t>Vanderpool</a:t>
            </a:r>
            <a:r>
              <a:rPr lang="en-IN" sz="2600" dirty="0">
                <a:latin typeface="Times New Roman" panose="02020603050405020304" pitchFamily="18" charset="0"/>
                <a:cs typeface="Times New Roman" panose="02020603050405020304" pitchFamily="18" charset="0"/>
              </a:rPr>
              <a:t>) and </a:t>
            </a:r>
            <a:r>
              <a:rPr lang="en-IN" sz="2600" b="1" dirty="0">
                <a:latin typeface="Times New Roman" panose="02020603050405020304" pitchFamily="18" charset="0"/>
                <a:cs typeface="Times New Roman" panose="02020603050405020304" pitchFamily="18" charset="0"/>
              </a:rPr>
              <a:t>AMD V</a:t>
            </a:r>
            <a:r>
              <a:rPr lang="en-IN" sz="2600" dirty="0">
                <a:latin typeface="Times New Roman" panose="02020603050405020304" pitchFamily="18" charset="0"/>
                <a:cs typeface="Times New Roman" panose="02020603050405020304" pitchFamily="18" charset="0"/>
              </a:rPr>
              <a:t> (formerly known as </a:t>
            </a:r>
            <a:r>
              <a:rPr lang="en-IN" sz="2600" b="1" dirty="0">
                <a:latin typeface="Times New Roman" panose="02020603050405020304" pitchFamily="18" charset="0"/>
                <a:cs typeface="Times New Roman" panose="02020603050405020304" pitchFamily="18" charset="0"/>
              </a:rPr>
              <a:t>Pacifica). </a:t>
            </a:r>
            <a:endParaRPr lang="en-IN" sz="2600" b="1" dirty="0" smtClean="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Before the introduction of hardware-assisted virtualization</a:t>
            </a:r>
            <a:r>
              <a:rPr lang="en-IN" sz="2600" b="1" dirty="0">
                <a:latin typeface="Times New Roman" panose="02020603050405020304" pitchFamily="18" charset="0"/>
                <a:cs typeface="Times New Roman" panose="02020603050405020304" pitchFamily="18" charset="0"/>
              </a:rPr>
              <a:t>, software emulation of x86 hardware was significantly costly from the performance point of view</a:t>
            </a:r>
            <a:r>
              <a:rPr lang="en-IN" sz="2600" dirty="0">
                <a:latin typeface="Times New Roman" panose="02020603050405020304" pitchFamily="18" charset="0"/>
                <a:cs typeface="Times New Roman" panose="02020603050405020304" pitchFamily="18" charset="0"/>
              </a:rPr>
              <a:t>.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reason for this is that by design the x86 architecture </a:t>
            </a:r>
            <a:r>
              <a:rPr lang="en-IN" sz="2600" b="1" dirty="0">
                <a:latin typeface="Times New Roman" panose="02020603050405020304" pitchFamily="18" charset="0"/>
                <a:cs typeface="Times New Roman" panose="02020603050405020304" pitchFamily="18" charset="0"/>
              </a:rPr>
              <a:t>did not meet the formal requirements introduced by </a:t>
            </a:r>
            <a:r>
              <a:rPr lang="en-IN" sz="2600" b="1" dirty="0" err="1">
                <a:latin typeface="Times New Roman" panose="02020603050405020304" pitchFamily="18" charset="0"/>
                <a:cs typeface="Times New Roman" panose="02020603050405020304" pitchFamily="18" charset="0"/>
              </a:rPr>
              <a:t>Popek</a:t>
            </a:r>
            <a:r>
              <a:rPr lang="en-IN" sz="2600" b="1" dirty="0">
                <a:latin typeface="Times New Roman" panose="02020603050405020304" pitchFamily="18" charset="0"/>
                <a:cs typeface="Times New Roman" panose="02020603050405020304" pitchFamily="18" charset="0"/>
              </a:rPr>
              <a:t> and Goldberg,</a:t>
            </a:r>
            <a:r>
              <a:rPr lang="en-IN" sz="2600" dirty="0">
                <a:latin typeface="Times New Roman" panose="02020603050405020304" pitchFamily="18" charset="0"/>
                <a:cs typeface="Times New Roman" panose="02020603050405020304" pitchFamily="18" charset="0"/>
              </a:rPr>
              <a:t> and early products were using binary translation to trap some sensitive instructions and provide an emulated </a:t>
            </a:r>
            <a:r>
              <a:rPr lang="en-IN" sz="2600" dirty="0" smtClean="0">
                <a:latin typeface="Times New Roman" panose="02020603050405020304" pitchFamily="18" charset="0"/>
                <a:cs typeface="Times New Roman" panose="02020603050405020304" pitchFamily="18" charset="0"/>
              </a:rPr>
              <a:t>version.eg: VMWare Virtual Platform (1999).</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07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56" y="674557"/>
            <a:ext cx="10852878" cy="764498"/>
          </a:xfrm>
        </p:spPr>
        <p:txBody>
          <a:bodyPr>
            <a:normAutofit fontScale="90000"/>
          </a:bodyPr>
          <a:lstStyle/>
          <a:p>
            <a:r>
              <a:rPr lang="en-IN" dirty="0"/>
              <a:t>2</a:t>
            </a:r>
            <a:r>
              <a:rPr lang="en-IN" dirty="0" smtClean="0"/>
              <a:t>.2. </a:t>
            </a:r>
            <a:r>
              <a:rPr lang="en-US" dirty="0"/>
              <a:t>Full Virtualization </a:t>
            </a:r>
            <a:r>
              <a:rPr lang="en-US" dirty="0" smtClean="0"/>
              <a:t/>
            </a:r>
            <a:br>
              <a:rPr lang="en-US" dirty="0" smtClean="0"/>
            </a:br>
            <a:r>
              <a:rPr lang="en-US" dirty="0" smtClean="0"/>
              <a:t>(Hardware Assisted</a:t>
            </a:r>
            <a:r>
              <a:rPr lang="en-US" dirty="0"/>
              <a:t>/ Binary Translation )</a:t>
            </a:r>
            <a:br>
              <a:rPr lang="en-US" dirty="0"/>
            </a:br>
            <a:endParaRPr lang="en-IN" dirty="0"/>
          </a:p>
        </p:txBody>
      </p:sp>
      <p:sp>
        <p:nvSpPr>
          <p:cNvPr id="3" name="Content Placeholder 2"/>
          <p:cNvSpPr>
            <a:spLocks noGrp="1"/>
          </p:cNvSpPr>
          <p:nvPr>
            <p:ph idx="1"/>
          </p:nvPr>
        </p:nvSpPr>
        <p:spPr>
          <a:xfrm>
            <a:off x="524655" y="1439055"/>
            <a:ext cx="11047751" cy="5231567"/>
          </a:xfrm>
        </p:spPr>
        <p:txBody>
          <a:bodyPr>
            <a:normAutofit/>
          </a:bodyPr>
          <a:lstStyle/>
          <a:p>
            <a:pPr algn="just"/>
            <a:r>
              <a:rPr lang="en-US" sz="3500" dirty="0"/>
              <a:t>Virtual machine </a:t>
            </a:r>
            <a:r>
              <a:rPr lang="en-US" sz="3500" b="1" dirty="0"/>
              <a:t>simulates hardware </a:t>
            </a:r>
            <a:r>
              <a:rPr lang="en-US" sz="3500" dirty="0"/>
              <a:t>to allow an </a:t>
            </a:r>
            <a:r>
              <a:rPr lang="en-US" sz="3500" b="1" dirty="0"/>
              <a:t>unmodified guest OS </a:t>
            </a:r>
            <a:r>
              <a:rPr lang="en-US" sz="3500" dirty="0"/>
              <a:t>to be run in isolation. </a:t>
            </a:r>
            <a:endParaRPr lang="en-US" sz="3500" dirty="0" smtClean="0"/>
          </a:p>
          <a:p>
            <a:pPr algn="just"/>
            <a:r>
              <a:rPr lang="en-US" sz="3500" dirty="0" smtClean="0"/>
              <a:t>There </a:t>
            </a:r>
            <a:r>
              <a:rPr lang="en-US" sz="3500" dirty="0"/>
              <a:t>is two type of Full virtualizations in the enterprise market.  On both full virtualization types, guest </a:t>
            </a:r>
            <a:r>
              <a:rPr lang="en-US" sz="3500" b="1" dirty="0">
                <a:solidFill>
                  <a:srgbClr val="FF0000"/>
                </a:solidFill>
              </a:rPr>
              <a:t>operating system’s source information will not be modified</a:t>
            </a:r>
            <a:r>
              <a:rPr lang="en-US" sz="3500" dirty="0">
                <a:solidFill>
                  <a:srgbClr val="FF0000"/>
                </a:solidFill>
              </a:rPr>
              <a:t>.</a:t>
            </a:r>
          </a:p>
          <a:p>
            <a:pPr lvl="2" algn="just"/>
            <a:r>
              <a:rPr lang="en-US" sz="3500" dirty="0" smtClean="0"/>
              <a:t>Software-assisted </a:t>
            </a:r>
            <a:r>
              <a:rPr lang="en-US" sz="3500" dirty="0"/>
              <a:t>full virtualization</a:t>
            </a:r>
          </a:p>
          <a:p>
            <a:pPr lvl="2" algn="just"/>
            <a:r>
              <a:rPr lang="en-US" sz="3500" dirty="0"/>
              <a:t>Hardware-assisted full </a:t>
            </a:r>
            <a:r>
              <a:rPr lang="en-US" sz="3500" dirty="0" smtClean="0"/>
              <a:t>virtualization</a:t>
            </a:r>
            <a:endParaRPr lang="en-US" sz="3500" dirty="0"/>
          </a:p>
        </p:txBody>
      </p:sp>
    </p:spTree>
    <p:extLst>
      <p:ext uri="{BB962C8B-B14F-4D97-AF65-F5344CB8AC3E}">
        <p14:creationId xmlns:p14="http://schemas.microsoft.com/office/powerpoint/2010/main" val="3198787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406449" cy="1678577"/>
          </a:xfrm>
        </p:spPr>
        <p:txBody>
          <a:bodyPr>
            <a:noAutofit/>
          </a:bodyPr>
          <a:lstStyle/>
          <a:p>
            <a:r>
              <a:rPr lang="en-US" sz="4000" b="1" dirty="0" smtClean="0"/>
              <a:t>2.2.1. Software </a:t>
            </a:r>
            <a:r>
              <a:rPr lang="en-US" sz="4000" b="1" dirty="0"/>
              <a:t>Assisted – Full Virtualization  (BT – Binary Translation )</a:t>
            </a:r>
            <a:br>
              <a:rPr lang="en-US" sz="4000" b="1" dirty="0"/>
            </a:br>
            <a:endParaRPr lang="en-IN" sz="4000" dirty="0"/>
          </a:p>
        </p:txBody>
      </p:sp>
      <p:sp>
        <p:nvSpPr>
          <p:cNvPr id="3" name="Content Placeholder 2"/>
          <p:cNvSpPr>
            <a:spLocks noGrp="1"/>
          </p:cNvSpPr>
          <p:nvPr>
            <p:ph idx="1"/>
          </p:nvPr>
        </p:nvSpPr>
        <p:spPr>
          <a:xfrm>
            <a:off x="406400" y="1320800"/>
            <a:ext cx="11785600" cy="5275943"/>
          </a:xfrm>
        </p:spPr>
        <p:txBody>
          <a:bodyPr>
            <a:noAutofit/>
          </a:bodyPr>
          <a:lstStyle/>
          <a:p>
            <a:pPr algn="just"/>
            <a:r>
              <a:rPr lang="en-US" sz="3000" dirty="0" smtClean="0"/>
              <a:t>It </a:t>
            </a:r>
            <a:r>
              <a:rPr lang="en-US" sz="3000" dirty="0"/>
              <a:t>completely relies on </a:t>
            </a:r>
            <a:r>
              <a:rPr lang="en-US" sz="3000" b="1" dirty="0">
                <a:solidFill>
                  <a:srgbClr val="FF0000"/>
                </a:solidFill>
              </a:rPr>
              <a:t>binary translation to trap and virtualize the execution of sensitive, non-</a:t>
            </a:r>
            <a:r>
              <a:rPr lang="en-US" sz="3000" b="1" dirty="0" err="1">
                <a:solidFill>
                  <a:srgbClr val="FF0000"/>
                </a:solidFill>
              </a:rPr>
              <a:t>virtualizable</a:t>
            </a:r>
            <a:r>
              <a:rPr lang="en-US" sz="3000" b="1" dirty="0">
                <a:solidFill>
                  <a:srgbClr val="FF0000"/>
                </a:solidFill>
              </a:rPr>
              <a:t> instructions sets</a:t>
            </a:r>
            <a:r>
              <a:rPr lang="en-US" sz="3000" dirty="0">
                <a:solidFill>
                  <a:srgbClr val="FF0000"/>
                </a:solidFill>
              </a:rPr>
              <a:t>. </a:t>
            </a:r>
            <a:endParaRPr lang="en-US" sz="3000" dirty="0" smtClean="0">
              <a:solidFill>
                <a:srgbClr val="FF0000"/>
              </a:solidFill>
            </a:endParaRPr>
          </a:p>
          <a:p>
            <a:pPr algn="just"/>
            <a:r>
              <a:rPr lang="en-US" sz="3000" dirty="0" smtClean="0"/>
              <a:t>It </a:t>
            </a:r>
            <a:r>
              <a:rPr lang="en-US" sz="3000" b="1" dirty="0">
                <a:solidFill>
                  <a:srgbClr val="FF0000"/>
                </a:solidFill>
              </a:rPr>
              <a:t>emulates the hardware using the software instruction sets</a:t>
            </a:r>
            <a:r>
              <a:rPr lang="en-US" sz="3000" dirty="0"/>
              <a:t>. Due to binary translation, it often criticized </a:t>
            </a:r>
            <a:r>
              <a:rPr lang="en-US" sz="3000" b="1" dirty="0">
                <a:solidFill>
                  <a:srgbClr val="FF0000"/>
                </a:solidFill>
              </a:rPr>
              <a:t>for performance issue.</a:t>
            </a:r>
            <a:r>
              <a:rPr lang="en-US" sz="3000" dirty="0">
                <a:solidFill>
                  <a:srgbClr val="FF0000"/>
                </a:solidFill>
              </a:rPr>
              <a:t> </a:t>
            </a:r>
            <a:endParaRPr lang="en-US" sz="3000" dirty="0" smtClean="0">
              <a:solidFill>
                <a:srgbClr val="FF0000"/>
              </a:solidFill>
            </a:endParaRPr>
          </a:p>
          <a:p>
            <a:pPr algn="just"/>
            <a:r>
              <a:rPr lang="en-US" sz="3000" dirty="0" smtClean="0"/>
              <a:t>Here </a:t>
            </a:r>
            <a:r>
              <a:rPr lang="en-US" sz="3000" dirty="0"/>
              <a:t>is the list of software which will fall under software assisted (BT).</a:t>
            </a:r>
          </a:p>
          <a:p>
            <a:pPr lvl="1" algn="just"/>
            <a:r>
              <a:rPr lang="en-US" sz="3000" dirty="0"/>
              <a:t>VMware workstation (32Bit guests)</a:t>
            </a:r>
          </a:p>
          <a:p>
            <a:pPr lvl="1" algn="just"/>
            <a:r>
              <a:rPr lang="en-US" sz="3000" dirty="0"/>
              <a:t>Virtual PC</a:t>
            </a:r>
          </a:p>
          <a:p>
            <a:pPr lvl="1" algn="just"/>
            <a:r>
              <a:rPr lang="en-US" sz="3000" dirty="0" err="1"/>
              <a:t>VirtualBox</a:t>
            </a:r>
            <a:r>
              <a:rPr lang="en-US" sz="3000" dirty="0"/>
              <a:t> (32-bit guests)</a:t>
            </a:r>
          </a:p>
          <a:p>
            <a:pPr lvl="1" algn="just"/>
            <a:r>
              <a:rPr lang="en-US" sz="3000" dirty="0"/>
              <a:t>VMware Server</a:t>
            </a:r>
          </a:p>
          <a:p>
            <a:pPr algn="just"/>
            <a:endParaRPr lang="en-IN" sz="3000" dirty="0"/>
          </a:p>
          <a:p>
            <a:endParaRPr lang="en-IN" sz="3000" dirty="0"/>
          </a:p>
        </p:txBody>
      </p:sp>
    </p:spTree>
    <p:extLst>
      <p:ext uri="{BB962C8B-B14F-4D97-AF65-F5344CB8AC3E}">
        <p14:creationId xmlns:p14="http://schemas.microsoft.com/office/powerpoint/2010/main" val="1831125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3"/>
          <p:cNvSpPr>
            <a:spLocks noGrp="1"/>
          </p:cNvSpPr>
          <p:nvPr>
            <p:ph idx="1"/>
          </p:nvPr>
        </p:nvSpPr>
        <p:spPr/>
        <p:txBody>
          <a:bodyPr/>
          <a:lstStyle/>
          <a:p>
            <a:endParaRPr lang="en-IN" dirty="0"/>
          </a:p>
        </p:txBody>
      </p:sp>
      <p:sp>
        <p:nvSpPr>
          <p:cNvPr id="6" name="Content Placeholder 2"/>
          <p:cNvSpPr txBox="1">
            <a:spLocks/>
          </p:cNvSpPr>
          <p:nvPr/>
        </p:nvSpPr>
        <p:spPr>
          <a:xfrm>
            <a:off x="524655" y="1439055"/>
            <a:ext cx="11047751" cy="523156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endParaRPr lang="en-IN" dirty="0"/>
          </a:p>
        </p:txBody>
      </p:sp>
      <p:pic>
        <p:nvPicPr>
          <p:cNvPr id="7" name="Picture 2" descr="Binary Translation - Full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914" y="484632"/>
            <a:ext cx="6659885" cy="599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17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0"/>
            <a:ext cx="10482942" cy="1355271"/>
          </a:xfrm>
        </p:spPr>
        <p:txBody>
          <a:bodyPr>
            <a:normAutofit fontScale="90000"/>
          </a:bodyPr>
          <a:lstStyle/>
          <a:p>
            <a:r>
              <a:rPr lang="en-IN" b="1" dirty="0" smtClean="0"/>
              <a:t>2.2.2 Hardware-Assisted </a:t>
            </a:r>
            <a:r>
              <a:rPr lang="en-IN" b="1" dirty="0"/>
              <a:t>–  </a:t>
            </a:r>
            <a:r>
              <a:rPr lang="en-IN" b="1" dirty="0" smtClean="0"/>
              <a:t>Full Virtualization</a:t>
            </a:r>
            <a:r>
              <a:rPr lang="en-IN" b="1" dirty="0"/>
              <a:t>  (VT)</a:t>
            </a:r>
          </a:p>
        </p:txBody>
      </p:sp>
      <p:sp>
        <p:nvSpPr>
          <p:cNvPr id="3" name="Content Placeholder 2"/>
          <p:cNvSpPr>
            <a:spLocks noGrp="1"/>
          </p:cNvSpPr>
          <p:nvPr>
            <p:ph idx="1"/>
          </p:nvPr>
        </p:nvSpPr>
        <p:spPr>
          <a:xfrm>
            <a:off x="489857" y="1208313"/>
            <a:ext cx="11250386" cy="5421087"/>
          </a:xfrm>
        </p:spPr>
        <p:txBody>
          <a:bodyPr>
            <a:noAutofit/>
          </a:bodyPr>
          <a:lstStyle/>
          <a:p>
            <a:pPr algn="just"/>
            <a:r>
              <a:rPr lang="en-US" sz="2300" dirty="0"/>
              <a:t>Hardware-assisted full virtualization </a:t>
            </a:r>
            <a:r>
              <a:rPr lang="en-US" sz="2300" b="1" dirty="0">
                <a:solidFill>
                  <a:srgbClr val="FF0000"/>
                </a:solidFill>
              </a:rPr>
              <a:t>eliminates the binary translation </a:t>
            </a:r>
            <a:r>
              <a:rPr lang="en-US" sz="2300" dirty="0"/>
              <a:t>and it </a:t>
            </a:r>
            <a:r>
              <a:rPr lang="en-US" sz="2300" b="1" dirty="0">
                <a:solidFill>
                  <a:srgbClr val="FF0000"/>
                </a:solidFill>
              </a:rPr>
              <a:t>directly interrupts with hardware using the virtualization technology which has been integrated on X86 processors since 2005 </a:t>
            </a:r>
            <a:r>
              <a:rPr lang="en-US" sz="2300" dirty="0"/>
              <a:t>(Intel VT-x and AMD-V).  </a:t>
            </a:r>
            <a:endParaRPr lang="en-US" sz="2300" dirty="0" smtClean="0"/>
          </a:p>
          <a:p>
            <a:pPr algn="just"/>
            <a:r>
              <a:rPr lang="en-US" sz="2300" dirty="0" smtClean="0"/>
              <a:t>Guest </a:t>
            </a:r>
            <a:r>
              <a:rPr lang="en-US" sz="2300" dirty="0"/>
              <a:t>OS’s instructions might </a:t>
            </a:r>
            <a:r>
              <a:rPr lang="en-US" sz="2300" b="1" dirty="0"/>
              <a:t>allow a virtual context execute privileged instructions directly on the processor, even though it is </a:t>
            </a:r>
            <a:r>
              <a:rPr lang="en-US" sz="2300" b="1" dirty="0" smtClean="0"/>
              <a:t>virtualized</a:t>
            </a:r>
            <a:r>
              <a:rPr lang="en-US" sz="2300" dirty="0" smtClean="0"/>
              <a:t>.</a:t>
            </a:r>
          </a:p>
          <a:p>
            <a:pPr algn="just"/>
            <a:r>
              <a:rPr lang="en-US" sz="2300" dirty="0"/>
              <a:t>A "pure" hardware-assisted virtualization approach, </a:t>
            </a:r>
            <a:r>
              <a:rPr lang="en-US" sz="2300" b="1" dirty="0"/>
              <a:t>using entirely unmodified guest operating systems, involves many VM traps</a:t>
            </a:r>
            <a:r>
              <a:rPr lang="en-US" sz="2300" dirty="0"/>
              <a:t>, and thus </a:t>
            </a:r>
            <a:r>
              <a:rPr lang="en-US" sz="2300" b="1" dirty="0"/>
              <a:t>high CPU overheads, limiting scalability and the efficiency of server consolidation</a:t>
            </a:r>
            <a:r>
              <a:rPr lang="en-US" sz="2300" dirty="0"/>
              <a:t>.</a:t>
            </a:r>
          </a:p>
          <a:p>
            <a:pPr algn="just"/>
            <a:r>
              <a:rPr lang="en-US" sz="2300" dirty="0"/>
              <a:t> This performance hit can be mitigated by the use of </a:t>
            </a:r>
            <a:r>
              <a:rPr lang="en-US" sz="2300" b="1" dirty="0" err="1"/>
              <a:t>paravirtualized</a:t>
            </a:r>
            <a:r>
              <a:rPr lang="en-US" sz="2300" b="1" dirty="0"/>
              <a:t> drivers; the combination has been called "hybrid </a:t>
            </a:r>
            <a:r>
              <a:rPr lang="en-US" sz="2300" b="1" dirty="0" smtClean="0"/>
              <a:t>virtualization“</a:t>
            </a:r>
          </a:p>
          <a:p>
            <a:pPr algn="just"/>
            <a:r>
              <a:rPr lang="en-US" sz="2300" dirty="0"/>
              <a:t>Hardware-assisted virtualization reduces the maintenance overhead of </a:t>
            </a:r>
            <a:r>
              <a:rPr lang="en-US" sz="2300" b="1" dirty="0" err="1"/>
              <a:t>paravirtualization</a:t>
            </a:r>
            <a:r>
              <a:rPr lang="en-US" sz="2300" b="1" dirty="0"/>
              <a:t> as it reduces (ideally, eliminates) the changes needed in the guest operating system.</a:t>
            </a:r>
            <a:r>
              <a:rPr lang="en-US" sz="2300" dirty="0"/>
              <a:t> It is also considerably easier to obtain better performance</a:t>
            </a:r>
          </a:p>
          <a:p>
            <a:pPr algn="just"/>
            <a:endParaRPr lang="en-IN" sz="2300" dirty="0"/>
          </a:p>
        </p:txBody>
      </p:sp>
    </p:spTree>
    <p:extLst>
      <p:ext uri="{BB962C8B-B14F-4D97-AF65-F5344CB8AC3E}">
        <p14:creationId xmlns:p14="http://schemas.microsoft.com/office/powerpoint/2010/main" val="234535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1600</TotalTime>
  <Words>2080</Words>
  <Application>Microsoft Office PowerPoint</Application>
  <PresentationFormat>Widescreen</PresentationFormat>
  <Paragraphs>128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Rockwell</vt:lpstr>
      <vt:lpstr>Rockwell Condensed</vt:lpstr>
      <vt:lpstr>Times New Roman</vt:lpstr>
      <vt:lpstr>Wingdings</vt:lpstr>
      <vt:lpstr>Wood Type</vt:lpstr>
      <vt:lpstr>L3 ii:  Virtualization contd…</vt:lpstr>
      <vt:lpstr>Contents</vt:lpstr>
      <vt:lpstr>1. Taxonomy of virtualization techniques contd…</vt:lpstr>
      <vt:lpstr>  2. System Level Virtualization </vt:lpstr>
      <vt:lpstr>2.1. Hardware-assisted virtualization. </vt:lpstr>
      <vt:lpstr>2.2. Full Virtualization  (Hardware Assisted/ Binary Translation ) </vt:lpstr>
      <vt:lpstr>2.2.1. Software Assisted – Full Virtualization  (BT – Binary Translation ) </vt:lpstr>
      <vt:lpstr>PowerPoint Presentation</vt:lpstr>
      <vt:lpstr>2.2.2 Hardware-Assisted –  Full Virtualization  (VT)</vt:lpstr>
      <vt:lpstr>PowerPoint Presentation</vt:lpstr>
      <vt:lpstr>PowerPoint Presentation</vt:lpstr>
      <vt:lpstr>PowerPoint Presentation</vt:lpstr>
      <vt:lpstr>2.3. Paravirtualization</vt:lpstr>
      <vt:lpstr>2.3. Paravirtualization contd…</vt:lpstr>
      <vt:lpstr>PowerPoint Presentation</vt:lpstr>
      <vt:lpstr>2.4.  Partial virtualization</vt:lpstr>
      <vt:lpstr>2.5. Hybrid Virtualization: ( Hardware Virtualized with PV Drivers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56</cp:revision>
  <dcterms:created xsi:type="dcterms:W3CDTF">2019-01-20T16:27:30Z</dcterms:created>
  <dcterms:modified xsi:type="dcterms:W3CDTF">2022-08-31T06:44:45Z</dcterms:modified>
</cp:coreProperties>
</file>