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8"/>
  </p:notesMasterIdLst>
  <p:sldIdLst>
    <p:sldId id="256" r:id="rId2"/>
    <p:sldId id="257" r:id="rId3"/>
    <p:sldId id="272" r:id="rId4"/>
    <p:sldId id="262" r:id="rId5"/>
    <p:sldId id="258" r:id="rId6"/>
    <p:sldId id="259" r:id="rId7"/>
    <p:sldId id="263" r:id="rId8"/>
    <p:sldId id="264" r:id="rId9"/>
    <p:sldId id="265" r:id="rId10"/>
    <p:sldId id="266" r:id="rId11"/>
    <p:sldId id="267" r:id="rId12"/>
    <p:sldId id="268" r:id="rId13"/>
    <p:sldId id="269" r:id="rId14"/>
    <p:sldId id="270" r:id="rId15"/>
    <p:sldId id="27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754"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1E23C-60A8-42CC-9851-4673879D267E}" type="datetimeFigureOut">
              <a:rPr lang="en-IN" smtClean="0"/>
              <a:t>20-09-2022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B6083-1697-452A-9DED-63DB538C347F}" type="slidenum">
              <a:rPr lang="en-IN" smtClean="0"/>
              <a:t>‹#›</a:t>
            </a:fld>
            <a:endParaRPr lang="en-IN"/>
          </a:p>
        </p:txBody>
      </p:sp>
    </p:spTree>
    <p:extLst>
      <p:ext uri="{BB962C8B-B14F-4D97-AF65-F5344CB8AC3E}">
        <p14:creationId xmlns:p14="http://schemas.microsoft.com/office/powerpoint/2010/main" val="325171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3B6083-1697-452A-9DED-63DB538C347F}" type="slidenum">
              <a:rPr lang="en-IN" smtClean="0"/>
              <a:t>1</a:t>
            </a:fld>
            <a:endParaRPr lang="en-IN"/>
          </a:p>
        </p:txBody>
      </p:sp>
    </p:spTree>
    <p:extLst>
      <p:ext uri="{BB962C8B-B14F-4D97-AF65-F5344CB8AC3E}">
        <p14:creationId xmlns:p14="http://schemas.microsoft.com/office/powerpoint/2010/main" val="457986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Desktop Virtualization vs. Server Virtualization</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server virtualization, a server OS and its applications are abstracted into a VM from the underlying hardware by a hypervisor. Multiple VMs can run on a single server, each with its own server OS, applications, and all the application dependencies required to execute as if it were running on bare metal.</a:t>
            </a:r>
          </a:p>
          <a:p>
            <a:r>
              <a:rPr lang="en-US" sz="1200" b="0" i="0" kern="1200" dirty="0" smtClean="0">
                <a:solidFill>
                  <a:schemeClr val="tx1"/>
                </a:solidFill>
                <a:effectLst/>
                <a:latin typeface="+mn-lt"/>
                <a:ea typeface="+mn-ea"/>
                <a:cs typeface="+mn-cs"/>
              </a:rPr>
              <a:t>Desktop virtualization abstracts client software (OS and applications) from a physical thin client which connects to applications and data remotely, typically via the internet. This abstraction enables users to utilize any number of devices to access their virtual desktop. Desktop virtualization can greatly increase an organization’s need for bandwidth, depending on the number of concurrent users during peak</a:t>
            </a:r>
          </a:p>
          <a:p>
            <a:endParaRPr lang="en-US" dirty="0"/>
          </a:p>
        </p:txBody>
      </p:sp>
      <p:sp>
        <p:nvSpPr>
          <p:cNvPr id="4" name="Slide Number Placeholder 3"/>
          <p:cNvSpPr>
            <a:spLocks noGrp="1"/>
          </p:cNvSpPr>
          <p:nvPr>
            <p:ph type="sldNum" sz="quarter" idx="10"/>
          </p:nvPr>
        </p:nvSpPr>
        <p:spPr/>
        <p:txBody>
          <a:bodyPr/>
          <a:lstStyle/>
          <a:p>
            <a:fld id="{DA3B6083-1697-452A-9DED-63DB538C347F}" type="slidenum">
              <a:rPr lang="en-IN" smtClean="0"/>
              <a:t>14</a:t>
            </a:fld>
            <a:endParaRPr lang="en-IN"/>
          </a:p>
        </p:txBody>
      </p:sp>
    </p:spTree>
    <p:extLst>
      <p:ext uri="{BB962C8B-B14F-4D97-AF65-F5344CB8AC3E}">
        <p14:creationId xmlns:p14="http://schemas.microsoft.com/office/powerpoint/2010/main" val="171236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Operating system-level virtualization offers the opportunity to create different and separated execution environments for applications that are managed concurrently. Differently from hardware virtualization, </a:t>
            </a:r>
            <a:r>
              <a:rPr lang="en-IN" sz="1200" b="1" kern="1200" dirty="0" smtClean="0">
                <a:solidFill>
                  <a:schemeClr val="tx1"/>
                </a:solidFill>
                <a:effectLst/>
                <a:latin typeface="+mn-lt"/>
                <a:ea typeface="+mn-ea"/>
                <a:cs typeface="+mn-cs"/>
              </a:rPr>
              <a:t>there is no virtual machine manager or hypervisor, and the virtualization is done within a single operating system, where the OS kernel allows for multiple isolated user space instances</a:t>
            </a:r>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The kernel is also responsible for sharing the system resources among instances and for limiting the impact of instances on each other. A user space instance in general contains a proper view of the file system, which is completely isolated, and separate IP addresses, software configurations, and access to devices. Operating systems supporting this type of virtualization are general-purpose, time-shared operating systems with the capability to provide stronger namespace and resource isolation.</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This virtualization technique can be considered an evolution of the </a:t>
            </a:r>
            <a:r>
              <a:rPr lang="en-IN" sz="1200" b="1" kern="1200" dirty="0" err="1" smtClean="0">
                <a:solidFill>
                  <a:schemeClr val="tx1"/>
                </a:solidFill>
                <a:effectLst/>
                <a:latin typeface="+mn-lt"/>
                <a:ea typeface="+mn-ea"/>
                <a:cs typeface="+mn-cs"/>
              </a:rPr>
              <a:t>chroot</a:t>
            </a:r>
            <a:r>
              <a:rPr lang="en-IN" sz="1200" b="1" kern="1200" dirty="0" smtClean="0">
                <a:solidFill>
                  <a:schemeClr val="tx1"/>
                </a:solidFill>
                <a:effectLst/>
                <a:latin typeface="+mn-lt"/>
                <a:ea typeface="+mn-ea"/>
                <a:cs typeface="+mn-cs"/>
              </a:rPr>
              <a:t> mechanism in Unix systems. </a:t>
            </a:r>
            <a:r>
              <a:rPr lang="en-IN" sz="1200" kern="1200" dirty="0" smtClean="0">
                <a:solidFill>
                  <a:schemeClr val="tx1"/>
                </a:solidFill>
                <a:effectLst/>
                <a:latin typeface="+mn-lt"/>
                <a:ea typeface="+mn-ea"/>
                <a:cs typeface="+mn-cs"/>
              </a:rPr>
              <a:t>The </a:t>
            </a:r>
            <a:r>
              <a:rPr lang="en-IN" sz="1200" kern="1200" dirty="0" err="1" smtClean="0">
                <a:solidFill>
                  <a:schemeClr val="tx1"/>
                </a:solidFill>
                <a:effectLst/>
                <a:latin typeface="+mn-lt"/>
                <a:ea typeface="+mn-ea"/>
                <a:cs typeface="+mn-cs"/>
              </a:rPr>
              <a:t>chroot</a:t>
            </a:r>
            <a:r>
              <a:rPr lang="en-IN" sz="1200" kern="1200" dirty="0" smtClean="0">
                <a:solidFill>
                  <a:schemeClr val="tx1"/>
                </a:solidFill>
                <a:effectLst/>
                <a:latin typeface="+mn-lt"/>
                <a:ea typeface="+mn-ea"/>
                <a:cs typeface="+mn-cs"/>
              </a:rPr>
              <a:t> operation changes the file system root directory for a process and its children to a specific directory. As a result, </a:t>
            </a:r>
            <a:r>
              <a:rPr lang="en-IN" sz="1200" b="1" kern="1200" dirty="0" smtClean="0">
                <a:solidFill>
                  <a:schemeClr val="tx1"/>
                </a:solidFill>
                <a:effectLst/>
                <a:latin typeface="+mn-lt"/>
                <a:ea typeface="+mn-ea"/>
                <a:cs typeface="+mn-cs"/>
              </a:rPr>
              <a:t>the process and its children cannot have access to other portions of the file system than those accessible under the new root directory.</a:t>
            </a:r>
            <a:r>
              <a:rPr lang="en-IN" sz="1200" kern="1200" dirty="0" smtClean="0">
                <a:solidFill>
                  <a:schemeClr val="tx1"/>
                </a:solidFill>
                <a:effectLst/>
                <a:latin typeface="+mn-lt"/>
                <a:ea typeface="+mn-ea"/>
                <a:cs typeface="+mn-cs"/>
              </a:rPr>
              <a:t> Because Unix systems also expose devices as parts of the file system, by using this </a:t>
            </a:r>
            <a:r>
              <a:rPr lang="en-IN" sz="1200" b="1" kern="1200" dirty="0" smtClean="0">
                <a:solidFill>
                  <a:schemeClr val="tx1"/>
                </a:solidFill>
                <a:effectLst/>
                <a:latin typeface="+mn-lt"/>
                <a:ea typeface="+mn-ea"/>
                <a:cs typeface="+mn-cs"/>
              </a:rPr>
              <a:t>method it is possible to completely isolate a set of processes. </a:t>
            </a:r>
            <a:r>
              <a:rPr lang="en-IN" sz="1200" kern="1200" dirty="0" smtClean="0">
                <a:solidFill>
                  <a:schemeClr val="tx1"/>
                </a:solidFill>
                <a:effectLst/>
                <a:latin typeface="+mn-lt"/>
                <a:ea typeface="+mn-ea"/>
                <a:cs typeface="+mn-cs"/>
              </a:rPr>
              <a:t>Following the same principle, </a:t>
            </a:r>
            <a:r>
              <a:rPr lang="en-IN" sz="1200" b="1" kern="1200" dirty="0" smtClean="0">
                <a:solidFill>
                  <a:schemeClr val="tx1"/>
                </a:solidFill>
                <a:effectLst/>
                <a:latin typeface="+mn-lt"/>
                <a:ea typeface="+mn-ea"/>
                <a:cs typeface="+mn-cs"/>
              </a:rPr>
              <a:t>operating system-level virtualization aims to provide separated and multiple execution containers for running applications. </a:t>
            </a:r>
            <a:r>
              <a:rPr lang="en-IN" sz="1200" kern="1200" dirty="0" smtClean="0">
                <a:solidFill>
                  <a:schemeClr val="tx1"/>
                </a:solidFill>
                <a:effectLst/>
                <a:latin typeface="+mn-lt"/>
                <a:ea typeface="+mn-ea"/>
                <a:cs typeface="+mn-cs"/>
              </a:rPr>
              <a:t>Compared to hardware virtualization, this strategy imposes little or no overhead because applications directly use OS system calls and there is no need for emulation. There is </a:t>
            </a:r>
            <a:r>
              <a:rPr lang="en-IN" sz="1200" b="1" kern="1200" dirty="0" smtClean="0">
                <a:solidFill>
                  <a:schemeClr val="tx1"/>
                </a:solidFill>
                <a:effectLst/>
                <a:latin typeface="+mn-lt"/>
                <a:ea typeface="+mn-ea"/>
                <a:cs typeface="+mn-cs"/>
              </a:rPr>
              <a:t>no need to modify applications to run them, nor to modify any specific hardware, as in the case of hardware-assisted</a:t>
            </a:r>
            <a:r>
              <a:rPr lang="en-IN" sz="1200" b="1" kern="1200" baseline="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virtualization. On the other hand, operating system-level virtualization does not expose the same flexibility of hardware virtualization, since all the user space instances must share the same operating system.</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This technique is an efficient solution for server consolidation scenarios in which multiple application servers share the same technology: operating system, application server framework, and other components. When different servers are aggregated into one physical server, each server is run in a different user space, completely isolated from the others.</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Examples of operating system-level virtualizations are FreeBSD Jails, IBM Logical Partition (LPAR), </a:t>
            </a:r>
            <a:r>
              <a:rPr lang="en-IN" sz="1200" kern="1200" dirty="0" err="1" smtClean="0">
                <a:solidFill>
                  <a:schemeClr val="tx1"/>
                </a:solidFill>
                <a:effectLst/>
                <a:latin typeface="+mn-lt"/>
                <a:ea typeface="+mn-ea"/>
                <a:cs typeface="+mn-cs"/>
              </a:rPr>
              <a:t>SolarisZones</a:t>
            </a:r>
            <a:r>
              <a:rPr lang="en-IN" sz="1200" kern="1200" dirty="0" smtClean="0">
                <a:solidFill>
                  <a:schemeClr val="tx1"/>
                </a:solidFill>
                <a:effectLst/>
                <a:latin typeface="+mn-lt"/>
                <a:ea typeface="+mn-ea"/>
                <a:cs typeface="+mn-cs"/>
              </a:rPr>
              <a:t> and Containers, Parallels </a:t>
            </a:r>
            <a:r>
              <a:rPr lang="en-IN" sz="1200" kern="1200" dirty="0" err="1" smtClean="0">
                <a:solidFill>
                  <a:schemeClr val="tx1"/>
                </a:solidFill>
                <a:effectLst/>
                <a:latin typeface="+mn-lt"/>
                <a:ea typeface="+mn-ea"/>
                <a:cs typeface="+mn-cs"/>
              </a:rPr>
              <a:t>Virtuozzo</a:t>
            </a:r>
            <a:r>
              <a:rPr lang="en-IN" sz="1200" kern="1200" dirty="0" smtClean="0">
                <a:solidFill>
                  <a:schemeClr val="tx1"/>
                </a:solidFill>
                <a:effectLst/>
                <a:latin typeface="+mn-lt"/>
                <a:ea typeface="+mn-ea"/>
                <a:cs typeface="+mn-cs"/>
              </a:rPr>
              <a:t> Containers, </a:t>
            </a:r>
            <a:r>
              <a:rPr lang="en-IN" sz="1200" kern="1200" dirty="0" err="1" smtClean="0">
                <a:solidFill>
                  <a:schemeClr val="tx1"/>
                </a:solidFill>
                <a:effectLst/>
                <a:latin typeface="+mn-lt"/>
                <a:ea typeface="+mn-ea"/>
                <a:cs typeface="+mn-cs"/>
              </a:rPr>
              <a:t>OpenVZ</a:t>
            </a:r>
            <a:r>
              <a:rPr lang="en-IN" sz="1200" kern="1200" dirty="0" smtClean="0">
                <a:solidFill>
                  <a:schemeClr val="tx1"/>
                </a:solidFill>
                <a:effectLst/>
                <a:latin typeface="+mn-lt"/>
                <a:ea typeface="+mn-ea"/>
                <a:cs typeface="+mn-cs"/>
              </a:rPr>
              <a:t>, </a:t>
            </a:r>
            <a:r>
              <a:rPr lang="en-IN" sz="1200" kern="1200" dirty="0" err="1" smtClean="0">
                <a:solidFill>
                  <a:schemeClr val="tx1"/>
                </a:solidFill>
                <a:effectLst/>
                <a:latin typeface="+mn-lt"/>
                <a:ea typeface="+mn-ea"/>
                <a:cs typeface="+mn-cs"/>
              </a:rPr>
              <a:t>iCore</a:t>
            </a:r>
            <a:r>
              <a:rPr lang="en-IN" sz="1200" kern="1200" dirty="0" smtClean="0">
                <a:solidFill>
                  <a:schemeClr val="tx1"/>
                </a:solidFill>
                <a:effectLst/>
                <a:latin typeface="+mn-lt"/>
                <a:ea typeface="+mn-ea"/>
                <a:cs typeface="+mn-cs"/>
              </a:rPr>
              <a:t> Virtual Accounts, Free Virtual Private Server (</a:t>
            </a:r>
            <a:r>
              <a:rPr lang="en-IN" sz="1200" kern="1200" dirty="0" err="1" smtClean="0">
                <a:solidFill>
                  <a:schemeClr val="tx1"/>
                </a:solidFill>
                <a:effectLst/>
                <a:latin typeface="+mn-lt"/>
                <a:ea typeface="+mn-ea"/>
                <a:cs typeface="+mn-cs"/>
              </a:rPr>
              <a:t>FreeVPS</a:t>
            </a:r>
            <a:r>
              <a:rPr lang="en-IN" sz="1200" kern="1200" dirty="0" smtClean="0">
                <a:solidFill>
                  <a:schemeClr val="tx1"/>
                </a:solidFill>
                <a:effectLst/>
                <a:latin typeface="+mn-lt"/>
                <a:ea typeface="+mn-ea"/>
                <a:cs typeface="+mn-cs"/>
              </a:rPr>
              <a:t>), and others. The services offered by these </a:t>
            </a:r>
            <a:r>
              <a:rPr lang="en-IN" sz="1200" kern="1200" dirty="0" err="1" smtClean="0">
                <a:solidFill>
                  <a:schemeClr val="tx1"/>
                </a:solidFill>
                <a:effectLst/>
                <a:latin typeface="+mn-lt"/>
                <a:ea typeface="+mn-ea"/>
                <a:cs typeface="+mn-cs"/>
              </a:rPr>
              <a:t>technol-ogies</a:t>
            </a:r>
            <a:r>
              <a:rPr lang="en-IN" sz="1200" kern="1200" dirty="0" smtClean="0">
                <a:solidFill>
                  <a:schemeClr val="tx1"/>
                </a:solidFill>
                <a:effectLst/>
                <a:latin typeface="+mn-lt"/>
                <a:ea typeface="+mn-ea"/>
                <a:cs typeface="+mn-cs"/>
              </a:rPr>
              <a:t> differ, and most of them are available on Unix-based systems. Some of them, such as Solaris and </a:t>
            </a:r>
            <a:r>
              <a:rPr lang="en-IN" sz="1200" kern="1200" dirty="0" err="1" smtClean="0">
                <a:solidFill>
                  <a:schemeClr val="tx1"/>
                </a:solidFill>
                <a:effectLst/>
                <a:latin typeface="+mn-lt"/>
                <a:ea typeface="+mn-ea"/>
                <a:cs typeface="+mn-cs"/>
              </a:rPr>
              <a:t>OpenVZ</a:t>
            </a:r>
            <a:r>
              <a:rPr lang="en-IN" sz="1200" kern="1200" dirty="0" smtClean="0">
                <a:solidFill>
                  <a:schemeClr val="tx1"/>
                </a:solidFill>
                <a:effectLst/>
                <a:latin typeface="+mn-lt"/>
                <a:ea typeface="+mn-ea"/>
                <a:cs typeface="+mn-cs"/>
              </a:rPr>
              <a:t>, allow for different versions of the same operating system to operate concurrently.</a:t>
            </a:r>
          </a:p>
          <a:p>
            <a:r>
              <a:rPr lang="en-IN" sz="1200" kern="1200" dirty="0" smtClean="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10"/>
          </p:nvPr>
        </p:nvSpPr>
        <p:spPr/>
        <p:txBody>
          <a:bodyPr/>
          <a:lstStyle/>
          <a:p>
            <a:fld id="{4935ACCC-4E0E-4610-96AF-7B304EBBA5A0}" type="slidenum">
              <a:rPr lang="en-IN" smtClean="0"/>
              <a:t>5</a:t>
            </a:fld>
            <a:endParaRPr lang="en-IN"/>
          </a:p>
        </p:txBody>
      </p:sp>
    </p:spTree>
    <p:extLst>
      <p:ext uri="{BB962C8B-B14F-4D97-AF65-F5344CB8AC3E}">
        <p14:creationId xmlns:p14="http://schemas.microsoft.com/office/powerpoint/2010/main" val="311338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Programming language-level virtualization is mostly used to achieve ease of deployment of applications, managed execution, and portability across different platforms and operating systems. It consists of a virtual machine executing the byte code of a program, which is the result of the compilation process. Compilers implemented and used this technology to produce a binary format representing the machine code for an abstract architecture. The characteristics of this architecture vary from implementation to implementation. Generally these virtual machines con-</a:t>
            </a:r>
            <a:r>
              <a:rPr lang="en-IN" sz="1200" kern="1200" dirty="0" err="1" smtClean="0">
                <a:solidFill>
                  <a:schemeClr val="tx1"/>
                </a:solidFill>
                <a:effectLst/>
                <a:latin typeface="+mn-lt"/>
                <a:ea typeface="+mn-ea"/>
                <a:cs typeface="+mn-cs"/>
              </a:rPr>
              <a:t>stitute</a:t>
            </a:r>
            <a:r>
              <a:rPr lang="en-IN" sz="1200" kern="1200" dirty="0" smtClean="0">
                <a:solidFill>
                  <a:schemeClr val="tx1"/>
                </a:solidFill>
                <a:effectLst/>
                <a:latin typeface="+mn-lt"/>
                <a:ea typeface="+mn-ea"/>
                <a:cs typeface="+mn-cs"/>
              </a:rPr>
              <a:t> a simplification of the underlying hardware instruction set and provide some high-level instructions that map some of the features of the languages compiled for them. At runtime, the byte code can be either interpreted or compiled on the fly—or jitted</a:t>
            </a:r>
            <a:r>
              <a:rPr lang="en-IN" sz="1200" kern="1200" baseline="30000" dirty="0" smtClean="0">
                <a:solidFill>
                  <a:schemeClr val="tx1"/>
                </a:solidFill>
                <a:effectLst/>
                <a:latin typeface="+mn-lt"/>
                <a:ea typeface="+mn-ea"/>
                <a:cs typeface="+mn-cs"/>
              </a:rPr>
              <a:t>5</a:t>
            </a:r>
            <a:r>
              <a:rPr lang="en-IN" sz="1200" kern="1200" dirty="0" smtClean="0">
                <a:solidFill>
                  <a:schemeClr val="tx1"/>
                </a:solidFill>
                <a:effectLst/>
                <a:latin typeface="+mn-lt"/>
                <a:ea typeface="+mn-ea"/>
                <a:cs typeface="+mn-cs"/>
              </a:rPr>
              <a:t>—against the underlying hardware instruction set.</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Programming language-level virtualization has a long trail in computer science history and originally was used in 1966 for the implementation of Basic Combined Programming Language (BCPL), a language for writing compilers and one of the ancestors of the C programming language. Other important examples of the use of this technology have been the UCSD Pascal and Smalltalk. Virtual machine programming languages become popular again with Sun’s introduction of the Java platform in 1996. Originally created as a platform for developing Internet applications, Java became one of the technologies of choice for enterprise applications, and a large community of developers formed around it. The Java virtual machine was originally designed for the execution of programs written in the Java language, but other languages such as Python, Pascal, Groovy, and Ruby were made available. The ability to support multiple programming languages has been one of the key elements of the Common Language Infrastructure (CLI), which is the specification behind</a:t>
            </a:r>
          </a:p>
          <a:p>
            <a:endParaRPr lang="en-IN" dirty="0"/>
          </a:p>
        </p:txBody>
      </p:sp>
      <p:sp>
        <p:nvSpPr>
          <p:cNvPr id="4" name="Slide Number Placeholder 3"/>
          <p:cNvSpPr>
            <a:spLocks noGrp="1"/>
          </p:cNvSpPr>
          <p:nvPr>
            <p:ph type="sldNum" sz="quarter" idx="10"/>
          </p:nvPr>
        </p:nvSpPr>
        <p:spPr/>
        <p:txBody>
          <a:bodyPr/>
          <a:lstStyle/>
          <a:p>
            <a:fld id="{DA3B6083-1697-452A-9DED-63DB538C347F}" type="slidenum">
              <a:rPr lang="en-IN" smtClean="0"/>
              <a:t>6</a:t>
            </a:fld>
            <a:endParaRPr lang="en-IN"/>
          </a:p>
        </p:txBody>
      </p:sp>
    </p:spTree>
    <p:extLst>
      <p:ext uri="{BB962C8B-B14F-4D97-AF65-F5344CB8AC3E}">
        <p14:creationId xmlns:p14="http://schemas.microsoft.com/office/powerpoint/2010/main" val="118712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 main advantage of programming-level virtual machines, also called process virtual machines, is the ability to provide a uniform execution environment across different platforms. Programs compiled into byte code can be executed on any operating system and platform for which a virtual machine able to execute that code has been provided. From a development life-cycle point of view, this simplifies the development and deployment efforts since it is not necessary to provide different versions of the same code. The implementation of the virtual machine for different platforms is still a costly task, but it is done once and not for any application. Moreover, process virtual machines allow for more control over the execution of programs since they do not provide direct access to the memory. Security is another advantage of managed programming languages; by filtering the I/O operations, the process virtual machine can easily support sandboxing of applications. As an example, both Java and .NET provide an infrastructure for pluggable security policies and code access security frameworks. All these advantages come with a price: performance. Virtual machine programming languages generally expose an inferior performance compared to languages compiled against the real architecture. This performance difference is getting smaller, and the high compute power available on average processors makes it even less important.</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Implementations of this model are also called high-level virtual machines, since high-level programming languages are compiled to a conceptual ISA, which is further interpreted or dynamically translated against the specific instruction of the hosting platform</a:t>
            </a:r>
            <a:endParaRPr lang="en-IN" dirty="0"/>
          </a:p>
        </p:txBody>
      </p:sp>
      <p:sp>
        <p:nvSpPr>
          <p:cNvPr id="4" name="Slide Number Placeholder 3"/>
          <p:cNvSpPr>
            <a:spLocks noGrp="1"/>
          </p:cNvSpPr>
          <p:nvPr>
            <p:ph type="sldNum" sz="quarter" idx="10"/>
          </p:nvPr>
        </p:nvSpPr>
        <p:spPr/>
        <p:txBody>
          <a:bodyPr/>
          <a:lstStyle/>
          <a:p>
            <a:fld id="{DA3B6083-1697-452A-9DED-63DB538C347F}" type="slidenum">
              <a:rPr lang="en-IN" smtClean="0"/>
              <a:t>7</a:t>
            </a:fld>
            <a:endParaRPr lang="en-IN"/>
          </a:p>
        </p:txBody>
      </p:sp>
    </p:spTree>
    <p:extLst>
      <p:ext uri="{BB962C8B-B14F-4D97-AF65-F5344CB8AC3E}">
        <p14:creationId xmlns:p14="http://schemas.microsoft.com/office/powerpoint/2010/main" val="53067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Application-level virtualization is a technique allowing applications to be run in runtime environments that do not natively support all the features required by such applications. In this scenario, applications are not installed in the expected runtime environment but are run as though they were. In general, these techniques are mostly concerned with partial file systems, libraries, and operating system component emulation. Such emulation is performed by a thin layer—a program or an operating system component—that is in charge of executing the application. Emulation can also be used to execute program binaries compiled for different hardware architectures. In this case, one of the following strategies can be implemented:</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Interpretation. In this technique every source instruction is interpreted by an emulator for executing native ISA instructions, leading to poor performance. Interpretation has a minimal </a:t>
            </a:r>
            <a:r>
              <a:rPr lang="en-IN" sz="1200" kern="1200" dirty="0" err="1" smtClean="0">
                <a:solidFill>
                  <a:schemeClr val="tx1"/>
                </a:solidFill>
                <a:effectLst/>
                <a:latin typeface="+mn-lt"/>
                <a:ea typeface="+mn-ea"/>
                <a:cs typeface="+mn-cs"/>
              </a:rPr>
              <a:t>startup</a:t>
            </a:r>
            <a:r>
              <a:rPr lang="en-IN" sz="1200" kern="1200" dirty="0" smtClean="0">
                <a:solidFill>
                  <a:schemeClr val="tx1"/>
                </a:solidFill>
                <a:effectLst/>
                <a:latin typeface="+mn-lt"/>
                <a:ea typeface="+mn-ea"/>
                <a:cs typeface="+mn-cs"/>
              </a:rPr>
              <a:t> cost but a huge overhead, since each instruction is emulated.</a:t>
            </a:r>
          </a:p>
          <a:p>
            <a:r>
              <a:rPr lang="en-IN" sz="1200" kern="1200" dirty="0" smtClean="0">
                <a:solidFill>
                  <a:schemeClr val="tx1"/>
                </a:solidFill>
                <a:effectLst/>
                <a:latin typeface="+mn-lt"/>
                <a:ea typeface="+mn-ea"/>
                <a:cs typeface="+mn-cs"/>
              </a:rPr>
              <a:t> </a:t>
            </a:r>
          </a:p>
          <a:p>
            <a:pPr lvl="0"/>
            <a:r>
              <a:rPr lang="en-IN" sz="1200" kern="1200" dirty="0" smtClean="0">
                <a:solidFill>
                  <a:schemeClr val="tx1"/>
                </a:solidFill>
                <a:effectLst/>
                <a:latin typeface="+mn-lt"/>
                <a:ea typeface="+mn-ea"/>
                <a:cs typeface="+mn-cs"/>
              </a:rPr>
              <a:t>Binary translation. In this technique every source instruction is converted to native instructions with equivalent functions. After a block of instructions is translated, it is cached and reused. Binary translation has a large initial overhead cost, but over time it is subject to better performance, since previously translated instruction blocks are directly executed.</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Emulation, as described, is different from hardware-level virtualization. The former simply allows the execution of a program compiled against a different hardware, whereas the latter emulates a complete hardware environment where an entire operating system can be installed.</a:t>
            </a:r>
          </a:p>
          <a:p>
            <a:r>
              <a:rPr lang="en-IN"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DA3B6083-1697-452A-9DED-63DB538C347F}" type="slidenum">
              <a:rPr lang="en-IN" smtClean="0"/>
              <a:t>8</a:t>
            </a:fld>
            <a:endParaRPr lang="en-IN"/>
          </a:p>
        </p:txBody>
      </p:sp>
    </p:spTree>
    <p:extLst>
      <p:ext uri="{BB962C8B-B14F-4D97-AF65-F5344CB8AC3E}">
        <p14:creationId xmlns:p14="http://schemas.microsoft.com/office/powerpoint/2010/main" val="2843200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Application virtualization is a good solution in the case of missing libraries in the host </a:t>
            </a:r>
            <a:r>
              <a:rPr lang="en-IN" sz="1200" kern="1200" dirty="0" err="1" smtClean="0">
                <a:solidFill>
                  <a:schemeClr val="tx1"/>
                </a:solidFill>
                <a:effectLst/>
                <a:latin typeface="+mn-lt"/>
                <a:ea typeface="+mn-ea"/>
                <a:cs typeface="+mn-cs"/>
              </a:rPr>
              <a:t>oper-ating</a:t>
            </a:r>
            <a:r>
              <a:rPr lang="en-IN" sz="1200" kern="1200" dirty="0" smtClean="0">
                <a:solidFill>
                  <a:schemeClr val="tx1"/>
                </a:solidFill>
                <a:effectLst/>
                <a:latin typeface="+mn-lt"/>
                <a:ea typeface="+mn-ea"/>
                <a:cs typeface="+mn-cs"/>
              </a:rPr>
              <a:t> system; in this case a replacement library can be linked with the application, or library calls can be remapped to existing functions available in the host system. Another advantage is that in this case the virtual machine manager is much lighter since it provides a partial </a:t>
            </a:r>
            <a:r>
              <a:rPr lang="en-IN" sz="1200" kern="1200" dirty="0" err="1" smtClean="0">
                <a:solidFill>
                  <a:schemeClr val="tx1"/>
                </a:solidFill>
                <a:effectLst/>
                <a:latin typeface="+mn-lt"/>
                <a:ea typeface="+mn-ea"/>
                <a:cs typeface="+mn-cs"/>
              </a:rPr>
              <a:t>emula-tion</a:t>
            </a:r>
            <a:r>
              <a:rPr lang="en-IN" sz="1200" kern="1200" dirty="0" smtClean="0">
                <a:solidFill>
                  <a:schemeClr val="tx1"/>
                </a:solidFill>
                <a:effectLst/>
                <a:latin typeface="+mn-lt"/>
                <a:ea typeface="+mn-ea"/>
                <a:cs typeface="+mn-cs"/>
              </a:rPr>
              <a:t> of the runtime environment compared to hardware virtualization. Moreover, this technique allows incompatible applications to run together. Compared to programming-level virtualization, which works across all the applications developed for that virtual machine, application-level virtualization works for a specific environment: It supports all the applications that run on top of a specific environment.</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One of the most popular solutions implementing application virtualization is Wine, which is a software application allowing Unix-like operating systems to execute programs written for the Microsoft Windows platform. Wine features a software application acting as a container for the guest application and a set of libraries, called </a:t>
            </a:r>
            <a:r>
              <a:rPr lang="en-IN" sz="1200" kern="1200" dirty="0" err="1" smtClean="0">
                <a:solidFill>
                  <a:schemeClr val="tx1"/>
                </a:solidFill>
                <a:effectLst/>
                <a:latin typeface="+mn-lt"/>
                <a:ea typeface="+mn-ea"/>
                <a:cs typeface="+mn-cs"/>
              </a:rPr>
              <a:t>Winelib</a:t>
            </a:r>
            <a:r>
              <a:rPr lang="en-IN" sz="1200" kern="1200" dirty="0" smtClean="0">
                <a:solidFill>
                  <a:schemeClr val="tx1"/>
                </a:solidFill>
                <a:effectLst/>
                <a:latin typeface="+mn-lt"/>
                <a:ea typeface="+mn-ea"/>
                <a:cs typeface="+mn-cs"/>
              </a:rPr>
              <a:t>, that developers can use to compile </a:t>
            </a:r>
            <a:r>
              <a:rPr lang="en-IN" sz="1200" kern="1200" dirty="0" err="1" smtClean="0">
                <a:solidFill>
                  <a:schemeClr val="tx1"/>
                </a:solidFill>
                <a:effectLst/>
                <a:latin typeface="+mn-lt"/>
                <a:ea typeface="+mn-ea"/>
                <a:cs typeface="+mn-cs"/>
              </a:rPr>
              <a:t>applica-tions</a:t>
            </a:r>
            <a:r>
              <a:rPr lang="en-IN" sz="1200" kern="1200" dirty="0" smtClean="0">
                <a:solidFill>
                  <a:schemeClr val="tx1"/>
                </a:solidFill>
                <a:effectLst/>
                <a:latin typeface="+mn-lt"/>
                <a:ea typeface="+mn-ea"/>
                <a:cs typeface="+mn-cs"/>
              </a:rPr>
              <a:t> to be ported on Unix systems. Wine takes its inspiration from a similar product from Sun, Windows Application Binary Interface (WABI), which implements the Win 16 API specifications on Solaris. A similar solution for the Mac OS X environment is </a:t>
            </a:r>
            <a:r>
              <a:rPr lang="en-IN" sz="1200" kern="1200" dirty="0" err="1" smtClean="0">
                <a:solidFill>
                  <a:schemeClr val="tx1"/>
                </a:solidFill>
                <a:effectLst/>
                <a:latin typeface="+mn-lt"/>
                <a:ea typeface="+mn-ea"/>
                <a:cs typeface="+mn-cs"/>
              </a:rPr>
              <a:t>CrossOver</a:t>
            </a:r>
            <a:r>
              <a:rPr lang="en-IN" sz="1200" kern="1200" dirty="0" smtClean="0">
                <a:solidFill>
                  <a:schemeClr val="tx1"/>
                </a:solidFill>
                <a:effectLst/>
                <a:latin typeface="+mn-lt"/>
                <a:ea typeface="+mn-ea"/>
                <a:cs typeface="+mn-cs"/>
              </a:rPr>
              <a:t>, which allows running Windows applications directly on the Mac OS X operating system. VMware </a:t>
            </a:r>
            <a:r>
              <a:rPr lang="en-IN" sz="1200" kern="1200" dirty="0" err="1" smtClean="0">
                <a:solidFill>
                  <a:schemeClr val="tx1"/>
                </a:solidFill>
                <a:effectLst/>
                <a:latin typeface="+mn-lt"/>
                <a:ea typeface="+mn-ea"/>
                <a:cs typeface="+mn-cs"/>
              </a:rPr>
              <a:t>ThinApp</a:t>
            </a:r>
            <a:r>
              <a:rPr lang="en-IN" sz="1200" kern="1200" dirty="0" smtClean="0">
                <a:solidFill>
                  <a:schemeClr val="tx1"/>
                </a:solidFill>
                <a:effectLst/>
                <a:latin typeface="+mn-lt"/>
                <a:ea typeface="+mn-ea"/>
                <a:cs typeface="+mn-cs"/>
              </a:rPr>
              <a:t>, another product in this area, allows capturing the setup of an installed application and packaging it into an executable image isolated from the hosting operating system.</a:t>
            </a:r>
          </a:p>
          <a:p>
            <a:endParaRPr lang="en-IN" dirty="0"/>
          </a:p>
        </p:txBody>
      </p:sp>
      <p:sp>
        <p:nvSpPr>
          <p:cNvPr id="4" name="Slide Number Placeholder 3"/>
          <p:cNvSpPr>
            <a:spLocks noGrp="1"/>
          </p:cNvSpPr>
          <p:nvPr>
            <p:ph type="sldNum" sz="quarter" idx="10"/>
          </p:nvPr>
        </p:nvSpPr>
        <p:spPr/>
        <p:txBody>
          <a:bodyPr/>
          <a:lstStyle/>
          <a:p>
            <a:fld id="{DA3B6083-1697-452A-9DED-63DB538C347F}" type="slidenum">
              <a:rPr lang="en-IN" smtClean="0"/>
              <a:t>9</a:t>
            </a:fld>
            <a:endParaRPr lang="en-IN"/>
          </a:p>
        </p:txBody>
      </p:sp>
    </p:spTree>
    <p:extLst>
      <p:ext uri="{BB962C8B-B14F-4D97-AF65-F5344CB8AC3E}">
        <p14:creationId xmlns:p14="http://schemas.microsoft.com/office/powerpoint/2010/main" val="2282594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3B6083-1697-452A-9DED-63DB538C347F}" type="slidenum">
              <a:rPr lang="en-IN" smtClean="0"/>
              <a:t>11</a:t>
            </a:fld>
            <a:endParaRPr lang="en-IN"/>
          </a:p>
        </p:txBody>
      </p:sp>
    </p:spTree>
    <p:extLst>
      <p:ext uri="{BB962C8B-B14F-4D97-AF65-F5344CB8AC3E}">
        <p14:creationId xmlns:p14="http://schemas.microsoft.com/office/powerpoint/2010/main" val="4187250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smtClean="0"/>
              <a:t>There are several options for implementing internal network virtualization: The guest can share the same network interface of the host and use Network Address Translation (NAT) to access the network; the virtual machine manager can emulate, and install on the host, an additional network device, together with the driver; or the guest can have a private network only with the guest</a:t>
            </a:r>
            <a:endParaRPr lang="en-IN" dirty="0"/>
          </a:p>
        </p:txBody>
      </p:sp>
      <p:sp>
        <p:nvSpPr>
          <p:cNvPr id="4" name="Slide Number Placeholder 3"/>
          <p:cNvSpPr>
            <a:spLocks noGrp="1"/>
          </p:cNvSpPr>
          <p:nvPr>
            <p:ph type="sldNum" sz="quarter" idx="10"/>
          </p:nvPr>
        </p:nvSpPr>
        <p:spPr/>
        <p:txBody>
          <a:bodyPr/>
          <a:lstStyle/>
          <a:p>
            <a:fld id="{DA3B6083-1697-452A-9DED-63DB538C347F}" type="slidenum">
              <a:rPr lang="en-IN" smtClean="0"/>
              <a:t>12</a:t>
            </a:fld>
            <a:endParaRPr lang="en-IN"/>
          </a:p>
        </p:txBody>
      </p:sp>
    </p:spTree>
    <p:extLst>
      <p:ext uri="{BB962C8B-B14F-4D97-AF65-F5344CB8AC3E}">
        <p14:creationId xmlns:p14="http://schemas.microsoft.com/office/powerpoint/2010/main" val="1088318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Desktop virtualization abstracts the desktop environment available on a personal computer in order to provide access to it using a client/server approach. Desktop virtualization provides the same out-come of hardware virtualization but serves a different purpose. Similarly to hardware virtualization, desktop virtualization makes accessible a different system as though it were natively installed on the host, but this system is remotely stored on a different host and accessed through a network con-</a:t>
            </a:r>
            <a:r>
              <a:rPr lang="en-IN" sz="1200" kern="1200" dirty="0" err="1" smtClean="0">
                <a:solidFill>
                  <a:schemeClr val="tx1"/>
                </a:solidFill>
                <a:effectLst/>
                <a:latin typeface="+mn-lt"/>
                <a:ea typeface="+mn-ea"/>
                <a:cs typeface="+mn-cs"/>
              </a:rPr>
              <a:t>nection</a:t>
            </a:r>
            <a:r>
              <a:rPr lang="en-IN" sz="1200" kern="1200" dirty="0" smtClean="0">
                <a:solidFill>
                  <a:schemeClr val="tx1"/>
                </a:solidFill>
                <a:effectLst/>
                <a:latin typeface="+mn-lt"/>
                <a:ea typeface="+mn-ea"/>
                <a:cs typeface="+mn-cs"/>
              </a:rPr>
              <a:t>. Moreover, desktop virtualization addresses the problem of making the same desktop </a:t>
            </a:r>
            <a:r>
              <a:rPr lang="en-IN" sz="1200" kern="1200" dirty="0" err="1" smtClean="0">
                <a:solidFill>
                  <a:schemeClr val="tx1"/>
                </a:solidFill>
                <a:effectLst/>
                <a:latin typeface="+mn-lt"/>
                <a:ea typeface="+mn-ea"/>
                <a:cs typeface="+mn-cs"/>
              </a:rPr>
              <a:t>envi-ronment</a:t>
            </a:r>
            <a:r>
              <a:rPr lang="en-IN" sz="1200" kern="1200" dirty="0" smtClean="0">
                <a:solidFill>
                  <a:schemeClr val="tx1"/>
                </a:solidFill>
                <a:effectLst/>
                <a:latin typeface="+mn-lt"/>
                <a:ea typeface="+mn-ea"/>
                <a:cs typeface="+mn-cs"/>
              </a:rPr>
              <a:t> accessible from everywhere. Although the term desktop virtualization strictly refers to the ability to remotely access a desktop environment, generally the desktop environment is stored in a remote server or a data </a:t>
            </a:r>
            <a:r>
              <a:rPr lang="en-IN" sz="1200" kern="1200" dirty="0" err="1" smtClean="0">
                <a:solidFill>
                  <a:schemeClr val="tx1"/>
                </a:solidFill>
                <a:effectLst/>
                <a:latin typeface="+mn-lt"/>
                <a:ea typeface="+mn-ea"/>
                <a:cs typeface="+mn-cs"/>
              </a:rPr>
              <a:t>center</a:t>
            </a:r>
            <a:r>
              <a:rPr lang="en-IN" sz="1200" kern="1200" dirty="0" smtClean="0">
                <a:solidFill>
                  <a:schemeClr val="tx1"/>
                </a:solidFill>
                <a:effectLst/>
                <a:latin typeface="+mn-lt"/>
                <a:ea typeface="+mn-ea"/>
                <a:cs typeface="+mn-cs"/>
              </a:rPr>
              <a:t> that provides a high-availability infrastructure and ensures the </a:t>
            </a:r>
            <a:r>
              <a:rPr lang="en-IN" sz="1200" kern="1200" dirty="0" err="1" smtClean="0">
                <a:solidFill>
                  <a:schemeClr val="tx1"/>
                </a:solidFill>
                <a:effectLst/>
                <a:latin typeface="+mn-lt"/>
                <a:ea typeface="+mn-ea"/>
                <a:cs typeface="+mn-cs"/>
              </a:rPr>
              <a:t>acces-sibility</a:t>
            </a:r>
            <a:r>
              <a:rPr lang="en-IN" sz="1200" kern="1200" dirty="0" smtClean="0">
                <a:solidFill>
                  <a:schemeClr val="tx1"/>
                </a:solidFill>
                <a:effectLst/>
                <a:latin typeface="+mn-lt"/>
                <a:ea typeface="+mn-ea"/>
                <a:cs typeface="+mn-cs"/>
              </a:rPr>
              <a:t> and persistence of the data.</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In this scenario, an infrastructure supporting hardware virtualization is fundamental to provide access to multiple desktop environments hosted on the same server; a specific desktop environment is stored in a virtual machine image that is loaded and started on demand when a client connects to the desktop environment. This is a typical cloud computing scenario in which the user leverages the virtual infrastructure for performing the daily tasks on his computer. The advantages of desktop virtualization are high availability, persistence, accessibility, and ease of management.  security issues can prevent the use of this technology. The basic services for remotely accessing a desktop environment are implemented in software com-</a:t>
            </a:r>
            <a:r>
              <a:rPr lang="en-IN" sz="1200" kern="1200" dirty="0" err="1" smtClean="0">
                <a:solidFill>
                  <a:schemeClr val="tx1"/>
                </a:solidFill>
                <a:effectLst/>
                <a:latin typeface="+mn-lt"/>
                <a:ea typeface="+mn-ea"/>
                <a:cs typeface="+mn-cs"/>
              </a:rPr>
              <a:t>ponents</a:t>
            </a:r>
            <a:r>
              <a:rPr lang="en-IN" sz="1200" kern="1200" dirty="0" smtClean="0">
                <a:solidFill>
                  <a:schemeClr val="tx1"/>
                </a:solidFill>
                <a:effectLst/>
                <a:latin typeface="+mn-lt"/>
                <a:ea typeface="+mn-ea"/>
                <a:cs typeface="+mn-cs"/>
              </a:rPr>
              <a:t> such as Windows Remote Services, VNC, and X Server. Infrastructures for desktop </a:t>
            </a:r>
            <a:r>
              <a:rPr lang="en-IN" sz="1200" kern="1200" dirty="0" err="1" smtClean="0">
                <a:solidFill>
                  <a:schemeClr val="tx1"/>
                </a:solidFill>
                <a:effectLst/>
                <a:latin typeface="+mn-lt"/>
                <a:ea typeface="+mn-ea"/>
                <a:cs typeface="+mn-cs"/>
              </a:rPr>
              <a:t>virtua-lization</a:t>
            </a:r>
            <a:r>
              <a:rPr lang="en-IN" sz="1200" kern="1200" dirty="0" smtClean="0">
                <a:solidFill>
                  <a:schemeClr val="tx1"/>
                </a:solidFill>
                <a:effectLst/>
                <a:latin typeface="+mn-lt"/>
                <a:ea typeface="+mn-ea"/>
                <a:cs typeface="+mn-cs"/>
              </a:rPr>
              <a:t> based on cloud computing solutions include Sun Virtual Desktop Infrastructure (VDI), Parallels Virtual Desktop Infrastructure (VDI), Citrix </a:t>
            </a:r>
            <a:r>
              <a:rPr lang="en-IN" sz="1200" kern="1200" dirty="0" err="1" smtClean="0">
                <a:solidFill>
                  <a:schemeClr val="tx1"/>
                </a:solidFill>
                <a:effectLst/>
                <a:latin typeface="+mn-lt"/>
                <a:ea typeface="+mn-ea"/>
                <a:cs typeface="+mn-cs"/>
              </a:rPr>
              <a:t>XenDesktop</a:t>
            </a:r>
            <a:r>
              <a:rPr lang="en-IN" sz="1200" kern="1200" dirty="0" smtClean="0">
                <a:solidFill>
                  <a:schemeClr val="tx1"/>
                </a:solidFill>
                <a:effectLst/>
                <a:latin typeface="+mn-lt"/>
                <a:ea typeface="+mn-ea"/>
                <a:cs typeface="+mn-cs"/>
              </a:rPr>
              <a:t>, and others.</a:t>
            </a:r>
          </a:p>
          <a:p>
            <a:endParaRPr lang="en-IN" dirty="0"/>
          </a:p>
        </p:txBody>
      </p:sp>
      <p:sp>
        <p:nvSpPr>
          <p:cNvPr id="4" name="Slide Number Placeholder 3"/>
          <p:cNvSpPr>
            <a:spLocks noGrp="1"/>
          </p:cNvSpPr>
          <p:nvPr>
            <p:ph type="sldNum" sz="quarter" idx="10"/>
          </p:nvPr>
        </p:nvSpPr>
        <p:spPr/>
        <p:txBody>
          <a:bodyPr/>
          <a:lstStyle/>
          <a:p>
            <a:fld id="{DA3B6083-1697-452A-9DED-63DB538C347F}" type="slidenum">
              <a:rPr lang="en-IN" smtClean="0"/>
              <a:t>13</a:t>
            </a:fld>
            <a:endParaRPr lang="en-IN"/>
          </a:p>
        </p:txBody>
      </p:sp>
    </p:spTree>
    <p:extLst>
      <p:ext uri="{BB962C8B-B14F-4D97-AF65-F5344CB8AC3E}">
        <p14:creationId xmlns:p14="http://schemas.microsoft.com/office/powerpoint/2010/main" val="22556498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CED95E-D5B5-45F9-9A63-220E7D06F89D}"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9714D6-F2C1-465C-888F-95458C347B2E}" type="slidenum">
              <a:rPr lang="en-IN" smtClean="0"/>
              <a:t>‹#›</a:t>
            </a:fld>
            <a:endParaRPr lang="en-IN"/>
          </a:p>
        </p:txBody>
      </p:sp>
    </p:spTree>
    <p:extLst>
      <p:ext uri="{BB962C8B-B14F-4D97-AF65-F5344CB8AC3E}">
        <p14:creationId xmlns:p14="http://schemas.microsoft.com/office/powerpoint/2010/main" val="338447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CED95E-D5B5-45F9-9A63-220E7D06F89D}"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10496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CED95E-D5B5-45F9-9A63-220E7D06F89D}"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371990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CED95E-D5B5-45F9-9A63-220E7D06F89D}" type="datetimeFigureOut">
              <a:rPr lang="en-IN" smtClean="0"/>
              <a:t>20-09-2022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4981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EDCED95E-D5B5-45F9-9A63-220E7D06F89D}" type="datetimeFigureOut">
              <a:rPr lang="en-IN" smtClean="0"/>
              <a:t>20-09-2022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9714D6-F2C1-465C-888F-95458C347B2E}" type="slidenum">
              <a:rPr lang="en-IN" smtClean="0"/>
              <a:t>‹#›</a:t>
            </a:fld>
            <a:endParaRPr lang="en-IN"/>
          </a:p>
        </p:txBody>
      </p:sp>
    </p:spTree>
    <p:extLst>
      <p:ext uri="{BB962C8B-B14F-4D97-AF65-F5344CB8AC3E}">
        <p14:creationId xmlns:p14="http://schemas.microsoft.com/office/powerpoint/2010/main" val="232232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CED95E-D5B5-45F9-9A63-220E7D06F89D}"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353505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CED95E-D5B5-45F9-9A63-220E7D06F89D}" type="datetimeFigureOut">
              <a:rPr lang="en-IN" smtClean="0"/>
              <a:t>20-09-2022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160800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CED95E-D5B5-45F9-9A63-220E7D06F89D}" type="datetimeFigureOut">
              <a:rPr lang="en-IN" smtClean="0"/>
              <a:t>20-09-2022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270245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ED95E-D5B5-45F9-9A63-220E7D06F89D}" type="datetimeFigureOut">
              <a:rPr lang="en-IN" smtClean="0"/>
              <a:t>20-09-2022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49424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CED95E-D5B5-45F9-9A63-220E7D06F89D}" type="datetimeFigureOut">
              <a:rPr lang="en-IN" smtClean="0"/>
              <a:t>20-09-2022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265147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CED95E-D5B5-45F9-9A63-220E7D06F89D}" type="datetimeFigureOut">
              <a:rPr lang="en-IN" smtClean="0"/>
              <a:t>20-09-2022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9714D6-F2C1-465C-888F-95458C347B2E}" type="slidenum">
              <a:rPr lang="en-IN" smtClean="0"/>
              <a:t>‹#›</a:t>
            </a:fld>
            <a:endParaRPr lang="en-IN"/>
          </a:p>
        </p:txBody>
      </p:sp>
    </p:spTree>
    <p:extLst>
      <p:ext uri="{BB962C8B-B14F-4D97-AF65-F5344CB8AC3E}">
        <p14:creationId xmlns:p14="http://schemas.microsoft.com/office/powerpoint/2010/main" val="273097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CED95E-D5B5-45F9-9A63-220E7D06F89D}" type="datetimeFigureOut">
              <a:rPr lang="en-IN" smtClean="0"/>
              <a:t>20-09-2022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9714D6-F2C1-465C-888F-95458C347B2E}" type="slidenum">
              <a:rPr lang="en-IN" smtClean="0"/>
              <a:t>‹#›</a:t>
            </a:fld>
            <a:endParaRPr lang="en-IN"/>
          </a:p>
        </p:txBody>
      </p:sp>
    </p:spTree>
    <p:extLst>
      <p:ext uri="{BB962C8B-B14F-4D97-AF65-F5344CB8AC3E}">
        <p14:creationId xmlns:p14="http://schemas.microsoft.com/office/powerpoint/2010/main" val="2515290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510363"/>
            <a:ext cx="9966960" cy="3551274"/>
          </a:xfrm>
        </p:spPr>
        <p:txBody>
          <a:bodyPr/>
          <a:lstStyle/>
          <a:p>
            <a:r>
              <a:rPr lang="en-IN" dirty="0" smtClean="0"/>
              <a:t>L3 iii: virtualization</a:t>
            </a:r>
            <a:endParaRPr lang="en-IN" dirty="0"/>
          </a:p>
        </p:txBody>
      </p:sp>
      <p:sp>
        <p:nvSpPr>
          <p:cNvPr id="3" name="Subtitle 2"/>
          <p:cNvSpPr>
            <a:spLocks noGrp="1"/>
          </p:cNvSpPr>
          <p:nvPr>
            <p:ph type="subTitle" idx="1"/>
          </p:nvPr>
        </p:nvSpPr>
        <p:spPr>
          <a:xfrm>
            <a:off x="744278" y="4061637"/>
            <a:ext cx="10274241" cy="2796363"/>
          </a:xfrm>
        </p:spPr>
        <p:txBody>
          <a:bodyPr>
            <a:normAutofit/>
          </a:bodyPr>
          <a:lstStyle/>
          <a:p>
            <a:endParaRPr lang="en-IN" dirty="0" smtClean="0"/>
          </a:p>
          <a:p>
            <a:r>
              <a:rPr lang="en-IN" dirty="0" smtClean="0"/>
              <a:t>Prepared </a:t>
            </a:r>
            <a:r>
              <a:rPr lang="en-IN" dirty="0"/>
              <a:t>By:</a:t>
            </a:r>
          </a:p>
          <a:p>
            <a:r>
              <a:rPr lang="en-IN" dirty="0"/>
              <a:t>Avita Katal</a:t>
            </a:r>
          </a:p>
          <a:p>
            <a:r>
              <a:rPr lang="en-IN" dirty="0"/>
              <a:t>Assistant Professor</a:t>
            </a:r>
          </a:p>
          <a:p>
            <a:r>
              <a:rPr lang="en-IN" dirty="0" err="1" smtClean="0"/>
              <a:t>Systemics</a:t>
            </a:r>
            <a:r>
              <a:rPr lang="en-IN" dirty="0" smtClean="0"/>
              <a:t> Cluster</a:t>
            </a:r>
          </a:p>
          <a:p>
            <a:r>
              <a:rPr lang="en-IN" dirty="0" smtClean="0"/>
              <a:t>SCS</a:t>
            </a:r>
            <a:r>
              <a:rPr lang="en-IN" dirty="0"/>
              <a:t>, UPES</a:t>
            </a:r>
          </a:p>
          <a:p>
            <a:endParaRPr lang="en-IN" dirty="0"/>
          </a:p>
          <a:p>
            <a:endParaRPr lang="en-IN" dirty="0"/>
          </a:p>
        </p:txBody>
      </p:sp>
    </p:spTree>
    <p:extLst>
      <p:ext uri="{BB962C8B-B14F-4D97-AF65-F5344CB8AC3E}">
        <p14:creationId xmlns:p14="http://schemas.microsoft.com/office/powerpoint/2010/main" val="2564183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Other types of virtualization</a:t>
            </a:r>
            <a:endParaRPr lang="en-IN" dirty="0"/>
          </a:p>
        </p:txBody>
      </p:sp>
      <p:sp>
        <p:nvSpPr>
          <p:cNvPr id="3" name="Content Placeholder 2"/>
          <p:cNvSpPr>
            <a:spLocks noGrp="1"/>
          </p:cNvSpPr>
          <p:nvPr>
            <p:ph idx="1"/>
          </p:nvPr>
        </p:nvSpPr>
        <p:spPr/>
        <p:txBody>
          <a:bodyPr>
            <a:normAutofit/>
          </a:bodyPr>
          <a:lstStyle/>
          <a:p>
            <a:pPr marL="0" indent="0">
              <a:buNone/>
            </a:pPr>
            <a:r>
              <a:rPr lang="en-IN" sz="3000" dirty="0" smtClean="0">
                <a:latin typeface="Times New Roman" panose="02020603050405020304" pitchFamily="18" charset="0"/>
                <a:cs typeface="Times New Roman" panose="02020603050405020304" pitchFamily="18" charset="0"/>
              </a:rPr>
              <a:t>4.1. Storage Virtualization</a:t>
            </a:r>
          </a:p>
          <a:p>
            <a:pPr marL="0" indent="0">
              <a:buNone/>
            </a:pPr>
            <a:r>
              <a:rPr lang="en-IN" sz="3000" dirty="0" smtClean="0">
                <a:latin typeface="Times New Roman" panose="02020603050405020304" pitchFamily="18" charset="0"/>
                <a:cs typeface="Times New Roman" panose="02020603050405020304" pitchFamily="18" charset="0"/>
              </a:rPr>
              <a:t>4.2. Network Virtualization</a:t>
            </a:r>
          </a:p>
          <a:p>
            <a:pPr marL="0" indent="0">
              <a:buNone/>
            </a:pPr>
            <a:r>
              <a:rPr lang="en-IN" sz="3000" dirty="0" smtClean="0">
                <a:latin typeface="Times New Roman" panose="02020603050405020304" pitchFamily="18" charset="0"/>
                <a:cs typeface="Times New Roman" panose="02020603050405020304" pitchFamily="18" charset="0"/>
              </a:rPr>
              <a:t>4.3. Desktop Virtualization</a:t>
            </a:r>
          </a:p>
          <a:p>
            <a:pPr marL="0" indent="0">
              <a:buNone/>
            </a:pPr>
            <a:r>
              <a:rPr lang="en-IN" sz="3000" dirty="0" smtClean="0">
                <a:latin typeface="Times New Roman" panose="02020603050405020304" pitchFamily="18" charset="0"/>
                <a:cs typeface="Times New Roman" panose="02020603050405020304" pitchFamily="18" charset="0"/>
              </a:rPr>
              <a:t>4.4</a:t>
            </a:r>
            <a:r>
              <a:rPr lang="en-IN" sz="3000" smtClean="0">
                <a:latin typeface="Times New Roman" panose="02020603050405020304" pitchFamily="18" charset="0"/>
                <a:cs typeface="Times New Roman" panose="02020603050405020304" pitchFamily="18" charset="0"/>
              </a:rPr>
              <a:t>. </a:t>
            </a:r>
            <a:r>
              <a:rPr lang="en-IN" sz="3000" smtClean="0">
                <a:latin typeface="Times New Roman" panose="02020603050405020304" pitchFamily="18" charset="0"/>
                <a:cs typeface="Times New Roman" panose="02020603050405020304" pitchFamily="18" charset="0"/>
              </a:rPr>
              <a:t>Server </a:t>
            </a:r>
            <a:r>
              <a:rPr lang="en-IN" sz="3000" dirty="0" smtClean="0">
                <a:latin typeface="Times New Roman" panose="02020603050405020304" pitchFamily="18" charset="0"/>
                <a:cs typeface="Times New Roman" panose="02020603050405020304" pitchFamily="18" charset="0"/>
              </a:rPr>
              <a:t>Virtualization</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909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014" y="170121"/>
            <a:ext cx="10405234" cy="1360967"/>
          </a:xfrm>
        </p:spPr>
        <p:txBody>
          <a:bodyPr/>
          <a:lstStyle/>
          <a:p>
            <a:r>
              <a:rPr lang="en-IN" dirty="0" smtClean="0"/>
              <a:t>4.1. Storage Virtualization</a:t>
            </a:r>
            <a:endParaRPr lang="en-IN" dirty="0"/>
          </a:p>
        </p:txBody>
      </p:sp>
      <p:sp>
        <p:nvSpPr>
          <p:cNvPr id="3" name="Content Placeholder 2"/>
          <p:cNvSpPr>
            <a:spLocks noGrp="1"/>
          </p:cNvSpPr>
          <p:nvPr>
            <p:ph idx="1"/>
          </p:nvPr>
        </p:nvSpPr>
        <p:spPr>
          <a:xfrm>
            <a:off x="467833" y="1318437"/>
            <a:ext cx="11334307" cy="5295014"/>
          </a:xfrm>
        </p:spPr>
        <p:txBody>
          <a:bodyPr>
            <a:normAutofit fontScale="92500" lnSpcReduction="10000"/>
          </a:bodyPr>
          <a:lstStyle/>
          <a:p>
            <a:pPr algn="just"/>
            <a:r>
              <a:rPr lang="en-IN" sz="3000" dirty="0">
                <a:latin typeface="Times New Roman" panose="02020603050405020304" pitchFamily="18" charset="0"/>
                <a:cs typeface="Times New Roman" panose="02020603050405020304" pitchFamily="18" charset="0"/>
              </a:rPr>
              <a:t>Storage virtualization is a system administration practice that allows </a:t>
            </a:r>
            <a:r>
              <a:rPr lang="en-IN" sz="3000" b="1" dirty="0">
                <a:solidFill>
                  <a:srgbClr val="FF0000"/>
                </a:solidFill>
                <a:latin typeface="Times New Roman" panose="02020603050405020304" pitchFamily="18" charset="0"/>
                <a:cs typeface="Times New Roman" panose="02020603050405020304" pitchFamily="18" charset="0"/>
              </a:rPr>
              <a:t>decoupling the physical </a:t>
            </a:r>
            <a:r>
              <a:rPr lang="en-IN" sz="3000" b="1" dirty="0" smtClean="0">
                <a:solidFill>
                  <a:srgbClr val="FF0000"/>
                </a:solidFill>
                <a:latin typeface="Times New Roman" panose="02020603050405020304" pitchFamily="18" charset="0"/>
                <a:cs typeface="Times New Roman" panose="02020603050405020304" pitchFamily="18" charset="0"/>
              </a:rPr>
              <a:t>organization </a:t>
            </a:r>
            <a:r>
              <a:rPr lang="en-IN" sz="3000" b="1" dirty="0">
                <a:solidFill>
                  <a:srgbClr val="FF0000"/>
                </a:solidFill>
                <a:latin typeface="Times New Roman" panose="02020603050405020304" pitchFamily="18" charset="0"/>
                <a:cs typeface="Times New Roman" panose="02020603050405020304" pitchFamily="18" charset="0"/>
              </a:rPr>
              <a:t>of the hardware from its logical representation. </a:t>
            </a:r>
            <a:endParaRPr lang="en-IN" sz="3000" b="1" dirty="0" smtClean="0">
              <a:solidFill>
                <a:srgbClr val="FF0000"/>
              </a:solidFill>
              <a:latin typeface="Times New Roman" panose="02020603050405020304" pitchFamily="18" charset="0"/>
              <a:cs typeface="Times New Roman" panose="02020603050405020304" pitchFamily="18" charset="0"/>
            </a:endParaRPr>
          </a:p>
          <a:p>
            <a:pPr algn="just"/>
            <a:r>
              <a:rPr lang="en-IN" sz="3000" dirty="0" smtClean="0">
                <a:latin typeface="Times New Roman" panose="02020603050405020304" pitchFamily="18" charset="0"/>
                <a:cs typeface="Times New Roman" panose="02020603050405020304" pitchFamily="18" charset="0"/>
              </a:rPr>
              <a:t>Using </a:t>
            </a:r>
            <a:r>
              <a:rPr lang="en-IN" sz="3000" dirty="0">
                <a:latin typeface="Times New Roman" panose="02020603050405020304" pitchFamily="18" charset="0"/>
                <a:cs typeface="Times New Roman" panose="02020603050405020304" pitchFamily="18" charset="0"/>
              </a:rPr>
              <a:t>this technique, users do not have to be worried </a:t>
            </a:r>
            <a:r>
              <a:rPr lang="en-IN" sz="3000" b="1" dirty="0">
                <a:solidFill>
                  <a:srgbClr val="FF0000"/>
                </a:solidFill>
                <a:latin typeface="Times New Roman" panose="02020603050405020304" pitchFamily="18" charset="0"/>
                <a:cs typeface="Times New Roman" panose="02020603050405020304" pitchFamily="18" charset="0"/>
              </a:rPr>
              <a:t>about the specific location of their data, which can be identified using a logical path</a:t>
            </a:r>
            <a:r>
              <a:rPr lang="en-IN" sz="3000" b="1" dirty="0" smtClean="0">
                <a:solidFill>
                  <a:srgbClr val="FF0000"/>
                </a:solidFill>
                <a:latin typeface="Times New Roman" panose="02020603050405020304" pitchFamily="18" charset="0"/>
                <a:cs typeface="Times New Roman" panose="02020603050405020304" pitchFamily="18" charset="0"/>
              </a:rPr>
              <a:t>.</a:t>
            </a:r>
            <a:endParaRPr lang="en-IN" sz="3000" b="1" dirty="0">
              <a:solidFill>
                <a:srgbClr val="FF0000"/>
              </a:solidFill>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Storage virtualization allows us to </a:t>
            </a:r>
            <a:r>
              <a:rPr lang="en-IN" sz="3000" b="1" dirty="0">
                <a:solidFill>
                  <a:srgbClr val="FF0000"/>
                </a:solidFill>
                <a:latin typeface="Times New Roman" panose="02020603050405020304" pitchFamily="18" charset="0"/>
                <a:cs typeface="Times New Roman" panose="02020603050405020304" pitchFamily="18" charset="0"/>
              </a:rPr>
              <a:t>harness a wide range of storage facilities and represent them under a single logical file system</a:t>
            </a:r>
            <a:r>
              <a:rPr lang="en-IN" sz="3000" dirty="0">
                <a:latin typeface="Times New Roman" panose="02020603050405020304" pitchFamily="18" charset="0"/>
                <a:cs typeface="Times New Roman" panose="02020603050405020304" pitchFamily="18" charset="0"/>
              </a:rPr>
              <a:t>. </a:t>
            </a:r>
            <a:endParaRPr lang="en-IN" sz="3000" dirty="0" smtClean="0">
              <a:latin typeface="Times New Roman" panose="02020603050405020304" pitchFamily="18" charset="0"/>
              <a:cs typeface="Times New Roman" panose="02020603050405020304" pitchFamily="18" charset="0"/>
            </a:endParaRPr>
          </a:p>
          <a:p>
            <a:pPr algn="just"/>
            <a:r>
              <a:rPr lang="en-IN" sz="3000" dirty="0" smtClean="0">
                <a:latin typeface="Times New Roman" panose="02020603050405020304" pitchFamily="18" charset="0"/>
                <a:cs typeface="Times New Roman" panose="02020603050405020304" pitchFamily="18" charset="0"/>
              </a:rPr>
              <a:t>There </a:t>
            </a:r>
            <a:r>
              <a:rPr lang="en-IN" sz="3000" dirty="0">
                <a:latin typeface="Times New Roman" panose="02020603050405020304" pitchFamily="18" charset="0"/>
                <a:cs typeface="Times New Roman" panose="02020603050405020304" pitchFamily="18" charset="0"/>
              </a:rPr>
              <a:t>are different techniques for storage virtualization, one of the most popular being </a:t>
            </a:r>
            <a:r>
              <a:rPr lang="en-IN" sz="3000" b="1" dirty="0">
                <a:solidFill>
                  <a:srgbClr val="FF0000"/>
                </a:solidFill>
                <a:latin typeface="Times New Roman" panose="02020603050405020304" pitchFamily="18" charset="0"/>
                <a:cs typeface="Times New Roman" panose="02020603050405020304" pitchFamily="18" charset="0"/>
              </a:rPr>
              <a:t>network-based virtualization by means of storage area networks (SANs). </a:t>
            </a:r>
            <a:endParaRPr lang="en-IN" sz="3000" b="1" dirty="0" smtClean="0">
              <a:solidFill>
                <a:srgbClr val="FF0000"/>
              </a:solidFill>
              <a:latin typeface="Times New Roman" panose="02020603050405020304" pitchFamily="18" charset="0"/>
              <a:cs typeface="Times New Roman" panose="02020603050405020304" pitchFamily="18" charset="0"/>
            </a:endParaRPr>
          </a:p>
          <a:p>
            <a:pPr algn="just"/>
            <a:r>
              <a:rPr lang="en-IN" sz="3000" dirty="0" smtClean="0">
                <a:latin typeface="Times New Roman" panose="02020603050405020304" pitchFamily="18" charset="0"/>
                <a:cs typeface="Times New Roman" panose="02020603050405020304" pitchFamily="18" charset="0"/>
              </a:rPr>
              <a:t>SANs </a:t>
            </a:r>
            <a:r>
              <a:rPr lang="en-IN" sz="3000" dirty="0">
                <a:latin typeface="Times New Roman" panose="02020603050405020304" pitchFamily="18" charset="0"/>
                <a:cs typeface="Times New Roman" panose="02020603050405020304" pitchFamily="18" charset="0"/>
              </a:rPr>
              <a:t>use a network-accessible device through a large bandwidth connection to provide storage facilities.</a:t>
            </a:r>
          </a:p>
          <a:p>
            <a:pPr marL="0" indent="0" algn="just">
              <a:buNone/>
            </a:pPr>
            <a:endParaRPr lang="en-IN" sz="3000" dirty="0">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35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484" y="0"/>
            <a:ext cx="10447764" cy="1320800"/>
          </a:xfrm>
        </p:spPr>
        <p:txBody>
          <a:bodyPr>
            <a:normAutofit/>
          </a:bodyPr>
          <a:lstStyle/>
          <a:p>
            <a:r>
              <a:rPr lang="en-IN" dirty="0" smtClean="0"/>
              <a:t>4.2. Network Virtualization</a:t>
            </a:r>
            <a:endParaRPr lang="en-IN" dirty="0"/>
          </a:p>
        </p:txBody>
      </p:sp>
      <p:sp>
        <p:nvSpPr>
          <p:cNvPr id="3" name="Content Placeholder 2"/>
          <p:cNvSpPr>
            <a:spLocks noGrp="1"/>
          </p:cNvSpPr>
          <p:nvPr>
            <p:ph idx="1"/>
          </p:nvPr>
        </p:nvSpPr>
        <p:spPr>
          <a:xfrm>
            <a:off x="191386" y="1403927"/>
            <a:ext cx="11823405" cy="5103199"/>
          </a:xfrm>
        </p:spPr>
        <p:txBody>
          <a:bodyPr>
            <a:noAutofit/>
          </a:bodyPr>
          <a:lstStyle/>
          <a:p>
            <a:pPr algn="just"/>
            <a:r>
              <a:rPr lang="en-IN" sz="2900" dirty="0">
                <a:latin typeface="Times New Roman" panose="02020603050405020304" pitchFamily="18" charset="0"/>
                <a:cs typeface="Times New Roman" panose="02020603050405020304" pitchFamily="18" charset="0"/>
              </a:rPr>
              <a:t>Network virtualization </a:t>
            </a:r>
            <a:r>
              <a:rPr lang="en-IN" sz="2900" b="1" dirty="0">
                <a:solidFill>
                  <a:srgbClr val="FF0000"/>
                </a:solidFill>
                <a:latin typeface="Times New Roman" panose="02020603050405020304" pitchFamily="18" charset="0"/>
                <a:cs typeface="Times New Roman" panose="02020603050405020304" pitchFamily="18" charset="0"/>
              </a:rPr>
              <a:t>combines hardware appliances and specific software for the creation and management of a virtual network</a:t>
            </a:r>
            <a:r>
              <a:rPr lang="en-IN" sz="2900" dirty="0">
                <a:latin typeface="Times New Roman" panose="02020603050405020304" pitchFamily="18" charset="0"/>
                <a:cs typeface="Times New Roman" panose="02020603050405020304" pitchFamily="18" charset="0"/>
              </a:rPr>
              <a:t>. </a:t>
            </a:r>
            <a:endParaRPr lang="en-IN" sz="2900" dirty="0" smtClean="0">
              <a:latin typeface="Times New Roman" panose="02020603050405020304" pitchFamily="18" charset="0"/>
              <a:cs typeface="Times New Roman" panose="02020603050405020304" pitchFamily="18" charset="0"/>
            </a:endParaRPr>
          </a:p>
          <a:p>
            <a:pPr algn="just"/>
            <a:r>
              <a:rPr lang="en-IN" sz="2900" dirty="0" smtClean="0">
                <a:latin typeface="Times New Roman" panose="02020603050405020304" pitchFamily="18" charset="0"/>
                <a:cs typeface="Times New Roman" panose="02020603050405020304" pitchFamily="18" charset="0"/>
              </a:rPr>
              <a:t>Network </a:t>
            </a:r>
            <a:r>
              <a:rPr lang="en-IN" sz="2900" dirty="0">
                <a:latin typeface="Times New Roman" panose="02020603050405020304" pitchFamily="18" charset="0"/>
                <a:cs typeface="Times New Roman" panose="02020603050405020304" pitchFamily="18" charset="0"/>
              </a:rPr>
              <a:t>virtualization can </a:t>
            </a:r>
            <a:r>
              <a:rPr lang="en-IN" sz="2900" b="1" dirty="0">
                <a:latin typeface="Times New Roman" panose="02020603050405020304" pitchFamily="18" charset="0"/>
                <a:cs typeface="Times New Roman" panose="02020603050405020304" pitchFamily="18" charset="0"/>
              </a:rPr>
              <a:t>aggregate different physical networks into a single logical network (external network virtualization</a:t>
            </a:r>
            <a:r>
              <a:rPr lang="en-IN" sz="2900" dirty="0">
                <a:latin typeface="Times New Roman" panose="02020603050405020304" pitchFamily="18" charset="0"/>
                <a:cs typeface="Times New Roman" panose="02020603050405020304" pitchFamily="18" charset="0"/>
              </a:rPr>
              <a:t>) or provide </a:t>
            </a:r>
            <a:r>
              <a:rPr lang="en-IN" sz="2900" b="1" dirty="0">
                <a:latin typeface="Times New Roman" panose="02020603050405020304" pitchFamily="18" charset="0"/>
                <a:cs typeface="Times New Roman" panose="02020603050405020304" pitchFamily="18" charset="0"/>
              </a:rPr>
              <a:t>network-like functionality to an operating system partition (internal network virtualization). </a:t>
            </a:r>
            <a:endParaRPr lang="en-IN" sz="2900" b="1" dirty="0" smtClean="0">
              <a:latin typeface="Times New Roman" panose="02020603050405020304" pitchFamily="18" charset="0"/>
              <a:cs typeface="Times New Roman" panose="02020603050405020304" pitchFamily="18" charset="0"/>
            </a:endParaRPr>
          </a:p>
          <a:p>
            <a:pPr lvl="2" algn="just"/>
            <a:r>
              <a:rPr lang="en-IN" sz="2900" dirty="0" smtClean="0">
                <a:latin typeface="Times New Roman" panose="02020603050405020304" pitchFamily="18" charset="0"/>
                <a:cs typeface="Times New Roman" panose="02020603050405020304" pitchFamily="18" charset="0"/>
              </a:rPr>
              <a:t>External network virtualization is generally a </a:t>
            </a:r>
            <a:r>
              <a:rPr lang="en-IN" sz="2900" b="1" dirty="0" smtClean="0">
                <a:latin typeface="Times New Roman" panose="02020603050405020304" pitchFamily="18" charset="0"/>
                <a:cs typeface="Times New Roman" panose="02020603050405020304" pitchFamily="18" charset="0"/>
              </a:rPr>
              <a:t>virtual LAN (VLAN). </a:t>
            </a:r>
            <a:r>
              <a:rPr lang="en-IN" sz="2900" dirty="0" smtClean="0">
                <a:latin typeface="Times New Roman" panose="02020603050405020304" pitchFamily="18" charset="0"/>
                <a:cs typeface="Times New Roman" panose="02020603050405020304" pitchFamily="18" charset="0"/>
              </a:rPr>
              <a:t>A VLAN is an </a:t>
            </a:r>
            <a:r>
              <a:rPr lang="en-IN" sz="2900" b="1" dirty="0" smtClean="0">
                <a:latin typeface="Times New Roman" panose="02020603050405020304" pitchFamily="18" charset="0"/>
                <a:cs typeface="Times New Roman" panose="02020603050405020304" pitchFamily="18" charset="0"/>
              </a:rPr>
              <a:t>aggregation of hosts that communicate with each other as though they were located under the same broadcasting domain</a:t>
            </a:r>
            <a:r>
              <a:rPr lang="en-IN" sz="2900" dirty="0" smtClean="0">
                <a:latin typeface="Times New Roman" panose="02020603050405020304" pitchFamily="18" charset="0"/>
                <a:cs typeface="Times New Roman" panose="02020603050405020304" pitchFamily="18" charset="0"/>
              </a:rPr>
              <a:t>.</a:t>
            </a:r>
          </a:p>
          <a:p>
            <a:pPr lvl="2" algn="just"/>
            <a:r>
              <a:rPr lang="en-IN" sz="2900" dirty="0" smtClean="0">
                <a:latin typeface="Times New Roman" panose="02020603050405020304" pitchFamily="18" charset="0"/>
                <a:cs typeface="Times New Roman" panose="02020603050405020304" pitchFamily="18" charset="0"/>
              </a:rPr>
              <a:t>Internal network virtualization is generally applied together with </a:t>
            </a:r>
            <a:r>
              <a:rPr lang="en-IN" sz="2900" b="1" dirty="0" smtClean="0">
                <a:latin typeface="Times New Roman" panose="02020603050405020304" pitchFamily="18" charset="0"/>
                <a:cs typeface="Times New Roman" panose="02020603050405020304" pitchFamily="18" charset="0"/>
              </a:rPr>
              <a:t>hardware and operating system-level virtualization, in which the guests obtain a virtual network interface to communicate with. </a:t>
            </a:r>
          </a:p>
          <a:p>
            <a:pPr marL="274320" lvl="1" indent="0" algn="just">
              <a:buNone/>
            </a:pP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413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21" y="0"/>
            <a:ext cx="10958127" cy="1446028"/>
          </a:xfrm>
        </p:spPr>
        <p:txBody>
          <a:bodyPr/>
          <a:lstStyle/>
          <a:p>
            <a:r>
              <a:rPr lang="en-IN" dirty="0" smtClean="0"/>
              <a:t>4.3. Desktop </a:t>
            </a:r>
            <a:r>
              <a:rPr lang="en-IN" dirty="0"/>
              <a:t>virtualization</a:t>
            </a:r>
          </a:p>
        </p:txBody>
      </p:sp>
      <p:sp>
        <p:nvSpPr>
          <p:cNvPr id="3" name="Content Placeholder 2"/>
          <p:cNvSpPr>
            <a:spLocks noGrp="1"/>
          </p:cNvSpPr>
          <p:nvPr>
            <p:ph idx="1"/>
          </p:nvPr>
        </p:nvSpPr>
        <p:spPr>
          <a:xfrm>
            <a:off x="0" y="1169581"/>
            <a:ext cx="12191999" cy="5688419"/>
          </a:xfrm>
        </p:spPr>
        <p:txBody>
          <a:bodyPr>
            <a:noAutofit/>
          </a:bodyPr>
          <a:lstStyle/>
          <a:p>
            <a:pPr algn="just"/>
            <a:r>
              <a:rPr lang="en-IN" sz="2900" dirty="0">
                <a:latin typeface="Times New Roman" panose="02020603050405020304" pitchFamily="18" charset="0"/>
                <a:cs typeface="Times New Roman" panose="02020603050405020304" pitchFamily="18" charset="0"/>
              </a:rPr>
              <a:t>Desktop virtualization abstracts the </a:t>
            </a:r>
            <a:r>
              <a:rPr lang="en-IN" sz="2900" b="1" dirty="0">
                <a:solidFill>
                  <a:srgbClr val="FF0000"/>
                </a:solidFill>
                <a:latin typeface="Times New Roman" panose="02020603050405020304" pitchFamily="18" charset="0"/>
                <a:cs typeface="Times New Roman" panose="02020603050405020304" pitchFamily="18" charset="0"/>
              </a:rPr>
              <a:t>desktop environment available on a personal computer in order to provide access to it using a client/server approach. </a:t>
            </a:r>
            <a:endParaRPr lang="en-IN" sz="2900" b="1" dirty="0" smtClean="0">
              <a:solidFill>
                <a:srgbClr val="FF0000"/>
              </a:solidFill>
              <a:latin typeface="Times New Roman" panose="02020603050405020304" pitchFamily="18" charset="0"/>
              <a:cs typeface="Times New Roman" panose="02020603050405020304" pitchFamily="18" charset="0"/>
            </a:endParaRPr>
          </a:p>
          <a:p>
            <a:pPr algn="just"/>
            <a:r>
              <a:rPr lang="en-IN" sz="2900" dirty="0" smtClean="0">
                <a:latin typeface="Times New Roman" panose="02020603050405020304" pitchFamily="18" charset="0"/>
                <a:cs typeface="Times New Roman" panose="02020603050405020304" pitchFamily="18" charset="0"/>
              </a:rPr>
              <a:t>Similarly </a:t>
            </a:r>
            <a:r>
              <a:rPr lang="en-IN" sz="2900" dirty="0">
                <a:latin typeface="Times New Roman" panose="02020603050405020304" pitchFamily="18" charset="0"/>
                <a:cs typeface="Times New Roman" panose="02020603050405020304" pitchFamily="18" charset="0"/>
              </a:rPr>
              <a:t>to hardware virtualization, desktop virtualization makes accessible a different system as though it were natively installed on the host, but this system is </a:t>
            </a:r>
            <a:r>
              <a:rPr lang="en-IN" sz="2900" b="1" dirty="0">
                <a:solidFill>
                  <a:srgbClr val="FF0000"/>
                </a:solidFill>
                <a:latin typeface="Times New Roman" panose="02020603050405020304" pitchFamily="18" charset="0"/>
                <a:cs typeface="Times New Roman" panose="02020603050405020304" pitchFamily="18" charset="0"/>
              </a:rPr>
              <a:t>remotely stored on a different host and accessed through a network </a:t>
            </a:r>
            <a:r>
              <a:rPr lang="en-IN" sz="2900" b="1" dirty="0" smtClean="0">
                <a:solidFill>
                  <a:srgbClr val="FF0000"/>
                </a:solidFill>
                <a:latin typeface="Times New Roman" panose="02020603050405020304" pitchFamily="18" charset="0"/>
                <a:cs typeface="Times New Roman" panose="02020603050405020304" pitchFamily="18" charset="0"/>
              </a:rPr>
              <a:t>connection</a:t>
            </a:r>
            <a:r>
              <a:rPr lang="en-IN" sz="2900" b="1" dirty="0">
                <a:solidFill>
                  <a:srgbClr val="FF0000"/>
                </a:solidFill>
                <a:latin typeface="Times New Roman" panose="02020603050405020304" pitchFamily="18" charset="0"/>
                <a:cs typeface="Times New Roman" panose="02020603050405020304" pitchFamily="18" charset="0"/>
              </a:rPr>
              <a:t>. </a:t>
            </a:r>
            <a:endParaRPr lang="en-IN" sz="2900" b="1" dirty="0" smtClean="0">
              <a:solidFill>
                <a:srgbClr val="FF0000"/>
              </a:solidFill>
              <a:latin typeface="Times New Roman" panose="02020603050405020304" pitchFamily="18" charset="0"/>
              <a:cs typeface="Times New Roman" panose="02020603050405020304" pitchFamily="18" charset="0"/>
            </a:endParaRPr>
          </a:p>
          <a:p>
            <a:pPr algn="just"/>
            <a:r>
              <a:rPr lang="en-IN" sz="2900" dirty="0" smtClean="0">
                <a:latin typeface="Times New Roman" panose="02020603050405020304" pitchFamily="18" charset="0"/>
                <a:cs typeface="Times New Roman" panose="02020603050405020304" pitchFamily="18" charset="0"/>
              </a:rPr>
              <a:t>Moreover</a:t>
            </a:r>
            <a:r>
              <a:rPr lang="en-IN" sz="2900" dirty="0">
                <a:latin typeface="Times New Roman" panose="02020603050405020304" pitchFamily="18" charset="0"/>
                <a:cs typeface="Times New Roman" panose="02020603050405020304" pitchFamily="18" charset="0"/>
              </a:rPr>
              <a:t>, desktop virtualization addresses the problem of making the same desktop </a:t>
            </a:r>
            <a:r>
              <a:rPr lang="en-IN" sz="2900" dirty="0" smtClean="0">
                <a:latin typeface="Times New Roman" panose="02020603050405020304" pitchFamily="18" charset="0"/>
                <a:cs typeface="Times New Roman" panose="02020603050405020304" pitchFamily="18" charset="0"/>
              </a:rPr>
              <a:t>environment </a:t>
            </a:r>
            <a:r>
              <a:rPr lang="en-IN" sz="2900" dirty="0">
                <a:latin typeface="Times New Roman" panose="02020603050405020304" pitchFamily="18" charset="0"/>
                <a:cs typeface="Times New Roman" panose="02020603050405020304" pitchFamily="18" charset="0"/>
              </a:rPr>
              <a:t>accessible from everywhere</a:t>
            </a:r>
            <a:r>
              <a:rPr lang="en-IN" sz="2900" dirty="0" smtClean="0">
                <a:latin typeface="Times New Roman" panose="02020603050405020304" pitchFamily="18" charset="0"/>
                <a:cs typeface="Times New Roman" panose="02020603050405020304" pitchFamily="18" charset="0"/>
              </a:rPr>
              <a:t>.</a:t>
            </a:r>
          </a:p>
          <a:p>
            <a:pPr algn="just"/>
            <a:r>
              <a:rPr lang="en-IN" sz="2900" dirty="0" smtClean="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Although the term desktop virtualization strictly refers to the ability to remotely access a desktop environment, generally the desktop environment is stored in a </a:t>
            </a:r>
            <a:r>
              <a:rPr lang="en-IN" sz="2900" b="1" dirty="0">
                <a:solidFill>
                  <a:srgbClr val="FF0000"/>
                </a:solidFill>
                <a:latin typeface="Times New Roman" panose="02020603050405020304" pitchFamily="18" charset="0"/>
                <a:cs typeface="Times New Roman" panose="02020603050405020304" pitchFamily="18" charset="0"/>
              </a:rPr>
              <a:t>remote server or a data </a:t>
            </a:r>
            <a:r>
              <a:rPr lang="en-IN" sz="2900" b="1" dirty="0" smtClean="0">
                <a:solidFill>
                  <a:srgbClr val="FF0000"/>
                </a:solidFill>
                <a:latin typeface="Times New Roman" panose="02020603050405020304" pitchFamily="18" charset="0"/>
                <a:cs typeface="Times New Roman" panose="02020603050405020304" pitchFamily="18" charset="0"/>
              </a:rPr>
              <a:t>centre </a:t>
            </a:r>
            <a:r>
              <a:rPr lang="en-IN" sz="2900" b="1" dirty="0">
                <a:solidFill>
                  <a:srgbClr val="FF0000"/>
                </a:solidFill>
                <a:latin typeface="Times New Roman" panose="02020603050405020304" pitchFamily="18" charset="0"/>
                <a:cs typeface="Times New Roman" panose="02020603050405020304" pitchFamily="18" charset="0"/>
              </a:rPr>
              <a:t>that provides a high-availability infrastructure and ensures the </a:t>
            </a:r>
            <a:r>
              <a:rPr lang="en-IN" sz="2900" b="1" dirty="0" smtClean="0">
                <a:solidFill>
                  <a:srgbClr val="FF0000"/>
                </a:solidFill>
                <a:latin typeface="Times New Roman" panose="02020603050405020304" pitchFamily="18" charset="0"/>
                <a:cs typeface="Times New Roman" panose="02020603050405020304" pitchFamily="18" charset="0"/>
              </a:rPr>
              <a:t>accessibility </a:t>
            </a:r>
            <a:r>
              <a:rPr lang="en-IN" sz="2900" b="1" dirty="0">
                <a:solidFill>
                  <a:srgbClr val="FF0000"/>
                </a:solidFill>
                <a:latin typeface="Times New Roman" panose="02020603050405020304" pitchFamily="18" charset="0"/>
                <a:cs typeface="Times New Roman" panose="02020603050405020304" pitchFamily="18" charset="0"/>
              </a:rPr>
              <a:t>and persistence of the data</a:t>
            </a:r>
            <a:r>
              <a:rPr lang="en-IN" sz="2900" b="1" dirty="0"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16695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4.3. Desktop virtualization</a:t>
            </a:r>
          </a:p>
        </p:txBody>
      </p:sp>
      <p:sp>
        <p:nvSpPr>
          <p:cNvPr id="3" name="Content Placeholder 2"/>
          <p:cNvSpPr>
            <a:spLocks noGrp="1"/>
          </p:cNvSpPr>
          <p:nvPr>
            <p:ph idx="1"/>
          </p:nvPr>
        </p:nvSpPr>
        <p:spPr>
          <a:xfrm>
            <a:off x="404037" y="2093976"/>
            <a:ext cx="11787963" cy="4391884"/>
          </a:xfrm>
        </p:spPr>
        <p:txBody>
          <a:bodyPr>
            <a:normAutofit/>
          </a:bodyPr>
          <a:lstStyle/>
          <a:p>
            <a:pPr algn="just"/>
            <a:r>
              <a:rPr lang="en-IN" sz="2600" dirty="0">
                <a:latin typeface="Times New Roman" panose="02020603050405020304" pitchFamily="18" charset="0"/>
                <a:cs typeface="Times New Roman" panose="02020603050405020304" pitchFamily="18" charset="0"/>
              </a:rPr>
              <a:t>The basic services for remotely accessing a desktop environment are implemented in software components such as </a:t>
            </a:r>
            <a:r>
              <a:rPr lang="en-IN" sz="2600" b="1" dirty="0">
                <a:solidFill>
                  <a:srgbClr val="FF0000"/>
                </a:solidFill>
                <a:latin typeface="Times New Roman" panose="02020603050405020304" pitchFamily="18" charset="0"/>
                <a:cs typeface="Times New Roman" panose="02020603050405020304" pitchFamily="18" charset="0"/>
              </a:rPr>
              <a:t>Windows Remote Services, VNC, and X Server</a:t>
            </a:r>
            <a:r>
              <a:rPr lang="en-IN" sz="2600" dirty="0">
                <a:latin typeface="Times New Roman" panose="02020603050405020304" pitchFamily="18" charset="0"/>
                <a:cs typeface="Times New Roman" panose="02020603050405020304" pitchFamily="18" charset="0"/>
              </a:rPr>
              <a:t>. </a:t>
            </a:r>
          </a:p>
          <a:p>
            <a:pPr algn="just"/>
            <a:r>
              <a:rPr lang="en-IN" sz="2600" dirty="0">
                <a:latin typeface="Times New Roman" panose="02020603050405020304" pitchFamily="18" charset="0"/>
                <a:cs typeface="Times New Roman" panose="02020603050405020304" pitchFamily="18" charset="0"/>
              </a:rPr>
              <a:t>Infrastructures for </a:t>
            </a:r>
            <a:r>
              <a:rPr lang="en-IN" sz="2600" b="1" dirty="0">
                <a:solidFill>
                  <a:srgbClr val="FF0000"/>
                </a:solidFill>
                <a:latin typeface="Times New Roman" panose="02020603050405020304" pitchFamily="18" charset="0"/>
                <a:cs typeface="Times New Roman" panose="02020603050405020304" pitchFamily="18" charset="0"/>
              </a:rPr>
              <a:t>desktop </a:t>
            </a:r>
            <a:r>
              <a:rPr lang="en-IN" sz="2600" b="1" dirty="0" smtClean="0">
                <a:solidFill>
                  <a:srgbClr val="FF0000"/>
                </a:solidFill>
                <a:latin typeface="Times New Roman" panose="02020603050405020304" pitchFamily="18" charset="0"/>
                <a:cs typeface="Times New Roman" panose="02020603050405020304" pitchFamily="18" charset="0"/>
              </a:rPr>
              <a:t>virtualization </a:t>
            </a:r>
            <a:r>
              <a:rPr lang="en-IN" sz="2600" b="1" dirty="0">
                <a:solidFill>
                  <a:srgbClr val="FF0000"/>
                </a:solidFill>
                <a:latin typeface="Times New Roman" panose="02020603050405020304" pitchFamily="18" charset="0"/>
                <a:cs typeface="Times New Roman" panose="02020603050405020304" pitchFamily="18" charset="0"/>
              </a:rPr>
              <a:t>based on cloud computing solutions include Sun Virtual Desktop Infrastructure (VDI), Parallels Virtual Desktop Infrastructure (VDI), Citrix </a:t>
            </a:r>
            <a:r>
              <a:rPr lang="en-IN" sz="2600" b="1" dirty="0" err="1">
                <a:solidFill>
                  <a:srgbClr val="FF0000"/>
                </a:solidFill>
                <a:latin typeface="Times New Roman" panose="02020603050405020304" pitchFamily="18" charset="0"/>
                <a:cs typeface="Times New Roman" panose="02020603050405020304" pitchFamily="18" charset="0"/>
              </a:rPr>
              <a:t>XenDesktop</a:t>
            </a:r>
            <a:r>
              <a:rPr lang="en-IN" sz="2600" b="1" dirty="0">
                <a:solidFill>
                  <a:srgbClr val="FF0000"/>
                </a:solidFill>
                <a:latin typeface="Times New Roman" panose="02020603050405020304" pitchFamily="18" charset="0"/>
                <a:cs typeface="Times New Roman" panose="02020603050405020304" pitchFamily="18" charset="0"/>
              </a:rPr>
              <a:t>, and others</a:t>
            </a:r>
            <a:r>
              <a:rPr lang="en-IN" sz="2600" dirty="0">
                <a:latin typeface="Times New Roman" panose="02020603050405020304" pitchFamily="18" charset="0"/>
                <a:cs typeface="Times New Roman" panose="02020603050405020304" pitchFamily="18" charset="0"/>
              </a:rPr>
              <a:t>.</a:t>
            </a:r>
          </a:p>
          <a:p>
            <a:pPr algn="just"/>
            <a:endParaRPr lang="en-IN" sz="2600" dirty="0"/>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p>
        </p:txBody>
      </p:sp>
    </p:spTree>
    <p:extLst>
      <p:ext uri="{BB962C8B-B14F-4D97-AF65-F5344CB8AC3E}">
        <p14:creationId xmlns:p14="http://schemas.microsoft.com/office/powerpoint/2010/main" val="889259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2" y="484632"/>
            <a:ext cx="10745476" cy="918866"/>
          </a:xfrm>
        </p:spPr>
        <p:txBody>
          <a:bodyPr>
            <a:normAutofit fontScale="90000"/>
          </a:bodyPr>
          <a:lstStyle/>
          <a:p>
            <a:r>
              <a:rPr lang="en-IN" dirty="0" smtClean="0"/>
              <a:t>4.4. </a:t>
            </a:r>
            <a:r>
              <a:rPr lang="en-IN" dirty="0" smtClean="0"/>
              <a:t>server </a:t>
            </a:r>
            <a:r>
              <a:rPr lang="en-IN" dirty="0"/>
              <a:t>virtualization</a:t>
            </a:r>
            <a:br>
              <a:rPr lang="en-IN" dirty="0"/>
            </a:br>
            <a:endParaRPr lang="en-IN" dirty="0"/>
          </a:p>
        </p:txBody>
      </p:sp>
      <p:sp>
        <p:nvSpPr>
          <p:cNvPr id="3" name="Content Placeholder 2"/>
          <p:cNvSpPr>
            <a:spLocks noGrp="1"/>
          </p:cNvSpPr>
          <p:nvPr>
            <p:ph idx="1"/>
          </p:nvPr>
        </p:nvSpPr>
        <p:spPr>
          <a:xfrm>
            <a:off x="382771" y="956929"/>
            <a:ext cx="11525694" cy="5699051"/>
          </a:xfrm>
        </p:spPr>
        <p:txBody>
          <a:bodyPr>
            <a:normAutofit/>
          </a:bodyPr>
          <a:lstStyle/>
          <a:p>
            <a:pPr algn="just"/>
            <a:r>
              <a:rPr lang="en-US" sz="2800" dirty="0">
                <a:latin typeface="Times New Roman" panose="02020603050405020304" pitchFamily="18" charset="0"/>
                <a:cs typeface="Times New Roman" panose="02020603050405020304" pitchFamily="18" charset="0"/>
              </a:rPr>
              <a:t>Server virtualization is the process of dividing a physical server into multiple unique and isolated virtual servers by means of a software application. Each virtual server can run its own operating systems independently</a:t>
            </a:r>
            <a:r>
              <a:rPr lang="en-US" sz="2800" dirty="0" smtClean="0">
                <a:latin typeface="Times New Roman" panose="02020603050405020304" pitchFamily="18" charset="0"/>
                <a:cs typeface="Times New Roman" panose="02020603050405020304" pitchFamily="18" charset="0"/>
              </a:rPr>
              <a:t>.</a:t>
            </a:r>
            <a:endParaRPr lang="en-IN" sz="2800" b="1" dirty="0">
              <a:solidFill>
                <a:srgbClr val="FF0000"/>
              </a:solidFill>
              <a:latin typeface="Times New Roman" panose="02020603050405020304" pitchFamily="18" charset="0"/>
              <a:cs typeface="Times New Roman" panose="02020603050405020304" pitchFamily="18" charset="0"/>
            </a:endParaRPr>
          </a:p>
          <a:p>
            <a:pPr algn="just"/>
            <a:endParaRPr lang="en-IN" sz="28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IN" sz="2800" b="1" dirty="0" smtClean="0">
                <a:solidFill>
                  <a:srgbClr val="FF0000"/>
                </a:solidFill>
                <a:latin typeface="Times New Roman" panose="02020603050405020304" pitchFamily="18" charset="0"/>
                <a:cs typeface="Times New Roman" panose="02020603050405020304" pitchFamily="18" charset="0"/>
              </a:rPr>
              <a:t>Types:</a:t>
            </a:r>
          </a:p>
          <a:p>
            <a:pPr algn="just"/>
            <a:r>
              <a:rPr lang="en-IN" sz="2800" dirty="0">
                <a:latin typeface="Times New Roman" panose="02020603050405020304" pitchFamily="18" charset="0"/>
                <a:cs typeface="Times New Roman" panose="02020603050405020304" pitchFamily="18" charset="0"/>
              </a:rPr>
              <a:t>Full Virtualization</a:t>
            </a:r>
          </a:p>
          <a:p>
            <a:pPr algn="just"/>
            <a:r>
              <a:rPr lang="en-IN" sz="2800" dirty="0">
                <a:latin typeface="Times New Roman" panose="02020603050405020304" pitchFamily="18" charset="0"/>
                <a:cs typeface="Times New Roman" panose="02020603050405020304" pitchFamily="18" charset="0"/>
              </a:rPr>
              <a:t>Para Virtualization</a:t>
            </a:r>
          </a:p>
          <a:p>
            <a:pPr algn="just"/>
            <a:r>
              <a:rPr lang="en-IN" sz="2800" dirty="0">
                <a:latin typeface="Times New Roman" panose="02020603050405020304" pitchFamily="18" charset="0"/>
                <a:cs typeface="Times New Roman" panose="02020603050405020304" pitchFamily="18" charset="0"/>
              </a:rPr>
              <a:t>OS Virtualization</a:t>
            </a:r>
          </a:p>
          <a:p>
            <a:pPr algn="just"/>
            <a:r>
              <a:rPr lang="en-IN" sz="2800" dirty="0">
                <a:latin typeface="Times New Roman" panose="02020603050405020304" pitchFamily="18" charset="0"/>
                <a:cs typeface="Times New Roman" panose="02020603050405020304" pitchFamily="18" charset="0"/>
              </a:rPr>
              <a:t>Hardware Assisted Virtualization</a:t>
            </a:r>
          </a:p>
          <a:p>
            <a:pPr algn="just"/>
            <a:r>
              <a:rPr lang="en-IN" sz="2800" dirty="0">
                <a:latin typeface="Times New Roman" panose="02020603050405020304" pitchFamily="18" charset="0"/>
                <a:cs typeface="Times New Roman" panose="02020603050405020304" pitchFamily="18" charset="0"/>
              </a:rPr>
              <a:t>Partial Virtualization</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911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215" y="484632"/>
            <a:ext cx="10720033" cy="833805"/>
          </a:xfrm>
        </p:spPr>
        <p:txBody>
          <a:bodyPr/>
          <a:lstStyle/>
          <a:p>
            <a:r>
              <a:rPr lang="en-IN" dirty="0"/>
              <a:t>5</a:t>
            </a:r>
            <a:r>
              <a:rPr lang="en-IN" dirty="0" smtClean="0"/>
              <a:t>. Conclusion</a:t>
            </a:r>
            <a:endParaRPr lang="en-IN" dirty="0"/>
          </a:p>
        </p:txBody>
      </p:sp>
      <p:sp>
        <p:nvSpPr>
          <p:cNvPr id="3" name="Content Placeholder 2"/>
          <p:cNvSpPr>
            <a:spLocks noGrp="1"/>
          </p:cNvSpPr>
          <p:nvPr>
            <p:ph idx="1"/>
          </p:nvPr>
        </p:nvSpPr>
        <p:spPr>
          <a:xfrm>
            <a:off x="408215" y="1318437"/>
            <a:ext cx="11152414" cy="5425263"/>
          </a:xfrm>
        </p:spPr>
        <p:txBody>
          <a:bodyPr>
            <a:normAutofit/>
          </a:bodyPr>
          <a:lstStyle/>
          <a:p>
            <a:pPr algn="just"/>
            <a:r>
              <a:rPr lang="en-US" sz="2500" dirty="0"/>
              <a:t>Each virtualization technologies have their own advantages and disadvantages. The choice of virtualization heavily depends on </a:t>
            </a:r>
            <a:r>
              <a:rPr lang="en-US" sz="2500" b="1" dirty="0">
                <a:solidFill>
                  <a:srgbClr val="FF0000"/>
                </a:solidFill>
              </a:rPr>
              <a:t>use and cost.</a:t>
            </a:r>
          </a:p>
          <a:p>
            <a:pPr algn="just"/>
            <a:r>
              <a:rPr lang="en-US" sz="2500" dirty="0"/>
              <a:t>There are a lot of technologies are evolving and enterprise products support multiple virtualization types to improve the performance and reduce the resource overhead. </a:t>
            </a:r>
            <a:endParaRPr lang="en-IN" sz="2500" dirty="0"/>
          </a:p>
        </p:txBody>
      </p:sp>
    </p:spTree>
    <p:extLst>
      <p:ext uri="{BB962C8B-B14F-4D97-AF65-F5344CB8AC3E}">
        <p14:creationId xmlns:p14="http://schemas.microsoft.com/office/powerpoint/2010/main" val="8793129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77" y="-1"/>
            <a:ext cx="11504428" cy="1169581"/>
          </a:xfrm>
        </p:spPr>
        <p:txBody>
          <a:bodyPr>
            <a:normAutofit/>
          </a:bodyPr>
          <a:lstStyle/>
          <a:p>
            <a:r>
              <a:rPr lang="en-IN" dirty="0" err="1" smtClean="0"/>
              <a:t>cONTENTS</a:t>
            </a:r>
            <a:endParaRPr lang="en-IN" dirty="0"/>
          </a:p>
        </p:txBody>
      </p:sp>
      <p:sp>
        <p:nvSpPr>
          <p:cNvPr id="3" name="Content Placeholder 2"/>
          <p:cNvSpPr>
            <a:spLocks noGrp="1"/>
          </p:cNvSpPr>
          <p:nvPr>
            <p:ph idx="1"/>
          </p:nvPr>
        </p:nvSpPr>
        <p:spPr>
          <a:xfrm>
            <a:off x="318977" y="1169581"/>
            <a:ext cx="11504428" cy="5443869"/>
          </a:xfrm>
        </p:spPr>
        <p:txBody>
          <a:bodyPr>
            <a:noAutofit/>
          </a:bodyPr>
          <a:lstStyle/>
          <a:p>
            <a:pPr marL="0" indent="0">
              <a:buNone/>
            </a:pPr>
            <a:r>
              <a:rPr lang="en-IN" sz="3000" b="1" dirty="0" smtClean="0">
                <a:latin typeface="Times New Roman" panose="02020603050405020304" pitchFamily="18" charset="0"/>
                <a:cs typeface="Times New Roman" panose="02020603050405020304" pitchFamily="18" charset="0"/>
              </a:rPr>
              <a:t>Process Level Virtualization</a:t>
            </a:r>
          </a:p>
          <a:p>
            <a:pPr marL="0" indent="0">
              <a:buNone/>
            </a:pPr>
            <a:r>
              <a:rPr lang="en-IN" sz="3000" b="1" dirty="0" smtClean="0">
                <a:latin typeface="Times New Roman" panose="02020603050405020304" pitchFamily="18" charset="0"/>
                <a:cs typeface="Times New Roman" panose="02020603050405020304" pitchFamily="18" charset="0"/>
              </a:rPr>
              <a:t>3. Operating </a:t>
            </a:r>
            <a:r>
              <a:rPr lang="en-IN" sz="3000" b="1" dirty="0">
                <a:latin typeface="Times New Roman" panose="02020603050405020304" pitchFamily="18" charset="0"/>
                <a:cs typeface="Times New Roman" panose="02020603050405020304" pitchFamily="18" charset="0"/>
              </a:rPr>
              <a:t>System Level Virtualization</a:t>
            </a:r>
          </a:p>
          <a:p>
            <a:pPr marL="274320" lvl="1" indent="0">
              <a:buNone/>
            </a:pPr>
            <a:r>
              <a:rPr lang="en-IN" sz="3000" dirty="0" smtClean="0">
                <a:latin typeface="Times New Roman" panose="02020603050405020304" pitchFamily="18" charset="0"/>
                <a:cs typeface="Times New Roman" panose="02020603050405020304" pitchFamily="18" charset="0"/>
              </a:rPr>
              <a:t>3.1.Programming </a:t>
            </a:r>
            <a:r>
              <a:rPr lang="en-IN" sz="3000" dirty="0">
                <a:latin typeface="Times New Roman" panose="02020603050405020304" pitchFamily="18" charset="0"/>
                <a:cs typeface="Times New Roman" panose="02020603050405020304" pitchFamily="18" charset="0"/>
              </a:rPr>
              <a:t>language-level virtualization</a:t>
            </a:r>
          </a:p>
          <a:p>
            <a:pPr marL="274320" lvl="1" indent="0">
              <a:buNone/>
            </a:pPr>
            <a:r>
              <a:rPr lang="en-IN" sz="3000" dirty="0" smtClean="0">
                <a:latin typeface="Times New Roman" panose="02020603050405020304" pitchFamily="18" charset="0"/>
                <a:cs typeface="Times New Roman" panose="02020603050405020304" pitchFamily="18" charset="0"/>
              </a:rPr>
              <a:t>3.2.Application-level virtualization</a:t>
            </a:r>
          </a:p>
          <a:p>
            <a:pPr marL="0" indent="0">
              <a:buNone/>
            </a:pPr>
            <a:r>
              <a:rPr lang="en-IN" sz="3000" b="1" dirty="0" smtClean="0">
                <a:latin typeface="Times New Roman" panose="02020603050405020304" pitchFamily="18" charset="0"/>
                <a:cs typeface="Times New Roman" panose="02020603050405020304" pitchFamily="18" charset="0"/>
              </a:rPr>
              <a:t>4. Other Types of Virtualization</a:t>
            </a:r>
          </a:p>
          <a:p>
            <a:pPr marL="274320" lvl="1" indent="0">
              <a:buNone/>
            </a:pPr>
            <a:r>
              <a:rPr lang="en-IN" sz="3000" dirty="0">
                <a:latin typeface="Times New Roman" panose="02020603050405020304" pitchFamily="18" charset="0"/>
                <a:cs typeface="Times New Roman" panose="02020603050405020304" pitchFamily="18" charset="0"/>
              </a:rPr>
              <a:t>4.1. Storage Virtualization</a:t>
            </a:r>
          </a:p>
          <a:p>
            <a:pPr marL="274320" lvl="1" indent="0">
              <a:buNone/>
            </a:pPr>
            <a:r>
              <a:rPr lang="en-IN" sz="3000" dirty="0">
                <a:latin typeface="Times New Roman" panose="02020603050405020304" pitchFamily="18" charset="0"/>
                <a:cs typeface="Times New Roman" panose="02020603050405020304" pitchFamily="18" charset="0"/>
              </a:rPr>
              <a:t>4.2. Network Virtualization</a:t>
            </a:r>
          </a:p>
          <a:p>
            <a:pPr marL="274320" lvl="1" indent="0">
              <a:buNone/>
            </a:pPr>
            <a:r>
              <a:rPr lang="en-IN" sz="3000" dirty="0">
                <a:latin typeface="Times New Roman" panose="02020603050405020304" pitchFamily="18" charset="0"/>
                <a:cs typeface="Times New Roman" panose="02020603050405020304" pitchFamily="18" charset="0"/>
              </a:rPr>
              <a:t>4.3. Desktop Virtualization</a:t>
            </a:r>
          </a:p>
          <a:p>
            <a:pPr marL="274320" lvl="1" indent="0">
              <a:buNone/>
            </a:pPr>
            <a:r>
              <a:rPr lang="en-IN" sz="3000" dirty="0">
                <a:latin typeface="Times New Roman" panose="02020603050405020304" pitchFamily="18" charset="0"/>
                <a:cs typeface="Times New Roman" panose="02020603050405020304" pitchFamily="18" charset="0"/>
              </a:rPr>
              <a:t>4.4. Application Server </a:t>
            </a:r>
            <a:r>
              <a:rPr lang="en-IN" sz="3000" dirty="0" smtClean="0">
                <a:latin typeface="Times New Roman" panose="02020603050405020304" pitchFamily="18" charset="0"/>
                <a:cs typeface="Times New Roman" panose="02020603050405020304" pitchFamily="18" charset="0"/>
              </a:rPr>
              <a:t>Virtualization</a:t>
            </a:r>
          </a:p>
          <a:p>
            <a:pPr marL="0" indent="0">
              <a:buNone/>
            </a:pPr>
            <a:r>
              <a:rPr lang="en-IN" sz="3200" b="1" dirty="0" smtClean="0">
                <a:latin typeface="Times New Roman" panose="02020603050405020304" pitchFamily="18" charset="0"/>
                <a:cs typeface="Times New Roman" panose="02020603050405020304" pitchFamily="18" charset="0"/>
              </a:rPr>
              <a:t>5. Conclusion</a:t>
            </a:r>
            <a:endParaRPr lang="en-IN" sz="3200" b="1"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smtClean="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72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Taxonomy of </a:t>
            </a:r>
            <a:r>
              <a:rPr lang="en-IN" dirty="0"/>
              <a:t>virtualization techniques</a:t>
            </a:r>
            <a:br>
              <a:rPr lang="en-IN" dirty="0"/>
            </a:br>
            <a:r>
              <a:rPr lang="en-IN" sz="2800" dirty="0" err="1" smtClean="0"/>
              <a:t>contd</a:t>
            </a:r>
            <a:r>
              <a:rPr lang="en-IN" sz="2800" dirty="0" smtClean="0"/>
              <a:t>…</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786" y="1828800"/>
            <a:ext cx="7468450" cy="5029200"/>
          </a:xfrm>
          <a:prstGeom prst="rect">
            <a:avLst/>
          </a:prstGeom>
        </p:spPr>
      </p:pic>
    </p:spTree>
    <p:extLst>
      <p:ext uri="{BB962C8B-B14F-4D97-AF65-F5344CB8AC3E}">
        <p14:creationId xmlns:p14="http://schemas.microsoft.com/office/powerpoint/2010/main" val="36019550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Process Level Virtualization</a:t>
            </a:r>
            <a:endParaRPr lang="en-IN" dirty="0"/>
          </a:p>
        </p:txBody>
      </p:sp>
      <p:sp>
        <p:nvSpPr>
          <p:cNvPr id="3" name="Content Placeholder 2"/>
          <p:cNvSpPr>
            <a:spLocks noGrp="1"/>
          </p:cNvSpPr>
          <p:nvPr>
            <p:ph idx="1"/>
          </p:nvPr>
        </p:nvSpPr>
        <p:spPr/>
        <p:txBody>
          <a:bodyPr>
            <a:normAutofit/>
          </a:bodyPr>
          <a:lstStyle/>
          <a:p>
            <a:pPr marL="0" indent="0">
              <a:buNone/>
            </a:pPr>
            <a:r>
              <a:rPr lang="en-IN" sz="3000" b="1" i="1" dirty="0" smtClean="0"/>
              <a:t>Operating System Level Virtualization</a:t>
            </a:r>
          </a:p>
          <a:p>
            <a:r>
              <a:rPr lang="en-IN" sz="3000" dirty="0"/>
              <a:t>Programming language-level </a:t>
            </a:r>
            <a:r>
              <a:rPr lang="en-IN" sz="3000" dirty="0" smtClean="0"/>
              <a:t>virtualization</a:t>
            </a:r>
          </a:p>
          <a:p>
            <a:r>
              <a:rPr lang="en-IN" sz="3000" dirty="0"/>
              <a:t>Application-level virtualization</a:t>
            </a:r>
          </a:p>
        </p:txBody>
      </p:sp>
    </p:spTree>
    <p:extLst>
      <p:ext uri="{BB962C8B-B14F-4D97-AF65-F5344CB8AC3E}">
        <p14:creationId xmlns:p14="http://schemas.microsoft.com/office/powerpoint/2010/main" val="1359331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07354"/>
          </a:xfrm>
        </p:spPr>
        <p:txBody>
          <a:bodyPr>
            <a:normAutofit fontScale="90000"/>
          </a:bodyPr>
          <a:lstStyle/>
          <a:p>
            <a:r>
              <a:rPr lang="en-IN" b="1" dirty="0"/>
              <a:t>3</a:t>
            </a:r>
            <a:r>
              <a:rPr lang="en-IN" b="1" dirty="0" smtClean="0"/>
              <a:t>. OS </a:t>
            </a:r>
            <a:r>
              <a:rPr lang="en-IN" b="1" dirty="0"/>
              <a:t>level </a:t>
            </a:r>
            <a:r>
              <a:rPr lang="en-IN" b="1" dirty="0" smtClean="0"/>
              <a:t>Virtualization</a:t>
            </a:r>
            <a:r>
              <a:rPr lang="en-IN" b="1" dirty="0"/>
              <a:t/>
            </a:r>
            <a:br>
              <a:rPr lang="en-IN" b="1" dirty="0"/>
            </a:br>
            <a:endParaRPr lang="en-IN" dirty="0"/>
          </a:p>
        </p:txBody>
      </p:sp>
      <p:sp>
        <p:nvSpPr>
          <p:cNvPr id="3" name="Content Placeholder 2"/>
          <p:cNvSpPr>
            <a:spLocks noGrp="1"/>
          </p:cNvSpPr>
          <p:nvPr>
            <p:ph idx="1"/>
          </p:nvPr>
        </p:nvSpPr>
        <p:spPr>
          <a:xfrm>
            <a:off x="276447" y="1191986"/>
            <a:ext cx="11461897" cy="5293874"/>
          </a:xfrm>
        </p:spPr>
        <p:txBody>
          <a:bodyPr>
            <a:normAutofit fontScale="92500"/>
          </a:bodyPr>
          <a:lstStyle/>
          <a:p>
            <a:pPr algn="just"/>
            <a:r>
              <a:rPr lang="en-US" sz="2300" dirty="0"/>
              <a:t>Operating system-level virtualization is widely </a:t>
            </a:r>
            <a:r>
              <a:rPr lang="en-US" sz="2300" dirty="0" smtClean="0"/>
              <a:t>used. It is also known as </a:t>
            </a:r>
            <a:r>
              <a:rPr lang="en-US" sz="2300" b="1" dirty="0"/>
              <a:t>“containerization</a:t>
            </a:r>
            <a:r>
              <a:rPr lang="en-US" sz="2300" dirty="0"/>
              <a:t>”. </a:t>
            </a:r>
            <a:endParaRPr lang="en-US" sz="2300" dirty="0" smtClean="0"/>
          </a:p>
          <a:p>
            <a:pPr algn="just"/>
            <a:r>
              <a:rPr lang="en-IN" sz="2400" dirty="0"/>
              <a:t>Differently from hardware virtualization, </a:t>
            </a:r>
            <a:r>
              <a:rPr lang="en-IN" sz="2400" b="1" dirty="0">
                <a:solidFill>
                  <a:srgbClr val="FF0000"/>
                </a:solidFill>
              </a:rPr>
              <a:t>there is no virtual machine manager or hypervisor, and the virtualization is done within a single operating system, where the OS kernel allows for multiple isolated user space instances</a:t>
            </a:r>
            <a:r>
              <a:rPr lang="en-US" sz="2300" b="1" dirty="0" smtClean="0">
                <a:solidFill>
                  <a:srgbClr val="FF0000"/>
                </a:solidFill>
              </a:rPr>
              <a:t>. </a:t>
            </a:r>
          </a:p>
          <a:p>
            <a:pPr algn="just"/>
            <a:r>
              <a:rPr lang="en-US" sz="2300" dirty="0" smtClean="0"/>
              <a:t>In </a:t>
            </a:r>
            <a:r>
              <a:rPr lang="en-US" sz="2300" dirty="0"/>
              <a:t>OS-level virtualization, unlike other virtualization technologies, there </a:t>
            </a:r>
            <a:r>
              <a:rPr lang="en-US" sz="2300" b="1" dirty="0">
                <a:solidFill>
                  <a:srgbClr val="FF0000"/>
                </a:solidFill>
              </a:rPr>
              <a:t>will be very little or no overhead since its uses the host operating system kernel for execution</a:t>
            </a:r>
            <a:r>
              <a:rPr lang="en-US" sz="2300" b="1" dirty="0"/>
              <a:t>. </a:t>
            </a:r>
            <a:endParaRPr lang="en-US" sz="2300" b="1" dirty="0" smtClean="0"/>
          </a:p>
          <a:p>
            <a:pPr algn="just"/>
            <a:r>
              <a:rPr lang="en-IN" sz="2400" dirty="0"/>
              <a:t>Operating systems supporting this type of virtualization are </a:t>
            </a:r>
            <a:r>
              <a:rPr lang="en-IN" sz="2400" b="1" dirty="0">
                <a:solidFill>
                  <a:srgbClr val="FF0000"/>
                </a:solidFill>
              </a:rPr>
              <a:t>general-purpose, time-shared operating systems</a:t>
            </a:r>
            <a:r>
              <a:rPr lang="en-IN" sz="2400" b="1" dirty="0"/>
              <a:t> </a:t>
            </a:r>
            <a:r>
              <a:rPr lang="en-IN" sz="2400" dirty="0"/>
              <a:t>with the capability to provide </a:t>
            </a:r>
            <a:r>
              <a:rPr lang="en-IN" sz="2400" b="1" dirty="0"/>
              <a:t>stronger namespace and resource isolation.</a:t>
            </a:r>
            <a:endParaRPr lang="en-US" sz="2300" b="1" dirty="0" smtClean="0"/>
          </a:p>
          <a:p>
            <a:pPr algn="just"/>
            <a:r>
              <a:rPr lang="en-US" sz="2300" b="1" dirty="0" smtClean="0"/>
              <a:t>Oracle </a:t>
            </a:r>
            <a:r>
              <a:rPr lang="en-US" sz="2300" b="1" dirty="0"/>
              <a:t>Solaris zone </a:t>
            </a:r>
            <a:r>
              <a:rPr lang="en-US" sz="2300" dirty="0"/>
              <a:t>is one of the famous containers in the enterprise market.  Here is the list of other containers.</a:t>
            </a:r>
          </a:p>
          <a:p>
            <a:pPr lvl="1" algn="just"/>
            <a:r>
              <a:rPr lang="en-US" sz="2100" dirty="0"/>
              <a:t>Linux LCX</a:t>
            </a:r>
          </a:p>
          <a:p>
            <a:pPr lvl="1" algn="just"/>
            <a:r>
              <a:rPr lang="en-US" sz="2100" dirty="0"/>
              <a:t>Docker</a:t>
            </a:r>
          </a:p>
          <a:p>
            <a:pPr lvl="1" algn="just"/>
            <a:r>
              <a:rPr lang="en-US" sz="2100" dirty="0"/>
              <a:t>AIX WPAR</a:t>
            </a:r>
          </a:p>
          <a:p>
            <a:pPr algn="just"/>
            <a:endParaRPr lang="en-IN" sz="2300" dirty="0"/>
          </a:p>
        </p:txBody>
      </p:sp>
    </p:spTree>
    <p:extLst>
      <p:ext uri="{BB962C8B-B14F-4D97-AF65-F5344CB8AC3E}">
        <p14:creationId xmlns:p14="http://schemas.microsoft.com/office/powerpoint/2010/main" val="137049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423" y="191386"/>
            <a:ext cx="11079125" cy="893135"/>
          </a:xfrm>
        </p:spPr>
        <p:txBody>
          <a:bodyPr/>
          <a:lstStyle/>
          <a:p>
            <a:r>
              <a:rPr lang="en-IN" dirty="0" smtClean="0"/>
              <a:t>3.1.  Programming Level Virtualization</a:t>
            </a:r>
            <a:endParaRPr lang="en-IN" dirty="0"/>
          </a:p>
        </p:txBody>
      </p:sp>
      <p:sp>
        <p:nvSpPr>
          <p:cNvPr id="3" name="Content Placeholder 2"/>
          <p:cNvSpPr>
            <a:spLocks noGrp="1"/>
          </p:cNvSpPr>
          <p:nvPr>
            <p:ph idx="1"/>
          </p:nvPr>
        </p:nvSpPr>
        <p:spPr>
          <a:xfrm>
            <a:off x="340243" y="1084521"/>
            <a:ext cx="11546958" cy="5486400"/>
          </a:xfrm>
        </p:spPr>
        <p:txBody>
          <a:bodyPr>
            <a:noAutofit/>
          </a:bodyPr>
          <a:lstStyle/>
          <a:p>
            <a:pPr algn="just"/>
            <a:r>
              <a:rPr lang="en-IN" sz="2800" dirty="0">
                <a:latin typeface="Times New Roman" panose="02020603050405020304" pitchFamily="18" charset="0"/>
                <a:cs typeface="Times New Roman" panose="02020603050405020304" pitchFamily="18" charset="0"/>
              </a:rPr>
              <a:t>Programming language-level virtualization is mostly used to achieve </a:t>
            </a:r>
            <a:r>
              <a:rPr lang="en-IN" sz="2800" b="1" dirty="0">
                <a:solidFill>
                  <a:srgbClr val="FF0000"/>
                </a:solidFill>
                <a:latin typeface="Times New Roman" panose="02020603050405020304" pitchFamily="18" charset="0"/>
                <a:cs typeface="Times New Roman" panose="02020603050405020304" pitchFamily="18" charset="0"/>
              </a:rPr>
              <a:t>ease of deployment of applications, managed execution, and portability across different platforms and operating </a:t>
            </a:r>
            <a:r>
              <a:rPr lang="en-IN" sz="2800" b="1" dirty="0" smtClean="0">
                <a:solidFill>
                  <a:srgbClr val="FF0000"/>
                </a:solidFill>
                <a:latin typeface="Times New Roman" panose="02020603050405020304" pitchFamily="18" charset="0"/>
                <a:cs typeface="Times New Roman" panose="02020603050405020304" pitchFamily="18" charset="0"/>
              </a:rPr>
              <a:t>systems.</a:t>
            </a:r>
          </a:p>
          <a:p>
            <a:pPr algn="just"/>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It consists of a </a:t>
            </a:r>
            <a:r>
              <a:rPr lang="en-IN" sz="2800" b="1" dirty="0">
                <a:solidFill>
                  <a:srgbClr val="FF0000"/>
                </a:solidFill>
                <a:latin typeface="Times New Roman" panose="02020603050405020304" pitchFamily="18" charset="0"/>
                <a:cs typeface="Times New Roman" panose="02020603050405020304" pitchFamily="18" charset="0"/>
              </a:rPr>
              <a:t>virtual machine executing the byte code of a program, which is the result of the compilation process. </a:t>
            </a:r>
            <a:endParaRPr lang="en-IN" sz="2800" b="1" dirty="0" smtClean="0">
              <a:solidFill>
                <a:srgbClr val="FF0000"/>
              </a:solidFill>
              <a:latin typeface="Times New Roman" panose="02020603050405020304" pitchFamily="18" charset="0"/>
              <a:cs typeface="Times New Roman" panose="02020603050405020304" pitchFamily="18" charset="0"/>
            </a:endParaRPr>
          </a:p>
          <a:p>
            <a:pPr algn="just"/>
            <a:r>
              <a:rPr lang="en-IN" sz="2800" dirty="0" smtClean="0">
                <a:latin typeface="Times New Roman" panose="02020603050405020304" pitchFamily="18" charset="0"/>
                <a:cs typeface="Times New Roman" panose="02020603050405020304" pitchFamily="18" charset="0"/>
              </a:rPr>
              <a:t>Compilers </a:t>
            </a:r>
            <a:r>
              <a:rPr lang="en-IN" sz="2800" dirty="0">
                <a:latin typeface="Times New Roman" panose="02020603050405020304" pitchFamily="18" charset="0"/>
                <a:cs typeface="Times New Roman" panose="02020603050405020304" pitchFamily="18" charset="0"/>
              </a:rPr>
              <a:t>implemented and used this technology to </a:t>
            </a:r>
            <a:r>
              <a:rPr lang="en-IN" sz="2800" b="1" dirty="0">
                <a:solidFill>
                  <a:srgbClr val="FF0000"/>
                </a:solidFill>
                <a:latin typeface="Times New Roman" panose="02020603050405020304" pitchFamily="18" charset="0"/>
                <a:cs typeface="Times New Roman" panose="02020603050405020304" pitchFamily="18" charset="0"/>
              </a:rPr>
              <a:t>produce a binary format representing the machine code for an abstract architecture</a:t>
            </a:r>
            <a:r>
              <a:rPr lang="en-IN" sz="2800" b="1" dirty="0" smtClean="0">
                <a:latin typeface="Times New Roman" panose="02020603050405020304" pitchFamily="18" charset="0"/>
                <a:cs typeface="Times New Roman" panose="02020603050405020304" pitchFamily="18" charset="0"/>
              </a:rPr>
              <a:t>.</a:t>
            </a:r>
          </a:p>
          <a:p>
            <a:pPr algn="just"/>
            <a:r>
              <a:rPr lang="en-IN" sz="2800" dirty="0">
                <a:latin typeface="Times New Roman" panose="02020603050405020304" pitchFamily="18" charset="0"/>
                <a:cs typeface="Times New Roman" panose="02020603050405020304" pitchFamily="18" charset="0"/>
              </a:rPr>
              <a:t>T</a:t>
            </a:r>
            <a:r>
              <a:rPr lang="en-IN" sz="2800" dirty="0" smtClean="0">
                <a:latin typeface="Times New Roman" panose="02020603050405020304" pitchFamily="18" charset="0"/>
                <a:cs typeface="Times New Roman" panose="02020603050405020304" pitchFamily="18" charset="0"/>
              </a:rPr>
              <a:t>hese </a:t>
            </a:r>
            <a:r>
              <a:rPr lang="en-IN" sz="2800" dirty="0">
                <a:latin typeface="Times New Roman" panose="02020603050405020304" pitchFamily="18" charset="0"/>
                <a:cs typeface="Times New Roman" panose="02020603050405020304" pitchFamily="18" charset="0"/>
              </a:rPr>
              <a:t>virtual machines </a:t>
            </a:r>
            <a:r>
              <a:rPr lang="en-IN" sz="2800" dirty="0" smtClean="0">
                <a:latin typeface="Times New Roman" panose="02020603050405020304" pitchFamily="18" charset="0"/>
                <a:cs typeface="Times New Roman" panose="02020603050405020304" pitchFamily="18" charset="0"/>
              </a:rPr>
              <a:t>constitute </a:t>
            </a:r>
            <a:r>
              <a:rPr lang="en-IN" sz="2800" dirty="0">
                <a:latin typeface="Times New Roman" panose="02020603050405020304" pitchFamily="18" charset="0"/>
                <a:cs typeface="Times New Roman" panose="02020603050405020304" pitchFamily="18" charset="0"/>
              </a:rPr>
              <a:t>a </a:t>
            </a:r>
            <a:r>
              <a:rPr lang="en-IN" sz="2800" b="1" dirty="0">
                <a:solidFill>
                  <a:srgbClr val="FF0000"/>
                </a:solidFill>
                <a:latin typeface="Times New Roman" panose="02020603050405020304" pitchFamily="18" charset="0"/>
                <a:cs typeface="Times New Roman" panose="02020603050405020304" pitchFamily="18" charset="0"/>
              </a:rPr>
              <a:t>simplification of the underlying hardware instruction set </a:t>
            </a:r>
            <a:r>
              <a:rPr lang="en-IN" sz="2800" dirty="0">
                <a:latin typeface="Times New Roman" panose="02020603050405020304" pitchFamily="18" charset="0"/>
                <a:cs typeface="Times New Roman" panose="02020603050405020304" pitchFamily="18" charset="0"/>
              </a:rPr>
              <a:t>and provide </a:t>
            </a:r>
            <a:r>
              <a:rPr lang="en-IN" sz="2800" b="1" dirty="0">
                <a:solidFill>
                  <a:srgbClr val="FF0000"/>
                </a:solidFill>
                <a:latin typeface="Times New Roman" panose="02020603050405020304" pitchFamily="18" charset="0"/>
                <a:cs typeface="Times New Roman" panose="02020603050405020304" pitchFamily="18" charset="0"/>
              </a:rPr>
              <a:t>some high-level instructions that map some of the features of the languages compiled for them.</a:t>
            </a:r>
            <a:r>
              <a:rPr lang="en-IN" sz="2800" dirty="0">
                <a:latin typeface="Times New Roman" panose="02020603050405020304" pitchFamily="18" charset="0"/>
                <a:cs typeface="Times New Roman" panose="02020603050405020304" pitchFamily="18" charset="0"/>
              </a:rPr>
              <a:t> At runtime, the byte code can be either interpreted or compiled on the fly—or </a:t>
            </a:r>
            <a:r>
              <a:rPr lang="en-IN" sz="2800" dirty="0" err="1" smtClean="0">
                <a:latin typeface="Times New Roman" panose="02020603050405020304" pitchFamily="18" charset="0"/>
                <a:cs typeface="Times New Roman" panose="02020603050405020304" pitchFamily="18" charset="0"/>
              </a:rPr>
              <a:t>jitted</a:t>
            </a:r>
            <a:r>
              <a:rPr lang="en-IN" sz="2800" dirty="0" smtClean="0">
                <a:latin typeface="Times New Roman" panose="02020603050405020304" pitchFamily="18" charset="0"/>
                <a:cs typeface="Times New Roman" panose="02020603050405020304" pitchFamily="18" charset="0"/>
              </a:rPr>
              <a:t>—against </a:t>
            </a:r>
            <a:r>
              <a:rPr lang="en-IN" sz="2800" dirty="0">
                <a:latin typeface="Times New Roman" panose="02020603050405020304" pitchFamily="18" charset="0"/>
                <a:cs typeface="Times New Roman" panose="02020603050405020304" pitchFamily="18" charset="0"/>
              </a:rPr>
              <a:t>the underlying hardware instruction set.</a:t>
            </a:r>
          </a:p>
          <a:p>
            <a:pPr marL="0" indent="0" algn="just">
              <a:buNone/>
            </a:pP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378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03" y="0"/>
            <a:ext cx="11766697" cy="914401"/>
          </a:xfrm>
        </p:spPr>
        <p:txBody>
          <a:bodyPr>
            <a:normAutofit/>
          </a:bodyPr>
          <a:lstStyle/>
          <a:p>
            <a:r>
              <a:rPr lang="en-IN" dirty="0" smtClean="0"/>
              <a:t>3.1. Programming </a:t>
            </a:r>
            <a:r>
              <a:rPr lang="en-IN" dirty="0"/>
              <a:t>Level Virtualization</a:t>
            </a:r>
          </a:p>
        </p:txBody>
      </p:sp>
      <p:sp>
        <p:nvSpPr>
          <p:cNvPr id="3" name="Content Placeholder 2"/>
          <p:cNvSpPr>
            <a:spLocks noGrp="1"/>
          </p:cNvSpPr>
          <p:nvPr>
            <p:ph idx="1"/>
          </p:nvPr>
        </p:nvSpPr>
        <p:spPr>
          <a:xfrm>
            <a:off x="0" y="680484"/>
            <a:ext cx="12191999" cy="6177516"/>
          </a:xfrm>
        </p:spPr>
        <p:txBody>
          <a:bodyPr>
            <a:noAutofit/>
          </a:bodyPr>
          <a:lstStyle/>
          <a:p>
            <a:pPr algn="just"/>
            <a:r>
              <a:rPr lang="en-IN" sz="2500" dirty="0">
                <a:latin typeface="Times New Roman" panose="02020603050405020304" pitchFamily="18" charset="0"/>
                <a:cs typeface="Times New Roman" panose="02020603050405020304" pitchFamily="18" charset="0"/>
              </a:rPr>
              <a:t>The main advantage of programming-level virtual machines, also called process virtual machines, is the ability to </a:t>
            </a:r>
            <a:r>
              <a:rPr lang="en-IN" sz="2500" b="1" dirty="0">
                <a:solidFill>
                  <a:srgbClr val="FF0000"/>
                </a:solidFill>
                <a:latin typeface="Times New Roman" panose="02020603050405020304" pitchFamily="18" charset="0"/>
                <a:cs typeface="Times New Roman" panose="02020603050405020304" pitchFamily="18" charset="0"/>
              </a:rPr>
              <a:t>provide a uniform execution environment across different platforms</a:t>
            </a:r>
            <a:r>
              <a:rPr lang="en-IN" sz="2500" b="1" dirty="0" smtClean="0">
                <a:solidFill>
                  <a:srgbClr val="FF0000"/>
                </a:solidFill>
                <a:latin typeface="Times New Roman" panose="02020603050405020304" pitchFamily="18" charset="0"/>
                <a:cs typeface="Times New Roman" panose="02020603050405020304" pitchFamily="18" charset="0"/>
              </a:rPr>
              <a:t>.</a:t>
            </a:r>
          </a:p>
          <a:p>
            <a:pPr algn="just"/>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Programs </a:t>
            </a:r>
            <a:r>
              <a:rPr lang="en-IN" sz="2500" b="1" dirty="0">
                <a:solidFill>
                  <a:srgbClr val="FF0000"/>
                </a:solidFill>
                <a:latin typeface="Times New Roman" panose="02020603050405020304" pitchFamily="18" charset="0"/>
                <a:cs typeface="Times New Roman" panose="02020603050405020304" pitchFamily="18" charset="0"/>
              </a:rPr>
              <a:t>compiled into byte code can be executed on any operating system </a:t>
            </a:r>
            <a:r>
              <a:rPr lang="en-IN" sz="2500" dirty="0">
                <a:latin typeface="Times New Roman" panose="02020603050405020304" pitchFamily="18" charset="0"/>
                <a:cs typeface="Times New Roman" panose="02020603050405020304" pitchFamily="18" charset="0"/>
              </a:rPr>
              <a:t>and platform for which a virtual machine able to execute that code has been provided.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From </a:t>
            </a:r>
            <a:r>
              <a:rPr lang="en-IN" sz="2500" dirty="0">
                <a:latin typeface="Times New Roman" panose="02020603050405020304" pitchFamily="18" charset="0"/>
                <a:cs typeface="Times New Roman" panose="02020603050405020304" pitchFamily="18" charset="0"/>
              </a:rPr>
              <a:t>a development life-cycle point of view, this </a:t>
            </a:r>
            <a:r>
              <a:rPr lang="en-IN" sz="2500" b="1" dirty="0">
                <a:solidFill>
                  <a:srgbClr val="FF0000"/>
                </a:solidFill>
                <a:latin typeface="Times New Roman" panose="02020603050405020304" pitchFamily="18" charset="0"/>
                <a:cs typeface="Times New Roman" panose="02020603050405020304" pitchFamily="18" charset="0"/>
              </a:rPr>
              <a:t>simplifies the development and deployment efforts since it is not </a:t>
            </a:r>
            <a:r>
              <a:rPr lang="en-IN" sz="2500" b="1" dirty="0" smtClean="0">
                <a:solidFill>
                  <a:srgbClr val="FF0000"/>
                </a:solidFill>
                <a:latin typeface="Times New Roman" panose="02020603050405020304" pitchFamily="18" charset="0"/>
                <a:cs typeface="Times New Roman" panose="02020603050405020304" pitchFamily="18" charset="0"/>
              </a:rPr>
              <a:t>necessary </a:t>
            </a:r>
            <a:r>
              <a:rPr lang="en-IN" sz="2500" b="1" dirty="0">
                <a:solidFill>
                  <a:srgbClr val="FF0000"/>
                </a:solidFill>
                <a:latin typeface="Times New Roman" panose="02020603050405020304" pitchFamily="18" charset="0"/>
                <a:cs typeface="Times New Roman" panose="02020603050405020304" pitchFamily="18" charset="0"/>
              </a:rPr>
              <a:t>to provide different versions of the same code</a:t>
            </a:r>
            <a:r>
              <a:rPr lang="en-IN" sz="2500" dirty="0">
                <a:latin typeface="Times New Roman" panose="02020603050405020304" pitchFamily="18" charset="0"/>
                <a:cs typeface="Times New Roman" panose="02020603050405020304" pitchFamily="18" charset="0"/>
              </a:rPr>
              <a:t>.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The </a:t>
            </a:r>
            <a:r>
              <a:rPr lang="en-IN" sz="2500" dirty="0">
                <a:latin typeface="Times New Roman" panose="02020603050405020304" pitchFamily="18" charset="0"/>
                <a:cs typeface="Times New Roman" panose="02020603050405020304" pitchFamily="18" charset="0"/>
              </a:rPr>
              <a:t>implementation </a:t>
            </a:r>
            <a:r>
              <a:rPr lang="en-IN" sz="2500" b="1" dirty="0">
                <a:solidFill>
                  <a:srgbClr val="FF0000"/>
                </a:solidFill>
                <a:latin typeface="Times New Roman" panose="02020603050405020304" pitchFamily="18" charset="0"/>
                <a:cs typeface="Times New Roman" panose="02020603050405020304" pitchFamily="18" charset="0"/>
              </a:rPr>
              <a:t>of the virtual machine for different platforms is still a costly task, but it is done once </a:t>
            </a:r>
            <a:r>
              <a:rPr lang="en-IN" sz="2500" dirty="0">
                <a:latin typeface="Times New Roman" panose="02020603050405020304" pitchFamily="18" charset="0"/>
                <a:cs typeface="Times New Roman" panose="02020603050405020304" pitchFamily="18" charset="0"/>
              </a:rPr>
              <a:t>and not for any application. </a:t>
            </a:r>
            <a:endParaRPr lang="en-IN" sz="2500" dirty="0" smtClean="0">
              <a:latin typeface="Times New Roman" panose="02020603050405020304" pitchFamily="18" charset="0"/>
              <a:cs typeface="Times New Roman" panose="02020603050405020304" pitchFamily="18" charset="0"/>
            </a:endParaRPr>
          </a:p>
          <a:p>
            <a:pPr algn="just"/>
            <a:r>
              <a:rPr lang="en-IN" sz="2500" dirty="0" smtClean="0">
                <a:latin typeface="Times New Roman" panose="02020603050405020304" pitchFamily="18" charset="0"/>
                <a:cs typeface="Times New Roman" panose="02020603050405020304" pitchFamily="18" charset="0"/>
              </a:rPr>
              <a:t>Moreover</a:t>
            </a:r>
            <a:r>
              <a:rPr lang="en-IN" sz="2500" dirty="0">
                <a:latin typeface="Times New Roman" panose="02020603050405020304" pitchFamily="18" charset="0"/>
                <a:cs typeface="Times New Roman" panose="02020603050405020304" pitchFamily="18" charset="0"/>
              </a:rPr>
              <a:t>, </a:t>
            </a:r>
            <a:r>
              <a:rPr lang="en-IN" sz="2500" b="1" dirty="0">
                <a:solidFill>
                  <a:srgbClr val="FF0000"/>
                </a:solidFill>
                <a:latin typeface="Times New Roman" panose="02020603050405020304" pitchFamily="18" charset="0"/>
                <a:cs typeface="Times New Roman" panose="02020603050405020304" pitchFamily="18" charset="0"/>
              </a:rPr>
              <a:t>process virtual machines </a:t>
            </a:r>
            <a:r>
              <a:rPr lang="en-IN" sz="2500" b="1" dirty="0" smtClean="0">
                <a:solidFill>
                  <a:srgbClr val="FF0000"/>
                </a:solidFill>
                <a:latin typeface="Times New Roman" panose="02020603050405020304" pitchFamily="18" charset="0"/>
                <a:cs typeface="Times New Roman" panose="02020603050405020304" pitchFamily="18" charset="0"/>
              </a:rPr>
              <a:t>allow </a:t>
            </a:r>
            <a:r>
              <a:rPr lang="en-IN" sz="2500" b="1" dirty="0">
                <a:solidFill>
                  <a:srgbClr val="FF0000"/>
                </a:solidFill>
                <a:latin typeface="Times New Roman" panose="02020603050405020304" pitchFamily="18" charset="0"/>
                <a:cs typeface="Times New Roman" panose="02020603050405020304" pitchFamily="18" charset="0"/>
              </a:rPr>
              <a:t>for more control over the execution of programs since they do not provide direct access to the memory</a:t>
            </a:r>
            <a:r>
              <a:rPr lang="en-IN" sz="2500" dirty="0">
                <a:latin typeface="Times New Roman" panose="02020603050405020304" pitchFamily="18" charset="0"/>
                <a:cs typeface="Times New Roman" panose="02020603050405020304" pitchFamily="18" charset="0"/>
              </a:rPr>
              <a:t>. </a:t>
            </a:r>
            <a:endParaRPr lang="en-IN" sz="2500" dirty="0" smtClean="0">
              <a:latin typeface="Times New Roman" panose="02020603050405020304" pitchFamily="18" charset="0"/>
              <a:cs typeface="Times New Roman" panose="02020603050405020304" pitchFamily="18" charset="0"/>
            </a:endParaRPr>
          </a:p>
          <a:p>
            <a:pPr algn="just"/>
            <a:r>
              <a:rPr lang="en-IN" sz="2500" b="1" dirty="0" smtClean="0">
                <a:solidFill>
                  <a:srgbClr val="FF0000"/>
                </a:solidFill>
                <a:latin typeface="Times New Roman" panose="02020603050405020304" pitchFamily="18" charset="0"/>
                <a:cs typeface="Times New Roman" panose="02020603050405020304" pitchFamily="18" charset="0"/>
              </a:rPr>
              <a:t>Security</a:t>
            </a:r>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is another advantage of managed programming languages; by filtering the I/O operations, the process virtual machine can easily support sandboxing of applications. </a:t>
            </a:r>
            <a:r>
              <a:rPr lang="en-IN" sz="2500" dirty="0" smtClean="0">
                <a:latin typeface="Times New Roman" panose="02020603050405020304" pitchFamily="18" charset="0"/>
                <a:cs typeface="Times New Roman" panose="02020603050405020304" pitchFamily="18" charset="0"/>
              </a:rPr>
              <a:t>As </a:t>
            </a:r>
            <a:r>
              <a:rPr lang="en-IN" sz="2500" dirty="0">
                <a:latin typeface="Times New Roman" panose="02020603050405020304" pitchFamily="18" charset="0"/>
                <a:cs typeface="Times New Roman" panose="02020603050405020304" pitchFamily="18" charset="0"/>
              </a:rPr>
              <a:t>an example, both Java and .NET provide an infrastructure for pluggable security policies and code access security </a:t>
            </a:r>
            <a:r>
              <a:rPr lang="en-IN" sz="2500" dirty="0" smtClean="0">
                <a:latin typeface="Times New Roman" panose="02020603050405020304" pitchFamily="18" charset="0"/>
                <a:cs typeface="Times New Roman" panose="02020603050405020304" pitchFamily="18" charset="0"/>
              </a:rPr>
              <a:t>frameworks</a:t>
            </a:r>
            <a:endParaRPr lang="en-IN" sz="2500" dirty="0">
              <a:latin typeface="Times New Roman" panose="02020603050405020304" pitchFamily="18" charset="0"/>
              <a:cs typeface="Times New Roman" panose="02020603050405020304" pitchFamily="18" charset="0"/>
            </a:endParaRPr>
          </a:p>
          <a:p>
            <a:pPr algn="just"/>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636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18866"/>
          </a:xfrm>
        </p:spPr>
        <p:txBody>
          <a:bodyPr>
            <a:normAutofit fontScale="90000"/>
          </a:bodyPr>
          <a:lstStyle/>
          <a:p>
            <a:r>
              <a:rPr lang="en-IN" dirty="0" smtClean="0"/>
              <a:t>3.2. Application-level </a:t>
            </a:r>
            <a:r>
              <a:rPr lang="en-IN" dirty="0"/>
              <a:t>virtualization</a:t>
            </a:r>
            <a:br>
              <a:rPr lang="en-IN" dirty="0"/>
            </a:br>
            <a:endParaRPr lang="en-IN" dirty="0"/>
          </a:p>
        </p:txBody>
      </p:sp>
      <p:sp>
        <p:nvSpPr>
          <p:cNvPr id="3" name="Content Placeholder 2"/>
          <p:cNvSpPr>
            <a:spLocks noGrp="1"/>
          </p:cNvSpPr>
          <p:nvPr>
            <p:ph idx="1"/>
          </p:nvPr>
        </p:nvSpPr>
        <p:spPr>
          <a:xfrm>
            <a:off x="467833" y="1190847"/>
            <a:ext cx="11483161" cy="5486400"/>
          </a:xfrm>
        </p:spPr>
        <p:txBody>
          <a:bodyPr>
            <a:normAutofit/>
          </a:bodyPr>
          <a:lstStyle/>
          <a:p>
            <a:pPr algn="just"/>
            <a:r>
              <a:rPr lang="en-IN" sz="2800" dirty="0">
                <a:latin typeface="Times New Roman" panose="02020603050405020304" pitchFamily="18" charset="0"/>
                <a:cs typeface="Times New Roman" panose="02020603050405020304" pitchFamily="18" charset="0"/>
              </a:rPr>
              <a:t>Application-level virtualization is a technique </a:t>
            </a:r>
            <a:r>
              <a:rPr lang="en-IN" sz="2800" b="1" dirty="0">
                <a:solidFill>
                  <a:srgbClr val="FF0000"/>
                </a:solidFill>
                <a:latin typeface="Times New Roman" panose="02020603050405020304" pitchFamily="18" charset="0"/>
                <a:cs typeface="Times New Roman" panose="02020603050405020304" pitchFamily="18" charset="0"/>
              </a:rPr>
              <a:t>allowing applications to be run in runtime environments that do not natively support all the features required by such </a:t>
            </a:r>
            <a:r>
              <a:rPr lang="en-IN" sz="2800" b="1" dirty="0" smtClean="0">
                <a:solidFill>
                  <a:srgbClr val="FF0000"/>
                </a:solidFill>
                <a:latin typeface="Times New Roman" panose="02020603050405020304" pitchFamily="18" charset="0"/>
                <a:cs typeface="Times New Roman" panose="02020603050405020304" pitchFamily="18" charset="0"/>
              </a:rPr>
              <a:t>applications.</a:t>
            </a:r>
          </a:p>
          <a:p>
            <a:pPr marL="0" indent="0" algn="just">
              <a:buNone/>
            </a:pPr>
            <a:endParaRPr lang="en-IN" sz="2800" b="1" dirty="0" smtClean="0">
              <a:solidFill>
                <a:srgbClr val="FF0000"/>
              </a:solidFill>
              <a:latin typeface="Times New Roman" panose="02020603050405020304" pitchFamily="18" charset="0"/>
              <a:cs typeface="Times New Roman" panose="02020603050405020304" pitchFamily="18" charset="0"/>
            </a:endParaRPr>
          </a:p>
          <a:p>
            <a:pPr algn="just"/>
            <a:r>
              <a:rPr lang="en-IN" sz="2800" dirty="0" smtClean="0">
                <a:latin typeface="Times New Roman" panose="02020603050405020304" pitchFamily="18" charset="0"/>
                <a:cs typeface="Times New Roman" panose="02020603050405020304" pitchFamily="18" charset="0"/>
              </a:rPr>
              <a:t>Applications </a:t>
            </a:r>
            <a:r>
              <a:rPr lang="en-IN" sz="2800" b="1" dirty="0">
                <a:solidFill>
                  <a:srgbClr val="FF0000"/>
                </a:solidFill>
                <a:latin typeface="Times New Roman" panose="02020603050405020304" pitchFamily="18" charset="0"/>
                <a:cs typeface="Times New Roman" panose="02020603050405020304" pitchFamily="18" charset="0"/>
              </a:rPr>
              <a:t>are not installed in the expected runtime environment but are run as though they were. </a:t>
            </a:r>
            <a:endParaRPr lang="en-IN" sz="2800" b="1" dirty="0" smtClean="0">
              <a:solidFill>
                <a:srgbClr val="FF0000"/>
              </a:solidFill>
              <a:latin typeface="Times New Roman" panose="02020603050405020304" pitchFamily="18" charset="0"/>
              <a:cs typeface="Times New Roman" panose="02020603050405020304" pitchFamily="18" charset="0"/>
            </a:endParaRPr>
          </a:p>
          <a:p>
            <a:pPr algn="just"/>
            <a:endParaRPr lang="en-IN" sz="2800" b="1" dirty="0">
              <a:solidFill>
                <a:srgbClr val="FF0000"/>
              </a:solidFill>
              <a:latin typeface="Times New Roman" panose="02020603050405020304" pitchFamily="18" charset="0"/>
              <a:cs typeface="Times New Roman" panose="02020603050405020304" pitchFamily="18" charset="0"/>
            </a:endParaRPr>
          </a:p>
          <a:p>
            <a:pPr algn="just"/>
            <a:r>
              <a:rPr lang="en-IN" sz="2800" dirty="0" smtClean="0">
                <a:latin typeface="Times New Roman" panose="02020603050405020304" pitchFamily="18" charset="0"/>
                <a:cs typeface="Times New Roman" panose="02020603050405020304" pitchFamily="18" charset="0"/>
              </a:rPr>
              <a:t>These </a:t>
            </a:r>
            <a:r>
              <a:rPr lang="en-IN" sz="2800" dirty="0">
                <a:latin typeface="Times New Roman" panose="02020603050405020304" pitchFamily="18" charset="0"/>
                <a:cs typeface="Times New Roman" panose="02020603050405020304" pitchFamily="18" charset="0"/>
              </a:rPr>
              <a:t>techniques are mostly concerned </a:t>
            </a:r>
            <a:r>
              <a:rPr lang="en-IN" sz="2800" b="1" dirty="0">
                <a:solidFill>
                  <a:srgbClr val="FF0000"/>
                </a:solidFill>
                <a:latin typeface="Times New Roman" panose="02020603050405020304" pitchFamily="18" charset="0"/>
                <a:cs typeface="Times New Roman" panose="02020603050405020304" pitchFamily="18" charset="0"/>
              </a:rPr>
              <a:t>with partial file systems, libraries, and operating system component emulation. </a:t>
            </a:r>
            <a:r>
              <a:rPr lang="en-IN" sz="2800" dirty="0">
                <a:latin typeface="Times New Roman" panose="02020603050405020304" pitchFamily="18" charset="0"/>
                <a:cs typeface="Times New Roman" panose="02020603050405020304" pitchFamily="18" charset="0"/>
              </a:rPr>
              <a:t>Such emulation is performed by </a:t>
            </a:r>
            <a:r>
              <a:rPr lang="en-IN" sz="2800" b="1" dirty="0">
                <a:solidFill>
                  <a:srgbClr val="FF0000"/>
                </a:solidFill>
                <a:latin typeface="Times New Roman" panose="02020603050405020304" pitchFamily="18" charset="0"/>
                <a:cs typeface="Times New Roman" panose="02020603050405020304" pitchFamily="18" charset="0"/>
              </a:rPr>
              <a:t>a thin layer—a program or an operating system component—that is in charge of executing the application</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5270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158" y="484632"/>
            <a:ext cx="10554090" cy="855070"/>
          </a:xfrm>
        </p:spPr>
        <p:txBody>
          <a:bodyPr>
            <a:normAutofit fontScale="90000"/>
          </a:bodyPr>
          <a:lstStyle/>
          <a:p>
            <a:r>
              <a:rPr lang="en-IN" dirty="0"/>
              <a:t>3.2. Application-level virtualization</a:t>
            </a:r>
            <a:br>
              <a:rPr lang="en-IN" dirty="0"/>
            </a:br>
            <a:endParaRPr lang="en-IN" dirty="0"/>
          </a:p>
        </p:txBody>
      </p:sp>
      <p:sp>
        <p:nvSpPr>
          <p:cNvPr id="3" name="Content Placeholder 2"/>
          <p:cNvSpPr>
            <a:spLocks noGrp="1"/>
          </p:cNvSpPr>
          <p:nvPr>
            <p:ph idx="1"/>
          </p:nvPr>
        </p:nvSpPr>
        <p:spPr>
          <a:xfrm>
            <a:off x="191387" y="850605"/>
            <a:ext cx="11823404" cy="5741581"/>
          </a:xfrm>
        </p:spPr>
        <p:txBody>
          <a:bodyPr>
            <a:noAutofit/>
          </a:bodyPr>
          <a:lstStyle/>
          <a:p>
            <a:pPr algn="just"/>
            <a:r>
              <a:rPr lang="en-IN" sz="2600" dirty="0">
                <a:latin typeface="Times New Roman" panose="02020603050405020304" pitchFamily="18" charset="0"/>
                <a:cs typeface="Times New Roman" panose="02020603050405020304" pitchFamily="18" charset="0"/>
              </a:rPr>
              <a:t>Application virtualization is a good solution in the </a:t>
            </a:r>
            <a:r>
              <a:rPr lang="en-IN" sz="2600" b="1" dirty="0">
                <a:solidFill>
                  <a:srgbClr val="FF0000"/>
                </a:solidFill>
                <a:latin typeface="Times New Roman" panose="02020603050405020304" pitchFamily="18" charset="0"/>
                <a:cs typeface="Times New Roman" panose="02020603050405020304" pitchFamily="18" charset="0"/>
              </a:rPr>
              <a:t>case of missing libraries in the host </a:t>
            </a:r>
            <a:r>
              <a:rPr lang="en-IN" sz="2600" b="1" dirty="0" smtClean="0">
                <a:solidFill>
                  <a:srgbClr val="FF0000"/>
                </a:solidFill>
                <a:latin typeface="Times New Roman" panose="02020603050405020304" pitchFamily="18" charset="0"/>
                <a:cs typeface="Times New Roman" panose="02020603050405020304" pitchFamily="18" charset="0"/>
              </a:rPr>
              <a:t>operating </a:t>
            </a:r>
            <a:r>
              <a:rPr lang="en-IN" sz="2600" b="1" dirty="0">
                <a:solidFill>
                  <a:srgbClr val="FF0000"/>
                </a:solidFill>
                <a:latin typeface="Times New Roman" panose="02020603050405020304" pitchFamily="18" charset="0"/>
                <a:cs typeface="Times New Roman" panose="02020603050405020304" pitchFamily="18" charset="0"/>
              </a:rPr>
              <a:t>system;</a:t>
            </a:r>
            <a:r>
              <a:rPr lang="en-IN" sz="2600" dirty="0">
                <a:latin typeface="Times New Roman" panose="02020603050405020304" pitchFamily="18" charset="0"/>
                <a:cs typeface="Times New Roman" panose="02020603050405020304" pitchFamily="18" charset="0"/>
              </a:rPr>
              <a:t> in this case a </a:t>
            </a:r>
            <a:r>
              <a:rPr lang="en-IN" sz="2600" b="1" dirty="0">
                <a:latin typeface="Times New Roman" panose="02020603050405020304" pitchFamily="18" charset="0"/>
                <a:cs typeface="Times New Roman" panose="02020603050405020304" pitchFamily="18" charset="0"/>
              </a:rPr>
              <a:t>replacement library can be linked with the application, or library calls can be remapped to existing functions available in the host system. </a:t>
            </a:r>
            <a:endParaRPr lang="en-IN" sz="2600" b="1"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Another </a:t>
            </a:r>
            <a:r>
              <a:rPr lang="en-IN" sz="2600" dirty="0">
                <a:latin typeface="Times New Roman" panose="02020603050405020304" pitchFamily="18" charset="0"/>
                <a:cs typeface="Times New Roman" panose="02020603050405020304" pitchFamily="18" charset="0"/>
              </a:rPr>
              <a:t>advantage is that in this case the </a:t>
            </a:r>
            <a:r>
              <a:rPr lang="en-IN" sz="2600" b="1" dirty="0">
                <a:solidFill>
                  <a:srgbClr val="FF0000"/>
                </a:solidFill>
                <a:latin typeface="Times New Roman" panose="02020603050405020304" pitchFamily="18" charset="0"/>
                <a:cs typeface="Times New Roman" panose="02020603050405020304" pitchFamily="18" charset="0"/>
              </a:rPr>
              <a:t>virtual machine manager is much lighter since it provides a partial </a:t>
            </a:r>
            <a:r>
              <a:rPr lang="en-IN" sz="2600" b="1" dirty="0" smtClean="0">
                <a:solidFill>
                  <a:srgbClr val="FF0000"/>
                </a:solidFill>
                <a:latin typeface="Times New Roman" panose="02020603050405020304" pitchFamily="18" charset="0"/>
                <a:cs typeface="Times New Roman" panose="02020603050405020304" pitchFamily="18" charset="0"/>
              </a:rPr>
              <a:t>emulation </a:t>
            </a:r>
            <a:r>
              <a:rPr lang="en-IN" sz="2600" b="1" dirty="0">
                <a:solidFill>
                  <a:srgbClr val="FF0000"/>
                </a:solidFill>
                <a:latin typeface="Times New Roman" panose="02020603050405020304" pitchFamily="18" charset="0"/>
                <a:cs typeface="Times New Roman" panose="02020603050405020304" pitchFamily="18" charset="0"/>
              </a:rPr>
              <a:t>of the runtime environment compared to hardware virtualization. </a:t>
            </a:r>
            <a:endParaRPr lang="en-IN" sz="2600" b="1" dirty="0" smtClean="0">
              <a:solidFill>
                <a:srgbClr val="FF0000"/>
              </a:solidFill>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Moreover</a:t>
            </a:r>
            <a:r>
              <a:rPr lang="en-IN" sz="2600" dirty="0">
                <a:latin typeface="Times New Roman" panose="02020603050405020304" pitchFamily="18" charset="0"/>
                <a:cs typeface="Times New Roman" panose="02020603050405020304" pitchFamily="18" charset="0"/>
              </a:rPr>
              <a:t>, this </a:t>
            </a:r>
            <a:r>
              <a:rPr lang="en-IN" sz="2600" dirty="0" smtClean="0">
                <a:latin typeface="Times New Roman" panose="02020603050405020304" pitchFamily="18" charset="0"/>
                <a:cs typeface="Times New Roman" panose="02020603050405020304" pitchFamily="18" charset="0"/>
              </a:rPr>
              <a:t>technique </a:t>
            </a:r>
            <a:r>
              <a:rPr lang="en-IN" sz="2600" b="1" dirty="0" smtClean="0">
                <a:solidFill>
                  <a:srgbClr val="FF0000"/>
                </a:solidFill>
                <a:latin typeface="Times New Roman" panose="02020603050405020304" pitchFamily="18" charset="0"/>
                <a:cs typeface="Times New Roman" panose="02020603050405020304" pitchFamily="18" charset="0"/>
              </a:rPr>
              <a:t>allows </a:t>
            </a:r>
            <a:r>
              <a:rPr lang="en-IN" sz="2600" b="1" dirty="0">
                <a:solidFill>
                  <a:srgbClr val="FF0000"/>
                </a:solidFill>
                <a:latin typeface="Times New Roman" panose="02020603050405020304" pitchFamily="18" charset="0"/>
                <a:cs typeface="Times New Roman" panose="02020603050405020304" pitchFamily="18" charset="0"/>
              </a:rPr>
              <a:t>incompatible applications to run </a:t>
            </a:r>
            <a:r>
              <a:rPr lang="en-IN" sz="2600" b="1" dirty="0" smtClean="0">
                <a:solidFill>
                  <a:srgbClr val="FF0000"/>
                </a:solidFill>
                <a:latin typeface="Times New Roman" panose="02020603050405020304" pitchFamily="18" charset="0"/>
                <a:cs typeface="Times New Roman" panose="02020603050405020304" pitchFamily="18" charset="0"/>
              </a:rPr>
              <a:t>together</a:t>
            </a:r>
            <a:r>
              <a:rPr lang="en-IN" sz="2600" dirty="0">
                <a:latin typeface="Times New Roman" panose="02020603050405020304" pitchFamily="18" charset="0"/>
                <a:cs typeface="Times New Roman" panose="02020603050405020304" pitchFamily="18" charset="0"/>
              </a:rPr>
              <a:t>.</a:t>
            </a:r>
            <a:endParaRPr lang="en-IN" sz="2600" dirty="0" smtClean="0">
              <a:latin typeface="Times New Roman" panose="02020603050405020304" pitchFamily="18" charset="0"/>
              <a:cs typeface="Times New Roman" panose="02020603050405020304" pitchFamily="18" charset="0"/>
            </a:endParaRPr>
          </a:p>
          <a:p>
            <a:pPr algn="just"/>
            <a:r>
              <a:rPr lang="en-IN" sz="2600" dirty="0" smtClean="0">
                <a:latin typeface="Times New Roman" panose="02020603050405020304" pitchFamily="18" charset="0"/>
                <a:cs typeface="Times New Roman" panose="02020603050405020304" pitchFamily="18" charset="0"/>
              </a:rPr>
              <a:t>Compared </a:t>
            </a:r>
            <a:r>
              <a:rPr lang="en-IN" sz="2600" dirty="0">
                <a:latin typeface="Times New Roman" panose="02020603050405020304" pitchFamily="18" charset="0"/>
                <a:cs typeface="Times New Roman" panose="02020603050405020304" pitchFamily="18" charset="0"/>
              </a:rPr>
              <a:t>to programming-level virtualization, which works across all the applications developed for that virtual machine, </a:t>
            </a:r>
            <a:r>
              <a:rPr lang="en-IN" sz="2600" b="1" dirty="0">
                <a:solidFill>
                  <a:srgbClr val="FF0000"/>
                </a:solidFill>
                <a:latin typeface="Times New Roman" panose="02020603050405020304" pitchFamily="18" charset="0"/>
                <a:cs typeface="Times New Roman" panose="02020603050405020304" pitchFamily="18" charset="0"/>
              </a:rPr>
              <a:t>application-level virtualization works for a specific environment: It supports all the applications that run on top of a specific environment.</a:t>
            </a:r>
          </a:p>
          <a:p>
            <a:pPr algn="just"/>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One </a:t>
            </a:r>
            <a:r>
              <a:rPr lang="en-IN" sz="2600" dirty="0">
                <a:latin typeface="Times New Roman" panose="02020603050405020304" pitchFamily="18" charset="0"/>
                <a:cs typeface="Times New Roman" panose="02020603050405020304" pitchFamily="18" charset="0"/>
              </a:rPr>
              <a:t>of the most popular solutions implementing application virtualization is </a:t>
            </a:r>
            <a:r>
              <a:rPr lang="en-IN" sz="2600" b="1" dirty="0">
                <a:solidFill>
                  <a:srgbClr val="FF0000"/>
                </a:solidFill>
                <a:latin typeface="Times New Roman" panose="02020603050405020304" pitchFamily="18" charset="0"/>
                <a:cs typeface="Times New Roman" panose="02020603050405020304" pitchFamily="18" charset="0"/>
              </a:rPr>
              <a:t>Wine, which is a software application allowing Unix-like operating systems to execute programs written for the Microsoft Windows platform. </a:t>
            </a:r>
          </a:p>
          <a:p>
            <a:pPr algn="just"/>
            <a:endParaRPr lang="en-IN" sz="2600" dirty="0">
              <a:latin typeface="Times New Roman" panose="02020603050405020304" pitchFamily="18" charset="0"/>
              <a:cs typeface="Times New Roman" panose="02020603050405020304" pitchFamily="18" charset="0"/>
            </a:endParaRPr>
          </a:p>
          <a:p>
            <a:pPr algn="just"/>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4695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9414</TotalTime>
  <Words>3428</Words>
  <Application>Microsoft Office PowerPoint</Application>
  <PresentationFormat>Widescreen</PresentationFormat>
  <Paragraphs>138</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Rockwell</vt:lpstr>
      <vt:lpstr>Rockwell Condensed</vt:lpstr>
      <vt:lpstr>Times New Roman</vt:lpstr>
      <vt:lpstr>Wingdings</vt:lpstr>
      <vt:lpstr>Wood Type</vt:lpstr>
      <vt:lpstr>L3 iii: virtualization</vt:lpstr>
      <vt:lpstr>cONTENTS</vt:lpstr>
      <vt:lpstr>Taxonomy of virtualization techniques contd…</vt:lpstr>
      <vt:lpstr>3. Process Level Virtualization</vt:lpstr>
      <vt:lpstr>3. OS level Virtualization </vt:lpstr>
      <vt:lpstr>3.1.  Programming Level Virtualization</vt:lpstr>
      <vt:lpstr>3.1. Programming Level Virtualization</vt:lpstr>
      <vt:lpstr>3.2. Application-level virtualization </vt:lpstr>
      <vt:lpstr>3.2. Application-level virtualization </vt:lpstr>
      <vt:lpstr>4. Other types of virtualization</vt:lpstr>
      <vt:lpstr>4.1. Storage Virtualization</vt:lpstr>
      <vt:lpstr>4.2. Network Virtualization</vt:lpstr>
      <vt:lpstr>4.3. Desktop virtualization</vt:lpstr>
      <vt:lpstr>4.3. Desktop virtualization</vt:lpstr>
      <vt:lpstr>4.4. server virtualization </vt:lpstr>
      <vt:lpstr>5.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 Katal</dc:creator>
  <cp:lastModifiedBy>Avita Katal</cp:lastModifiedBy>
  <cp:revision>108</cp:revision>
  <dcterms:created xsi:type="dcterms:W3CDTF">2019-01-22T00:39:51Z</dcterms:created>
  <dcterms:modified xsi:type="dcterms:W3CDTF">2022-09-20T06:55:39Z</dcterms:modified>
</cp:coreProperties>
</file>