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57" r:id="rId3"/>
    <p:sldId id="264" r:id="rId4"/>
    <p:sldId id="265" r:id="rId5"/>
    <p:sldId id="266" r:id="rId6"/>
    <p:sldId id="267" r:id="rId7"/>
    <p:sldId id="268" r:id="rId8"/>
    <p:sldId id="269" r:id="rId9"/>
    <p:sldId id="271" r:id="rId10"/>
    <p:sldId id="272" r:id="rId11"/>
    <p:sldId id="273" r:id="rId12"/>
    <p:sldId id="274" r:id="rId13"/>
    <p:sldId id="276" r:id="rId14"/>
    <p:sldId id="278" r:id="rId15"/>
    <p:sldId id="280" r:id="rId16"/>
    <p:sldId id="291" r:id="rId17"/>
    <p:sldId id="283" r:id="rId18"/>
    <p:sldId id="284" r:id="rId19"/>
    <p:sldId id="286" r:id="rId20"/>
    <p:sldId id="287" r:id="rId21"/>
    <p:sldId id="285" r:id="rId22"/>
    <p:sldId id="288" r:id="rId23"/>
    <p:sldId id="289" r:id="rId24"/>
    <p:sldId id="290" r:id="rId25"/>
    <p:sldId id="296" r:id="rId26"/>
    <p:sldId id="258" r:id="rId27"/>
    <p:sldId id="259" r:id="rId28"/>
    <p:sldId id="260" r:id="rId29"/>
    <p:sldId id="261" r:id="rId30"/>
    <p:sldId id="262" r:id="rId31"/>
    <p:sldId id="298" r:id="rId32"/>
    <p:sldId id="293" r:id="rId33"/>
    <p:sldId id="294" r:id="rId34"/>
    <p:sldId id="300" r:id="rId35"/>
    <p:sldId id="303" r:id="rId36"/>
    <p:sldId id="305" r:id="rId37"/>
    <p:sldId id="307" r:id="rId38"/>
    <p:sldId id="308" r:id="rId39"/>
    <p:sldId id="309" r:id="rId40"/>
    <p:sldId id="310" r:id="rId41"/>
    <p:sldId id="311"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8C0E8-3F2E-4142-AE64-EDA3FABFB1E0}" type="datetimeFigureOut">
              <a:rPr lang="en-IN" smtClean="0"/>
              <a:t>16-08-2022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8A38FE-B0F5-4B6A-A697-1128F1F40CFF}" type="slidenum">
              <a:rPr lang="en-IN" smtClean="0"/>
              <a:t>‹#›</a:t>
            </a:fld>
            <a:endParaRPr lang="en-IN"/>
          </a:p>
        </p:txBody>
      </p:sp>
    </p:spTree>
    <p:extLst>
      <p:ext uri="{BB962C8B-B14F-4D97-AF65-F5344CB8AC3E}">
        <p14:creationId xmlns:p14="http://schemas.microsoft.com/office/powerpoint/2010/main" val="3062402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4960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D1946001-4042-40BE-82B7-9E253D64BDDA}" type="slidenum">
              <a:rPr lang="en-US" altLang="en-US" b="0" smtClean="0"/>
              <a:pPr/>
              <a:t>39</a:t>
            </a:fld>
            <a:endParaRPr lang="en-US" altLang="en-US" b="0"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r>
              <a:rPr lang="en-IN" altLang="en-US" b="1" smtClean="0"/>
              <a:t>Peer-to-Peer Processes</a:t>
            </a:r>
          </a:p>
          <a:p>
            <a:pPr eaLnBrk="1" hangingPunct="1"/>
            <a:r>
              <a:rPr lang="en-US" altLang="en-US" smtClean="0"/>
              <a:t>At the </a:t>
            </a:r>
            <a:r>
              <a:rPr lang="en-US" altLang="en-US" b="1" smtClean="0"/>
              <a:t>physical layer, communication is direct</a:t>
            </a:r>
            <a:r>
              <a:rPr lang="en-US" altLang="en-US" smtClean="0"/>
              <a:t>: In Figure, device A sends a stream of bits to device B (through intermediate nodes). </a:t>
            </a:r>
            <a:r>
              <a:rPr lang="en-US" altLang="en-US" b="1" smtClean="0"/>
              <a:t>At the higher layers, however, communication must move down through the layers on device A, over to device B, and then back up through the layers. </a:t>
            </a:r>
          </a:p>
          <a:p>
            <a:pPr eaLnBrk="1" hangingPunct="1"/>
            <a:endParaRPr lang="en-US" altLang="en-US" smtClean="0"/>
          </a:p>
          <a:p>
            <a:pPr eaLnBrk="1" hangingPunct="1"/>
            <a:r>
              <a:rPr lang="en-US" altLang="en-US" smtClean="0"/>
              <a:t>Each layer in the sending device </a:t>
            </a:r>
            <a:r>
              <a:rPr lang="en-US" altLang="en-US" b="1" smtClean="0"/>
              <a:t>adds its own information to the message it receives from the layer just above it and passes the whole package to the layer just below it. At layer I the entire package is converted to a form that can be transmitted to the receiving device</a:t>
            </a:r>
            <a:r>
              <a:rPr lang="en-US" altLang="en-US" smtClean="0"/>
              <a:t>. At the receiving machine, the message is unwrapped layer by layer, </a:t>
            </a:r>
            <a:r>
              <a:rPr lang="en-US" altLang="en-US" b="1" smtClean="0"/>
              <a:t>with each process receiving and removing the data meant for it</a:t>
            </a:r>
            <a:r>
              <a:rPr lang="en-US" altLang="en-US" smtClean="0"/>
              <a:t>. For example, layer 2 removes the data meant for it, then passes the rest to layer 3. Layer 3 then removes the data meant for it and passes the rest to layer 4, and so on.</a:t>
            </a:r>
          </a:p>
          <a:p>
            <a:pPr eaLnBrk="1" hangingPunct="1"/>
            <a:endParaRPr lang="en-IN" altLang="en-US" i="1" smtClean="0"/>
          </a:p>
          <a:p>
            <a:pPr eaLnBrk="1" hangingPunct="1"/>
            <a:r>
              <a:rPr lang="en-IN" altLang="en-US" i="1" smtClean="0"/>
              <a:t>Interfaces Between Layers</a:t>
            </a:r>
          </a:p>
          <a:p>
            <a:pPr eaLnBrk="1" hangingPunct="1"/>
            <a:r>
              <a:rPr lang="en-US" altLang="en-US" smtClean="0"/>
              <a:t>The passing of the </a:t>
            </a:r>
            <a:r>
              <a:rPr lang="en-US" altLang="en-US" b="1" smtClean="0"/>
              <a:t>data and network information down through the layers of the sending device and back up through the layers of the receiving device is made possible by an interface between each pair of adjacent layers</a:t>
            </a:r>
            <a:r>
              <a:rPr lang="en-US" altLang="en-US" smtClean="0"/>
              <a:t>. Each interface defines the </a:t>
            </a:r>
            <a:r>
              <a:rPr lang="en-US" altLang="en-US" b="1" smtClean="0"/>
              <a:t>information and services a layer must provide for the layer above it. </a:t>
            </a:r>
            <a:r>
              <a:rPr lang="en-US" altLang="en-US" smtClean="0"/>
              <a:t>Well-defined interfaces and layer functions provide </a:t>
            </a:r>
            <a:r>
              <a:rPr lang="en-US" altLang="en-US" b="1" smtClean="0"/>
              <a:t>modularity to a network</a:t>
            </a:r>
            <a:r>
              <a:rPr lang="en-US" altLang="en-US" smtClean="0"/>
              <a:t>. As long as a layer provides the expected services to the layer above it, the specific implementation of its functions can be </a:t>
            </a:r>
            <a:r>
              <a:rPr lang="en-US" altLang="en-US" b="1" smtClean="0"/>
              <a:t>modified or replaced without requiring changes to the surrounding layers.</a:t>
            </a:r>
          </a:p>
          <a:p>
            <a:pPr eaLnBrk="1" hangingPunct="1"/>
            <a:endParaRPr lang="en-IN" altLang="en-US" b="1" i="1" smtClean="0"/>
          </a:p>
          <a:p>
            <a:pPr eaLnBrk="1" hangingPunct="1"/>
            <a:r>
              <a:rPr lang="en-IN" altLang="en-US" i="1" smtClean="0"/>
              <a:t>Organization of the Layers</a:t>
            </a:r>
          </a:p>
          <a:p>
            <a:pPr eaLnBrk="1" hangingPunct="1"/>
            <a:r>
              <a:rPr lang="en-US" altLang="en-US" smtClean="0"/>
              <a:t>The seven layers can be thought of as belonging to three subgroups. Layers I, 2, and </a:t>
            </a:r>
            <a:r>
              <a:rPr lang="en-US" altLang="en-US" b="1" smtClean="0"/>
              <a:t>3-physical, data link, and network</a:t>
            </a:r>
            <a:r>
              <a:rPr lang="en-US" altLang="en-US" smtClean="0"/>
              <a:t>-are the </a:t>
            </a:r>
            <a:r>
              <a:rPr lang="en-US" altLang="en-US" b="1" smtClean="0"/>
              <a:t>network support layers</a:t>
            </a:r>
            <a:r>
              <a:rPr lang="en-US" altLang="en-US" smtClean="0"/>
              <a:t>; they deal with</a:t>
            </a:r>
            <a:r>
              <a:rPr lang="en-IN" altLang="en-US" i="1" smtClean="0"/>
              <a:t> </a:t>
            </a:r>
            <a:r>
              <a:rPr lang="en-US" altLang="en-US" smtClean="0"/>
              <a:t>the </a:t>
            </a:r>
            <a:r>
              <a:rPr lang="en-US" altLang="en-US" b="1" smtClean="0"/>
              <a:t>physical aspects of moving data from one device to another </a:t>
            </a:r>
            <a:r>
              <a:rPr lang="en-US" altLang="en-US" smtClean="0"/>
              <a:t>(such as </a:t>
            </a:r>
            <a:r>
              <a:rPr lang="en-US" altLang="en-US" b="1" i="1" smtClean="0"/>
              <a:t>electrical specifications, physical connections, physical addressing, and transport timing and</a:t>
            </a:r>
          </a:p>
          <a:p>
            <a:pPr eaLnBrk="1" hangingPunct="1"/>
            <a:r>
              <a:rPr lang="en-US" altLang="en-US" b="1" i="1" smtClean="0"/>
              <a:t>reliability</a:t>
            </a:r>
            <a:r>
              <a:rPr lang="en-US" altLang="en-US" smtClean="0"/>
              <a:t>). </a:t>
            </a:r>
          </a:p>
          <a:p>
            <a:pPr eaLnBrk="1" hangingPunct="1"/>
            <a:endParaRPr lang="en-US" altLang="en-US" smtClean="0"/>
          </a:p>
          <a:p>
            <a:pPr eaLnBrk="1" hangingPunct="1"/>
            <a:endParaRPr lang="en-US" altLang="en-US" smtClean="0"/>
          </a:p>
          <a:p>
            <a:pPr eaLnBrk="1" hangingPunct="1"/>
            <a:r>
              <a:rPr lang="en-US" altLang="en-US" smtClean="0"/>
              <a:t>Layers 5, 6, and 7-session, presentation, and application-can be thought of as the </a:t>
            </a:r>
            <a:r>
              <a:rPr lang="en-US" altLang="en-US" b="1" smtClean="0"/>
              <a:t>user support layers; </a:t>
            </a:r>
            <a:r>
              <a:rPr lang="en-US" altLang="en-US" smtClean="0"/>
              <a:t>they allow </a:t>
            </a:r>
            <a:r>
              <a:rPr lang="en-US" altLang="en-US" b="1" smtClean="0"/>
              <a:t>interoperability among unrelated software systems. </a:t>
            </a:r>
          </a:p>
          <a:p>
            <a:pPr eaLnBrk="1" hangingPunct="1"/>
            <a:endParaRPr lang="en-US" altLang="en-US" smtClean="0"/>
          </a:p>
          <a:p>
            <a:pPr eaLnBrk="1" hangingPunct="1"/>
            <a:r>
              <a:rPr lang="en-US" altLang="en-US" smtClean="0"/>
              <a:t>Layer 4, the transport layer, </a:t>
            </a:r>
            <a:r>
              <a:rPr lang="en-US" altLang="en-US" b="1" smtClean="0"/>
              <a:t>links the two subgroups </a:t>
            </a:r>
            <a:r>
              <a:rPr lang="en-US" altLang="en-US" smtClean="0"/>
              <a:t>and ensures that what </a:t>
            </a:r>
            <a:r>
              <a:rPr lang="en-US" altLang="en-US" b="1" smtClean="0"/>
              <a:t>the lower layers have transmitted is in a form that the upper layers can use.</a:t>
            </a:r>
          </a:p>
          <a:p>
            <a:pPr eaLnBrk="1" hangingPunct="1"/>
            <a:endParaRPr lang="en-US" altLang="en-US" smtClean="0"/>
          </a:p>
          <a:p>
            <a:pPr eaLnBrk="1" hangingPunct="1"/>
            <a:endParaRPr lang="en-US" altLang="en-US" smtClean="0"/>
          </a:p>
          <a:p>
            <a:pPr eaLnBrk="1" hangingPunct="1"/>
            <a:r>
              <a:rPr lang="en-US" altLang="en-US" smtClean="0"/>
              <a:t>The </a:t>
            </a:r>
            <a:r>
              <a:rPr lang="en-US" altLang="en-US" b="1" i="1" smtClean="0"/>
              <a:t>upper OSI layers are almost always implemented in software; lower layers are a combination of hardware and software, except for the physical layer, which is mostly </a:t>
            </a:r>
            <a:r>
              <a:rPr lang="en-IN" altLang="en-US" b="1" i="1" smtClean="0"/>
              <a:t>hardware.</a:t>
            </a:r>
          </a:p>
        </p:txBody>
      </p:sp>
    </p:spTree>
    <p:extLst>
      <p:ext uri="{BB962C8B-B14F-4D97-AF65-F5344CB8AC3E}">
        <p14:creationId xmlns:p14="http://schemas.microsoft.com/office/powerpoint/2010/main" val="3652474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4F5CE7BC-7266-4315-8C83-5ACAE0E6E474}" type="slidenum">
              <a:rPr lang="en-US" altLang="en-US" b="0" smtClean="0"/>
              <a:pPr/>
              <a:t>40</a:t>
            </a:fld>
            <a:endParaRPr lang="en-US" altLang="en-US" b="0"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r>
              <a:rPr lang="en-US" altLang="en-US" smtClean="0"/>
              <a:t>In Figure ,which gives an overall view of the OSI layers, D7 means the data unit at layer 7, D6 means the data unit at layer 6, and so on. The process starts at layer 7 (the application layer), then moves from layer to layer in </a:t>
            </a:r>
            <a:r>
              <a:rPr lang="en-US" altLang="en-US" b="1" smtClean="0"/>
              <a:t>descending, sequential order</a:t>
            </a:r>
            <a:r>
              <a:rPr lang="en-US" altLang="en-US" smtClean="0"/>
              <a:t>. At each layer, a </a:t>
            </a:r>
            <a:r>
              <a:rPr lang="en-US" altLang="en-US" b="1" smtClean="0"/>
              <a:t>header, </a:t>
            </a:r>
            <a:r>
              <a:rPr lang="en-US" altLang="en-US" smtClean="0"/>
              <a:t>or possibly a </a:t>
            </a:r>
            <a:r>
              <a:rPr lang="en-US" altLang="en-US" b="1" smtClean="0"/>
              <a:t>trailer, </a:t>
            </a:r>
            <a:r>
              <a:rPr lang="en-US" altLang="en-US" smtClean="0"/>
              <a:t>can be added to the data unit.</a:t>
            </a:r>
          </a:p>
          <a:p>
            <a:pPr eaLnBrk="1" hangingPunct="1"/>
            <a:endParaRPr lang="en-US" altLang="en-US" smtClean="0"/>
          </a:p>
          <a:p>
            <a:pPr eaLnBrk="1" hangingPunct="1"/>
            <a:r>
              <a:rPr lang="en-US" altLang="en-US" smtClean="0"/>
              <a:t>Commonly, the trailer is added only at layer 2. When the formatted data unit passes through the physical layer (layer 1), it is </a:t>
            </a:r>
            <a:r>
              <a:rPr lang="en-US" altLang="en-US" b="1" smtClean="0"/>
              <a:t>changed into an electromagnetic signal and</a:t>
            </a:r>
          </a:p>
          <a:p>
            <a:pPr eaLnBrk="1" hangingPunct="1"/>
            <a:r>
              <a:rPr lang="en-US" altLang="en-US" b="1" smtClean="0"/>
              <a:t>transported along a physical link.</a:t>
            </a:r>
          </a:p>
          <a:p>
            <a:pPr eaLnBrk="1" hangingPunct="1"/>
            <a:endParaRPr lang="en-US" altLang="en-US" smtClean="0"/>
          </a:p>
          <a:p>
            <a:pPr eaLnBrk="1" hangingPunct="1"/>
            <a:r>
              <a:rPr lang="en-US" altLang="en-US" smtClean="0"/>
              <a:t>Upon reaching its destination, </a:t>
            </a:r>
            <a:r>
              <a:rPr lang="en-US" altLang="en-US" b="1" smtClean="0"/>
              <a:t>the signal passes into layer 1 and is transformed back into digital form. </a:t>
            </a:r>
            <a:r>
              <a:rPr lang="en-US" altLang="en-US" smtClean="0"/>
              <a:t>The data units then move back up through the OSI layers. As</a:t>
            </a:r>
          </a:p>
          <a:p>
            <a:pPr eaLnBrk="1" hangingPunct="1"/>
            <a:r>
              <a:rPr lang="en-US" altLang="en-US" smtClean="0"/>
              <a:t>each block of data reaches the next higher layer, the headers and trailers attached to it at the corresponding sending layer are removed, and actions appropriate to that layer are taken. By the time it reaches layer 7, the message is again in a form appropriate to the application and is made available to the recipient.</a:t>
            </a:r>
            <a:endParaRPr lang="en-IN" altLang="en-US" smtClean="0"/>
          </a:p>
          <a:p>
            <a:pPr eaLnBrk="1" hangingPunct="1"/>
            <a:endParaRPr lang="en-IN" altLang="en-US" smtClean="0"/>
          </a:p>
          <a:p>
            <a:pPr eaLnBrk="1" hangingPunct="1"/>
            <a:r>
              <a:rPr lang="en-IN" altLang="en-US" b="1" smtClean="0"/>
              <a:t>Encapsulation</a:t>
            </a:r>
          </a:p>
          <a:p>
            <a:pPr eaLnBrk="1" hangingPunct="1"/>
            <a:r>
              <a:rPr lang="en-US" altLang="en-US" smtClean="0"/>
              <a:t>Figure reveals another aspect of data communications in the OSI model: encapsulation.</a:t>
            </a:r>
          </a:p>
          <a:p>
            <a:pPr eaLnBrk="1" hangingPunct="1"/>
            <a:endParaRPr lang="en-US" altLang="en-US" smtClean="0"/>
          </a:p>
          <a:p>
            <a:pPr eaLnBrk="1" hangingPunct="1"/>
            <a:r>
              <a:rPr lang="en-US" altLang="en-US" smtClean="0"/>
              <a:t>A packet (header and data) at level 7 is encapsulated in a packet at level 6. The whole packet at level 6 is encapsulated in a packet at level 5, and so on.</a:t>
            </a:r>
          </a:p>
          <a:p>
            <a:pPr eaLnBrk="1" hangingPunct="1"/>
            <a:r>
              <a:rPr lang="en-US" altLang="en-US" smtClean="0"/>
              <a:t>In other words, the </a:t>
            </a:r>
            <a:r>
              <a:rPr lang="en-US" altLang="en-US" b="1" i="1" smtClean="0"/>
              <a:t>data portion of a packet at level N - 1 carries the whole packet (data and header and maybe trailer) from level N. The concept is called encapsulation</a:t>
            </a:r>
            <a:r>
              <a:rPr lang="en-US" altLang="en-US" i="1" smtClean="0"/>
              <a:t>; </a:t>
            </a:r>
            <a:r>
              <a:rPr lang="en-US" altLang="en-US" smtClean="0"/>
              <a:t>level </a:t>
            </a:r>
            <a:r>
              <a:rPr lang="en-US" altLang="en-US" i="1" smtClean="0"/>
              <a:t>N </a:t>
            </a:r>
            <a:r>
              <a:rPr lang="en-US" altLang="en-US" smtClean="0"/>
              <a:t>- 1 is not aware of which part of the encapsulated packet is data and which part is the header or trailer. For level </a:t>
            </a:r>
            <a:r>
              <a:rPr lang="en-US" altLang="en-US" i="1" smtClean="0"/>
              <a:t>N </a:t>
            </a:r>
            <a:r>
              <a:rPr lang="en-US" altLang="en-US" smtClean="0"/>
              <a:t>- 1, the whole packet coming from </a:t>
            </a:r>
            <a:r>
              <a:rPr lang="en-US" altLang="en-US" b="1" smtClean="0"/>
              <a:t>level </a:t>
            </a:r>
            <a:r>
              <a:rPr lang="en-US" altLang="en-US" b="1" i="1" smtClean="0"/>
              <a:t>N </a:t>
            </a:r>
            <a:r>
              <a:rPr lang="en-US" altLang="en-US" b="1" smtClean="0"/>
              <a:t>is treated </a:t>
            </a:r>
            <a:r>
              <a:rPr lang="en-IN" altLang="en-US" b="1" smtClean="0"/>
              <a:t>as one integral unit.</a:t>
            </a:r>
            <a:endParaRPr lang="en-US" altLang="en-US" b="1" smtClean="0"/>
          </a:p>
        </p:txBody>
      </p:sp>
    </p:spTree>
    <p:extLst>
      <p:ext uri="{BB962C8B-B14F-4D97-AF65-F5344CB8AC3E}">
        <p14:creationId xmlns:p14="http://schemas.microsoft.com/office/powerpoint/2010/main" val="3983056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40653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81055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49256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43278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76618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18712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B6A9C466-2550-4BB5-9D24-4F50C339EA46}" type="slidenum">
              <a:rPr lang="en-US" altLang="en-US" b="0" smtClean="0"/>
              <a:pPr/>
              <a:t>37</a:t>
            </a:fld>
            <a:endParaRPr lang="en-US" altLang="en-US" b="0" smtClean="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06861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861942A2-2899-419A-A864-1BD3C76FA8D1}" type="slidenum">
              <a:rPr lang="en-US" altLang="en-US" b="0" smtClean="0"/>
              <a:pPr/>
              <a:t>38</a:t>
            </a:fld>
            <a:endParaRPr lang="en-US" altLang="en-US" b="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r>
              <a:rPr lang="en-US" altLang="en-US" smtClean="0"/>
              <a:t>In </a:t>
            </a:r>
            <a:r>
              <a:rPr lang="en-US" altLang="en-US" i="1" smtClean="0"/>
              <a:t>developing </a:t>
            </a:r>
            <a:r>
              <a:rPr lang="en-US" altLang="en-US" smtClean="0"/>
              <a:t>the model, the designers </a:t>
            </a:r>
            <a:r>
              <a:rPr lang="en-US" altLang="en-US" b="1" smtClean="0"/>
              <a:t>distilled the process of transmitting data to its most fundamental elements. </a:t>
            </a:r>
            <a:r>
              <a:rPr lang="en-US" altLang="en-US" smtClean="0"/>
              <a:t>They identified which networking functions </a:t>
            </a:r>
            <a:r>
              <a:rPr lang="en-US" altLang="en-US" b="1" smtClean="0"/>
              <a:t>had related</a:t>
            </a:r>
          </a:p>
          <a:p>
            <a:pPr eaLnBrk="1" hangingPunct="1"/>
            <a:r>
              <a:rPr lang="en-US" altLang="en-US" b="1" smtClean="0"/>
              <a:t>uses and collected those functions into discrete groups that became the layers</a:t>
            </a:r>
            <a:r>
              <a:rPr lang="en-US" altLang="en-US" smtClean="0"/>
              <a:t>. Each layer defines a family of functions distinct from those of the other layers. </a:t>
            </a:r>
          </a:p>
          <a:p>
            <a:pPr eaLnBrk="1" hangingPunct="1"/>
            <a:endParaRPr lang="en-US" altLang="en-US" smtClean="0"/>
          </a:p>
          <a:p>
            <a:pPr eaLnBrk="1" hangingPunct="1"/>
            <a:r>
              <a:rPr lang="en-US" altLang="en-US" smtClean="0"/>
              <a:t>By defining and localizing functionality in this fashion, the designers created an </a:t>
            </a:r>
            <a:r>
              <a:rPr lang="en-US" altLang="en-US" b="1" smtClean="0"/>
              <a:t>architecture that is both comprehensive and flexible</a:t>
            </a:r>
            <a:r>
              <a:rPr lang="en-US" altLang="en-US" smtClean="0"/>
              <a:t>. Most importantly, the OSI model allows complete interoperability between otherwise incompatible systems.</a:t>
            </a:r>
          </a:p>
          <a:p>
            <a:pPr eaLnBrk="1" hangingPunct="1"/>
            <a:endParaRPr lang="en-US" altLang="en-US" smtClean="0"/>
          </a:p>
          <a:p>
            <a:pPr eaLnBrk="1" hangingPunct="1"/>
            <a:r>
              <a:rPr lang="en-US" altLang="en-US" smtClean="0"/>
              <a:t>Within a single machine, </a:t>
            </a:r>
            <a:r>
              <a:rPr lang="en-US" altLang="en-US" b="1" smtClean="0"/>
              <a:t>each layer calls upon the services of the layer just below it</a:t>
            </a:r>
            <a:r>
              <a:rPr lang="en-US" altLang="en-US" smtClean="0"/>
              <a:t>. Layer 3, for example, </a:t>
            </a:r>
            <a:r>
              <a:rPr lang="en-US" altLang="en-US" b="1" smtClean="0"/>
              <a:t>uses the services provided by layer 2 and provides services for</a:t>
            </a:r>
          </a:p>
          <a:p>
            <a:pPr eaLnBrk="1" hangingPunct="1"/>
            <a:r>
              <a:rPr lang="en-US" altLang="en-US" b="1" smtClean="0"/>
              <a:t>layer 4.</a:t>
            </a:r>
            <a:r>
              <a:rPr lang="en-US" altLang="en-US" smtClean="0"/>
              <a:t> </a:t>
            </a:r>
          </a:p>
          <a:p>
            <a:pPr eaLnBrk="1" hangingPunct="1"/>
            <a:r>
              <a:rPr lang="en-US" altLang="en-US" smtClean="0"/>
              <a:t>Between machines, </a:t>
            </a:r>
            <a:r>
              <a:rPr lang="en-US" altLang="en-US" b="1" smtClean="0"/>
              <a:t>layer </a:t>
            </a:r>
            <a:r>
              <a:rPr lang="en-US" altLang="en-US" b="1" i="1" smtClean="0"/>
              <a:t>x </a:t>
            </a:r>
            <a:r>
              <a:rPr lang="en-US" altLang="en-US" b="1" smtClean="0"/>
              <a:t>on one machine communicates with layer </a:t>
            </a:r>
            <a:r>
              <a:rPr lang="en-US" altLang="en-US" b="1" i="1" smtClean="0"/>
              <a:t>x </a:t>
            </a:r>
            <a:r>
              <a:rPr lang="en-US" altLang="en-US" b="1" smtClean="0"/>
              <a:t>on another machine. </a:t>
            </a:r>
            <a:r>
              <a:rPr lang="en-US" altLang="en-US" smtClean="0"/>
              <a:t>This communication is governed by an </a:t>
            </a:r>
            <a:r>
              <a:rPr lang="en-US" altLang="en-US" b="1" smtClean="0"/>
              <a:t>agreed-upon series of rules and conventions called protocols.</a:t>
            </a:r>
            <a:r>
              <a:rPr lang="en-US" altLang="en-US" smtClean="0"/>
              <a:t> The </a:t>
            </a:r>
            <a:r>
              <a:rPr lang="en-US" altLang="en-US" b="1" smtClean="0"/>
              <a:t>processes on each machine that communicate at a given layer are called peer-to-peer processes.</a:t>
            </a:r>
            <a:r>
              <a:rPr lang="en-US" altLang="en-US" smtClean="0"/>
              <a:t> Communication between machines is</a:t>
            </a:r>
          </a:p>
          <a:p>
            <a:pPr eaLnBrk="1" hangingPunct="1"/>
            <a:r>
              <a:rPr lang="en-US" altLang="en-US" smtClean="0"/>
              <a:t>therefore a peer-to-peer process using the protocols appropriate to a given layer.</a:t>
            </a:r>
          </a:p>
          <a:p>
            <a:pPr eaLnBrk="1" hangingPunct="1"/>
            <a:endParaRPr lang="en-US" altLang="en-US" smtClean="0"/>
          </a:p>
        </p:txBody>
      </p:sp>
    </p:spTree>
    <p:extLst>
      <p:ext uri="{BB962C8B-B14F-4D97-AF65-F5344CB8AC3E}">
        <p14:creationId xmlns:p14="http://schemas.microsoft.com/office/powerpoint/2010/main" val="203982310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197B478-55FA-4D51-9B92-C205889AD7FF}" type="datetimeFigureOut">
              <a:rPr lang="en-IN" smtClean="0"/>
              <a:t>16-08-2022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8D7FB8B-21D1-46AC-AC36-BE48DB5F1A3E}" type="slidenum">
              <a:rPr lang="en-IN" smtClean="0"/>
              <a:t>‹#›</a:t>
            </a:fld>
            <a:endParaRPr lang="en-IN"/>
          </a:p>
        </p:txBody>
      </p:sp>
    </p:spTree>
    <p:extLst>
      <p:ext uri="{BB962C8B-B14F-4D97-AF65-F5344CB8AC3E}">
        <p14:creationId xmlns:p14="http://schemas.microsoft.com/office/powerpoint/2010/main" val="454799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97B478-55FA-4D51-9B92-C205889AD7FF}" type="datetimeFigureOut">
              <a:rPr lang="en-IN" smtClean="0"/>
              <a:t>16-08-2022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D7FB8B-21D1-46AC-AC36-BE48DB5F1A3E}" type="slidenum">
              <a:rPr lang="en-IN" smtClean="0"/>
              <a:t>‹#›</a:t>
            </a:fld>
            <a:endParaRPr lang="en-IN"/>
          </a:p>
        </p:txBody>
      </p:sp>
    </p:spTree>
    <p:extLst>
      <p:ext uri="{BB962C8B-B14F-4D97-AF65-F5344CB8AC3E}">
        <p14:creationId xmlns:p14="http://schemas.microsoft.com/office/powerpoint/2010/main" val="1107964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97B478-55FA-4D51-9B92-C205889AD7FF}" type="datetimeFigureOut">
              <a:rPr lang="en-IN" smtClean="0"/>
              <a:t>16-08-2022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D7FB8B-21D1-46AC-AC36-BE48DB5F1A3E}" type="slidenum">
              <a:rPr lang="en-IN" smtClean="0"/>
              <a:t>‹#›</a:t>
            </a:fld>
            <a:endParaRPr lang="en-IN"/>
          </a:p>
        </p:txBody>
      </p:sp>
    </p:spTree>
    <p:extLst>
      <p:ext uri="{BB962C8B-B14F-4D97-AF65-F5344CB8AC3E}">
        <p14:creationId xmlns:p14="http://schemas.microsoft.com/office/powerpoint/2010/main" val="281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97B478-55FA-4D51-9B92-C205889AD7FF}" type="datetimeFigureOut">
              <a:rPr lang="en-IN" smtClean="0"/>
              <a:t>16-08-2022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D7FB8B-21D1-46AC-AC36-BE48DB5F1A3E}" type="slidenum">
              <a:rPr lang="en-IN" smtClean="0"/>
              <a:t>‹#›</a:t>
            </a:fld>
            <a:endParaRPr lang="en-IN"/>
          </a:p>
        </p:txBody>
      </p:sp>
    </p:spTree>
    <p:extLst>
      <p:ext uri="{BB962C8B-B14F-4D97-AF65-F5344CB8AC3E}">
        <p14:creationId xmlns:p14="http://schemas.microsoft.com/office/powerpoint/2010/main" val="71044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E197B478-55FA-4D51-9B92-C205889AD7FF}" type="datetimeFigureOut">
              <a:rPr lang="en-IN" smtClean="0"/>
              <a:t>16-08-2022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8D7FB8B-21D1-46AC-AC36-BE48DB5F1A3E}" type="slidenum">
              <a:rPr lang="en-IN" smtClean="0"/>
              <a:t>‹#›</a:t>
            </a:fld>
            <a:endParaRPr lang="en-IN"/>
          </a:p>
        </p:txBody>
      </p:sp>
    </p:spTree>
    <p:extLst>
      <p:ext uri="{BB962C8B-B14F-4D97-AF65-F5344CB8AC3E}">
        <p14:creationId xmlns:p14="http://schemas.microsoft.com/office/powerpoint/2010/main" val="469343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97B478-55FA-4D51-9B92-C205889AD7FF}" type="datetimeFigureOut">
              <a:rPr lang="en-IN" smtClean="0"/>
              <a:t>16-08-2022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D7FB8B-21D1-46AC-AC36-BE48DB5F1A3E}" type="slidenum">
              <a:rPr lang="en-IN" smtClean="0"/>
              <a:t>‹#›</a:t>
            </a:fld>
            <a:endParaRPr lang="en-IN"/>
          </a:p>
        </p:txBody>
      </p:sp>
    </p:spTree>
    <p:extLst>
      <p:ext uri="{BB962C8B-B14F-4D97-AF65-F5344CB8AC3E}">
        <p14:creationId xmlns:p14="http://schemas.microsoft.com/office/powerpoint/2010/main" val="212548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97B478-55FA-4D51-9B92-C205889AD7FF}" type="datetimeFigureOut">
              <a:rPr lang="en-IN" smtClean="0"/>
              <a:t>16-08-2022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D7FB8B-21D1-46AC-AC36-BE48DB5F1A3E}" type="slidenum">
              <a:rPr lang="en-IN" smtClean="0"/>
              <a:t>‹#›</a:t>
            </a:fld>
            <a:endParaRPr lang="en-IN"/>
          </a:p>
        </p:txBody>
      </p:sp>
    </p:spTree>
    <p:extLst>
      <p:ext uri="{BB962C8B-B14F-4D97-AF65-F5344CB8AC3E}">
        <p14:creationId xmlns:p14="http://schemas.microsoft.com/office/powerpoint/2010/main" val="3406926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97B478-55FA-4D51-9B92-C205889AD7FF}" type="datetimeFigureOut">
              <a:rPr lang="en-IN" smtClean="0"/>
              <a:t>16-08-2022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D7FB8B-21D1-46AC-AC36-BE48DB5F1A3E}" type="slidenum">
              <a:rPr lang="en-IN" smtClean="0"/>
              <a:t>‹#›</a:t>
            </a:fld>
            <a:endParaRPr lang="en-IN"/>
          </a:p>
        </p:txBody>
      </p:sp>
    </p:spTree>
    <p:extLst>
      <p:ext uri="{BB962C8B-B14F-4D97-AF65-F5344CB8AC3E}">
        <p14:creationId xmlns:p14="http://schemas.microsoft.com/office/powerpoint/2010/main" val="1655644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97B478-55FA-4D51-9B92-C205889AD7FF}" type="datetimeFigureOut">
              <a:rPr lang="en-IN" smtClean="0"/>
              <a:t>16-08-2022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D7FB8B-21D1-46AC-AC36-BE48DB5F1A3E}" type="slidenum">
              <a:rPr lang="en-IN" smtClean="0"/>
              <a:t>‹#›</a:t>
            </a:fld>
            <a:endParaRPr lang="en-IN"/>
          </a:p>
        </p:txBody>
      </p:sp>
    </p:spTree>
    <p:extLst>
      <p:ext uri="{BB962C8B-B14F-4D97-AF65-F5344CB8AC3E}">
        <p14:creationId xmlns:p14="http://schemas.microsoft.com/office/powerpoint/2010/main" val="1899597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197B478-55FA-4D51-9B92-C205889AD7FF}" type="datetimeFigureOut">
              <a:rPr lang="en-IN" smtClean="0"/>
              <a:t>16-08-2022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8D7FB8B-21D1-46AC-AC36-BE48DB5F1A3E}" type="slidenum">
              <a:rPr lang="en-IN" smtClean="0"/>
              <a:t>‹#›</a:t>
            </a:fld>
            <a:endParaRPr lang="en-IN"/>
          </a:p>
        </p:txBody>
      </p:sp>
    </p:spTree>
    <p:extLst>
      <p:ext uri="{BB962C8B-B14F-4D97-AF65-F5344CB8AC3E}">
        <p14:creationId xmlns:p14="http://schemas.microsoft.com/office/powerpoint/2010/main" val="4219586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197B478-55FA-4D51-9B92-C205889AD7FF}" type="datetimeFigureOut">
              <a:rPr lang="en-IN" smtClean="0"/>
              <a:t>16-08-2022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8D7FB8B-21D1-46AC-AC36-BE48DB5F1A3E}" type="slidenum">
              <a:rPr lang="en-IN" smtClean="0"/>
              <a:t>‹#›</a:t>
            </a:fld>
            <a:endParaRPr lang="en-IN"/>
          </a:p>
        </p:txBody>
      </p:sp>
    </p:spTree>
    <p:extLst>
      <p:ext uri="{BB962C8B-B14F-4D97-AF65-F5344CB8AC3E}">
        <p14:creationId xmlns:p14="http://schemas.microsoft.com/office/powerpoint/2010/main" val="1354977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197B478-55FA-4D51-9B92-C205889AD7FF}" type="datetimeFigureOut">
              <a:rPr lang="en-IN" smtClean="0"/>
              <a:t>16-08-2022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8D7FB8B-21D1-46AC-AC36-BE48DB5F1A3E}" type="slidenum">
              <a:rPr lang="en-IN" smtClean="0"/>
              <a:t>‹#›</a:t>
            </a:fld>
            <a:endParaRPr lang="en-IN"/>
          </a:p>
        </p:txBody>
      </p:sp>
    </p:spTree>
    <p:extLst>
      <p:ext uri="{BB962C8B-B14F-4D97-AF65-F5344CB8AC3E}">
        <p14:creationId xmlns:p14="http://schemas.microsoft.com/office/powerpoint/2010/main" val="3307380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hyperlink" Target="https://www.computerhope.com/jargon/c/console.htm" TargetMode="External"/><Relationship Id="rId13" Type="http://schemas.openxmlformats.org/officeDocument/2006/relationships/hyperlink" Target="https://www.computerhope.com/jargon/n/nic.htm" TargetMode="External"/><Relationship Id="rId18" Type="http://schemas.openxmlformats.org/officeDocument/2006/relationships/hyperlink" Target="https://www.computerhope.com/jargon/t/tablet.htm" TargetMode="External"/><Relationship Id="rId3" Type="http://schemas.openxmlformats.org/officeDocument/2006/relationships/hyperlink" Target="https://www.computerhope.com/jargon/i/internet.htm" TargetMode="External"/><Relationship Id="rId7" Type="http://schemas.openxmlformats.org/officeDocument/2006/relationships/hyperlink" Target="https://www.computerhope.com/jargon/s/server.htm" TargetMode="External"/><Relationship Id="rId12" Type="http://schemas.openxmlformats.org/officeDocument/2006/relationships/hyperlink" Target="https://www.computerhope.com/jargon/r/repeater.htm" TargetMode="External"/><Relationship Id="rId17" Type="http://schemas.openxmlformats.org/officeDocument/2006/relationships/hyperlink" Target="https://www.computerhope.com/jargon/s/smartphone.htm" TargetMode="External"/><Relationship Id="rId2" Type="http://schemas.openxmlformats.org/officeDocument/2006/relationships/hyperlink" Target="https://www.explainthatstuff.com/fiberoptics.html" TargetMode="External"/><Relationship Id="rId16" Type="http://schemas.openxmlformats.org/officeDocument/2006/relationships/hyperlink" Target="https://www.computerhope.com/jargon/r/router.htm" TargetMode="External"/><Relationship Id="rId1" Type="http://schemas.openxmlformats.org/officeDocument/2006/relationships/slideLayout" Target="../slideLayouts/slideLayout2.xml"/><Relationship Id="rId6" Type="http://schemas.openxmlformats.org/officeDocument/2006/relationships/hyperlink" Target="https://www.computerhope.com/jargon/m/mainfram.htm" TargetMode="External"/><Relationship Id="rId11" Type="http://schemas.openxmlformats.org/officeDocument/2006/relationships/hyperlink" Target="https://www.computerhope.com/jargon/b/bridge.htm" TargetMode="External"/><Relationship Id="rId5" Type="http://schemas.openxmlformats.org/officeDocument/2006/relationships/hyperlink" Target="https://www.computerhope.com/jargon/l/laptop.htm" TargetMode="External"/><Relationship Id="rId15" Type="http://schemas.openxmlformats.org/officeDocument/2006/relationships/hyperlink" Target="https://www.computerhope.com/jargon/h/hub.htm" TargetMode="External"/><Relationship Id="rId10" Type="http://schemas.openxmlformats.org/officeDocument/2006/relationships/hyperlink" Target="https://www.computerhope.com/jargon/f/firewall.htm" TargetMode="External"/><Relationship Id="rId19" Type="http://schemas.openxmlformats.org/officeDocument/2006/relationships/hyperlink" Target="https://www.computerhope.com/jargon/w/webcam.htm" TargetMode="External"/><Relationship Id="rId4" Type="http://schemas.openxmlformats.org/officeDocument/2006/relationships/hyperlink" Target="https://www.computerhope.com/jargon/d/desktopc.htm" TargetMode="External"/><Relationship Id="rId9" Type="http://schemas.openxmlformats.org/officeDocument/2006/relationships/hyperlink" Target="https://www.computerhope.com/jargon/d/diskwork.htm" TargetMode="External"/><Relationship Id="rId14" Type="http://schemas.openxmlformats.org/officeDocument/2006/relationships/hyperlink" Target="https://www.computerhope.com/jargon/s/switch.htm"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Lecture%201.ppt"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1.gif"/><Relationship Id="rId3" Type="http://schemas.openxmlformats.org/officeDocument/2006/relationships/image" Target="../media/image6.gif"/><Relationship Id="rId7" Type="http://schemas.openxmlformats.org/officeDocument/2006/relationships/image" Target="../media/image10.jpeg"/><Relationship Id="rId2" Type="http://schemas.openxmlformats.org/officeDocument/2006/relationships/image" Target="../media/image5.gif"/><Relationship Id="rId1" Type="http://schemas.openxmlformats.org/officeDocument/2006/relationships/slideLayout" Target="../slideLayouts/slideLayout7.xml"/><Relationship Id="rId6" Type="http://schemas.openxmlformats.org/officeDocument/2006/relationships/image" Target="../media/image9.gif"/><Relationship Id="rId5" Type="http://schemas.openxmlformats.org/officeDocument/2006/relationships/image" Target="../media/image8.gif"/><Relationship Id="rId4" Type="http://schemas.openxmlformats.org/officeDocument/2006/relationships/image" Target="../media/image7.jpeg"/><Relationship Id="rId9" Type="http://schemas.openxmlformats.org/officeDocument/2006/relationships/image" Target="../media/image12.jpeg"/></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jpe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19.jpeg"/><Relationship Id="rId4" Type="http://schemas.openxmlformats.org/officeDocument/2006/relationships/image" Target="../media/image18.jpeg"/></Relationships>
</file>

<file path=ppt/slides/_rels/slide7.xml.rels><?xml version="1.0" encoding="UTF-8" standalone="yes"?>
<Relationships xmlns="http://schemas.openxmlformats.org/package/2006/relationships"><Relationship Id="rId3" Type="http://schemas.openxmlformats.org/officeDocument/2006/relationships/image" Target="../media/image21.gif"/><Relationship Id="rId7" Type="http://schemas.openxmlformats.org/officeDocument/2006/relationships/image" Target="../media/image12.jpeg"/><Relationship Id="rId2" Type="http://schemas.openxmlformats.org/officeDocument/2006/relationships/image" Target="../media/image20.jpeg"/><Relationship Id="rId1" Type="http://schemas.openxmlformats.org/officeDocument/2006/relationships/slideLayout" Target="../slideLayouts/slideLayout7.xml"/><Relationship Id="rId6" Type="http://schemas.openxmlformats.org/officeDocument/2006/relationships/image" Target="../media/image23.jpeg"/><Relationship Id="rId5" Type="http://schemas.openxmlformats.org/officeDocument/2006/relationships/image" Target="../media/image11.gif"/><Relationship Id="rId4" Type="http://schemas.openxmlformats.org/officeDocument/2006/relationships/image" Target="../media/image22.gif"/></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Basic Concepts</a:t>
            </a:r>
            <a:br>
              <a:rPr lang="en-IN" dirty="0" smtClean="0"/>
            </a:br>
            <a:r>
              <a:rPr lang="en-IN" sz="4500" dirty="0" smtClean="0"/>
              <a:t>(Revision </a:t>
            </a:r>
            <a:r>
              <a:rPr lang="en-IN" sz="4500" dirty="0" smtClean="0"/>
              <a:t>of OS and Networking concepts)</a:t>
            </a:r>
            <a:endParaRPr lang="en-IN" sz="4500" dirty="0"/>
          </a:p>
        </p:txBody>
      </p:sp>
      <p:sp>
        <p:nvSpPr>
          <p:cNvPr id="3" name="Subtitle 2"/>
          <p:cNvSpPr>
            <a:spLocks noGrp="1"/>
          </p:cNvSpPr>
          <p:nvPr>
            <p:ph type="subTitle" idx="1"/>
          </p:nvPr>
        </p:nvSpPr>
        <p:spPr>
          <a:xfrm>
            <a:off x="6048103" y="4389119"/>
            <a:ext cx="5577839" cy="2233749"/>
          </a:xfrm>
        </p:spPr>
        <p:txBody>
          <a:bodyPr>
            <a:normAutofit fontScale="92500" lnSpcReduction="20000"/>
          </a:bodyPr>
          <a:lstStyle/>
          <a:p>
            <a:pPr algn="ctr"/>
            <a:r>
              <a:rPr lang="en-US" dirty="0" smtClean="0"/>
              <a:t>Prepared By:</a:t>
            </a:r>
          </a:p>
          <a:p>
            <a:pPr algn="ctr"/>
            <a:r>
              <a:rPr lang="en-US" dirty="0" smtClean="0"/>
              <a:t>Avita Katal</a:t>
            </a:r>
          </a:p>
          <a:p>
            <a:pPr algn="ctr"/>
            <a:r>
              <a:rPr lang="en-US" dirty="0" smtClean="0"/>
              <a:t>Assistant Professor(SS)</a:t>
            </a:r>
          </a:p>
          <a:p>
            <a:pPr algn="ctr"/>
            <a:r>
              <a:rPr lang="en-US" dirty="0" err="1" smtClean="0"/>
              <a:t>Systemics</a:t>
            </a:r>
            <a:r>
              <a:rPr lang="en-US" smtClean="0"/>
              <a:t> Cluster</a:t>
            </a:r>
          </a:p>
          <a:p>
            <a:pPr algn="ctr"/>
            <a:r>
              <a:rPr lang="en-US" dirty="0" smtClean="0"/>
              <a:t>School </a:t>
            </a:r>
            <a:r>
              <a:rPr lang="en-US" dirty="0" smtClean="0"/>
              <a:t>of Computer Science</a:t>
            </a:r>
          </a:p>
          <a:p>
            <a:pPr algn="ctr"/>
            <a:r>
              <a:rPr lang="en-US" dirty="0" smtClean="0"/>
              <a:t>University of Petroleum and Energy Studies</a:t>
            </a:r>
            <a:endParaRPr lang="en-IN" dirty="0"/>
          </a:p>
        </p:txBody>
      </p:sp>
    </p:spTree>
    <p:extLst>
      <p:ext uri="{BB962C8B-B14F-4D97-AF65-F5344CB8AC3E}">
        <p14:creationId xmlns:p14="http://schemas.microsoft.com/office/powerpoint/2010/main" val="21860416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241096A-AF2D-40E3-8020-FBF451CACD8D}" type="slidenum">
              <a:rPr lang="en-US" altLang="en-US"/>
              <a:pPr/>
              <a:t>10</a:t>
            </a:fld>
            <a:endParaRPr lang="en-US" altLang="en-US"/>
          </a:p>
        </p:txBody>
      </p:sp>
      <p:sp>
        <p:nvSpPr>
          <p:cNvPr id="106498" name="Rectangle 2"/>
          <p:cNvSpPr>
            <a:spLocks noChangeArrowheads="1"/>
          </p:cNvSpPr>
          <p:nvPr/>
        </p:nvSpPr>
        <p:spPr bwMode="auto">
          <a:xfrm>
            <a:off x="653143" y="381000"/>
            <a:ext cx="11298065"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endParaRPr lang="en-US" altLang="en-US" sz="2500" u="sng"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0" hangingPunct="0"/>
            <a:endParaRPr lang="en-US" altLang="en-US" sz="2500" u="sng"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0" hangingPunct="0"/>
            <a:endParaRPr lang="en-US" altLang="en-US" sz="2500" u="sng"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0" hangingPunct="0"/>
            <a:endParaRPr lang="en-US" altLang="en-US" sz="2500" u="sng"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0" hangingPunct="0"/>
            <a:endParaRPr lang="en-US" altLang="en-US" sz="2500" u="sng"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marL="342900" indent="-342900" eaLnBrk="0" hangingPunct="0">
              <a:buFont typeface="Arial" panose="020B0604020202020204" pitchFamily="34" charset="0"/>
              <a:buChar char="•"/>
            </a:pPr>
            <a:r>
              <a:rPr lang="en-US" altLang="en-US" sz="2500"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Control </a:t>
            </a:r>
            <a:r>
              <a:rPr lang="en-US" altLang="en-US" sz="25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Unit</a:t>
            </a:r>
            <a:r>
              <a:rPr lang="en-US" altLang="en-US" sz="2500" dirty="0">
                <a:latin typeface="Times New Roman" panose="02020603050405020304" pitchFamily="18" charset="0"/>
                <a:cs typeface="Times New Roman" panose="02020603050405020304" pitchFamily="18" charset="0"/>
              </a:rPr>
              <a:t>:  is the “boss” and coordinates all of the CPU’s </a:t>
            </a:r>
            <a:r>
              <a:rPr lang="en-US" altLang="en-US" sz="2500" dirty="0" smtClean="0">
                <a:latin typeface="Times New Roman" panose="02020603050405020304" pitchFamily="18" charset="0"/>
                <a:cs typeface="Times New Roman" panose="02020603050405020304" pitchFamily="18" charset="0"/>
              </a:rPr>
              <a:t>activities.</a:t>
            </a:r>
          </a:p>
          <a:p>
            <a:pPr marL="342900" indent="-342900" eaLnBrk="0" hangingPunct="0">
              <a:buFont typeface="Arial" panose="020B0604020202020204" pitchFamily="34" charset="0"/>
              <a:buChar char="•"/>
            </a:pPr>
            <a:endParaRPr lang="en-US" altLang="en-US" sz="2500" dirty="0">
              <a:latin typeface="Times New Roman" panose="02020603050405020304" pitchFamily="18" charset="0"/>
              <a:cs typeface="Times New Roman" panose="02020603050405020304" pitchFamily="18" charset="0"/>
            </a:endParaRPr>
          </a:p>
          <a:p>
            <a:pPr marL="342900" indent="-342900" eaLnBrk="0" hangingPunct="0">
              <a:buFont typeface="Arial" panose="020B0604020202020204" pitchFamily="34" charset="0"/>
              <a:buChar char="•"/>
            </a:pPr>
            <a:r>
              <a:rPr lang="en-US" altLang="en-US" sz="2500" dirty="0" smtClean="0">
                <a:latin typeface="Times New Roman" panose="02020603050405020304" pitchFamily="18" charset="0"/>
                <a:cs typeface="Times New Roman" panose="02020603050405020304" pitchFamily="18" charset="0"/>
              </a:rPr>
              <a:t>Uses </a:t>
            </a:r>
            <a:r>
              <a:rPr lang="en-US" altLang="en-US" sz="2500" b="1" dirty="0">
                <a:latin typeface="Times New Roman" panose="02020603050405020304" pitchFamily="18" charset="0"/>
                <a:cs typeface="Times New Roman" panose="02020603050405020304" pitchFamily="18" charset="0"/>
              </a:rPr>
              <a:t>programming instructions</a:t>
            </a:r>
            <a:r>
              <a:rPr lang="en-US" altLang="en-US" sz="2500" dirty="0">
                <a:latin typeface="Times New Roman" panose="02020603050405020304" pitchFamily="18" charset="0"/>
                <a:cs typeface="Times New Roman" panose="02020603050405020304" pitchFamily="18" charset="0"/>
              </a:rPr>
              <a:t>, it controls the flow of information through the processor by controlling what happens inside the </a:t>
            </a:r>
            <a:r>
              <a:rPr lang="en-US" altLang="en-US" sz="2500" dirty="0" smtClean="0">
                <a:latin typeface="Times New Roman" panose="02020603050405020304" pitchFamily="18" charset="0"/>
                <a:cs typeface="Times New Roman" panose="02020603050405020304" pitchFamily="18" charset="0"/>
              </a:rPr>
              <a:t>processor.</a:t>
            </a:r>
          </a:p>
          <a:p>
            <a:pPr marL="342900" indent="-342900" eaLnBrk="0" hangingPunct="0">
              <a:buFont typeface="Arial" panose="020B0604020202020204" pitchFamily="34" charset="0"/>
              <a:buChar char="•"/>
            </a:pPr>
            <a:endParaRPr lang="en-US" altLang="en-US" sz="2500" dirty="0" smtClean="0">
              <a:latin typeface="Times New Roman" panose="02020603050405020304" pitchFamily="18" charset="0"/>
              <a:cs typeface="Times New Roman" panose="02020603050405020304" pitchFamily="18" charset="0"/>
            </a:endParaRPr>
          </a:p>
          <a:p>
            <a:pPr marL="342900" indent="-342900" eaLnBrk="0" hangingPunct="0">
              <a:buFont typeface="Arial" panose="020B0604020202020204" pitchFamily="34" charset="0"/>
              <a:buChar char="•"/>
            </a:pPr>
            <a:r>
              <a:rPr lang="en-US" altLang="en-US" sz="2500" dirty="0" smtClean="0">
                <a:latin typeface="Times New Roman" panose="02020603050405020304" pitchFamily="18" charset="0"/>
                <a:cs typeface="Times New Roman" panose="02020603050405020304" pitchFamily="18" charset="0"/>
              </a:rPr>
              <a:t>We </a:t>
            </a:r>
            <a:r>
              <a:rPr lang="en-US" altLang="en-US" sz="2500" dirty="0">
                <a:latin typeface="Times New Roman" panose="02020603050405020304" pitchFamily="18" charset="0"/>
                <a:cs typeface="Times New Roman" panose="02020603050405020304" pitchFamily="18" charset="0"/>
              </a:rPr>
              <a:t>communicate with the computer through programming languages.</a:t>
            </a:r>
          </a:p>
          <a:p>
            <a:pPr lvl="2" eaLnBrk="0" hangingPunct="0"/>
            <a:r>
              <a:rPr lang="en-US" altLang="en-US" sz="2500" dirty="0">
                <a:latin typeface="Times New Roman" panose="02020603050405020304" pitchFamily="18" charset="0"/>
                <a:cs typeface="Times New Roman" panose="02020603050405020304" pitchFamily="18" charset="0"/>
              </a:rPr>
              <a:t>		Examples:  COBOL, C++, HTML, 		Java Script or VisualBasic.net</a:t>
            </a:r>
          </a:p>
        </p:txBody>
      </p:sp>
      <p:sp>
        <p:nvSpPr>
          <p:cNvPr id="4" name="Rectangle 3"/>
          <p:cNvSpPr>
            <a:spLocks noChangeArrowheads="1"/>
          </p:cNvSpPr>
          <p:nvPr/>
        </p:nvSpPr>
        <p:spPr bwMode="auto">
          <a:xfrm>
            <a:off x="509451" y="304801"/>
            <a:ext cx="9777549"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914400">
              <a:lnSpc>
                <a:spcPct val="90000"/>
              </a:lnSpc>
              <a:spcBef>
                <a:spcPct val="0"/>
              </a:spcBef>
            </a:pPr>
            <a:r>
              <a:rPr lang="en-US" altLang="en-US" sz="5400" cap="all" dirty="0" smtClean="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1.2.2. Control UNIT(Cu)</a:t>
            </a:r>
            <a:endParaRPr lang="en-US" altLang="en-US" sz="54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endParaRPr>
          </a:p>
        </p:txBody>
      </p:sp>
    </p:spTree>
    <p:extLst>
      <p:ext uri="{BB962C8B-B14F-4D97-AF65-F5344CB8AC3E}">
        <p14:creationId xmlns:p14="http://schemas.microsoft.com/office/powerpoint/2010/main" val="4113020199"/>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67C1B2F-D219-4004-A7AD-7A3B12B6C324}" type="slidenum">
              <a:rPr lang="en-US" altLang="en-US"/>
              <a:pPr/>
              <a:t>11</a:t>
            </a:fld>
            <a:endParaRPr lang="en-US" altLang="en-US"/>
          </a:p>
        </p:txBody>
      </p:sp>
      <p:sp>
        <p:nvSpPr>
          <p:cNvPr id="108546" name="Rectangle 2"/>
          <p:cNvSpPr>
            <a:spLocks noGrp="1" noChangeArrowheads="1"/>
          </p:cNvSpPr>
          <p:nvPr>
            <p:ph type="body" idx="1"/>
          </p:nvPr>
        </p:nvSpPr>
        <p:spPr>
          <a:xfrm>
            <a:off x="365760" y="1463040"/>
            <a:ext cx="10454640" cy="4937759"/>
          </a:xfrm>
        </p:spPr>
        <p:txBody>
          <a:bodyPr>
            <a:normAutofit/>
          </a:bodyPr>
          <a:lstStyle/>
          <a:p>
            <a:pPr>
              <a:buFont typeface="Wingdings" panose="05000000000000000000" pitchFamily="2" charset="2"/>
              <a:buNone/>
            </a:pPr>
            <a:endParaRPr lang="en-US" altLang="en-US" sz="2500" u="sng"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en-US" sz="2500" dirty="0">
                <a:latin typeface="Times New Roman" panose="02020603050405020304" pitchFamily="18" charset="0"/>
                <a:cs typeface="Times New Roman" panose="02020603050405020304" pitchFamily="18" charset="0"/>
              </a:rPr>
              <a:t>	Found on the motherboard</a:t>
            </a:r>
          </a:p>
          <a:p>
            <a:pPr lvl="2">
              <a:buClr>
                <a:schemeClr val="tx1"/>
              </a:buClr>
            </a:pPr>
            <a:r>
              <a:rPr lang="en-US" altLang="en-US" sz="2500" b="1" dirty="0" smtClean="0">
                <a:latin typeface="Times New Roman" panose="02020603050405020304" pitchFamily="18" charset="0"/>
                <a:cs typeface="Times New Roman" panose="02020603050405020304" pitchFamily="18" charset="0"/>
              </a:rPr>
              <a:t>Short </a:t>
            </a:r>
            <a:r>
              <a:rPr lang="en-US" altLang="en-US" sz="2500" b="1" dirty="0">
                <a:latin typeface="Times New Roman" panose="02020603050405020304" pitchFamily="18" charset="0"/>
                <a:cs typeface="Times New Roman" panose="02020603050405020304" pitchFamily="18" charset="0"/>
              </a:rPr>
              <a:t>term</a:t>
            </a:r>
          </a:p>
          <a:p>
            <a:pPr>
              <a:buFont typeface="Wingdings" panose="05000000000000000000" pitchFamily="2" charset="2"/>
              <a:buNone/>
            </a:pPr>
            <a:endParaRPr lang="en-US" altLang="en-US" sz="25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en-US" sz="2500" dirty="0">
                <a:latin typeface="Times New Roman" panose="02020603050405020304" pitchFamily="18" charset="0"/>
                <a:cs typeface="Times New Roman" panose="02020603050405020304" pitchFamily="18" charset="0"/>
              </a:rPr>
              <a:t>		    </a:t>
            </a:r>
            <a:r>
              <a:rPr lang="en-US" altLang="en-US" sz="25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Random Access Memory (RAM)</a:t>
            </a:r>
          </a:p>
          <a:p>
            <a:pPr>
              <a:buFont typeface="Wingdings" panose="05000000000000000000" pitchFamily="2" charset="2"/>
              <a:buNone/>
            </a:pPr>
            <a:endParaRPr lang="en-US" altLang="en-US" sz="2500"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lvl="2">
              <a:buClr>
                <a:schemeClr val="tx1"/>
              </a:buClr>
            </a:pPr>
            <a:r>
              <a:rPr lang="en-US" altLang="en-US" sz="2500" dirty="0">
                <a:latin typeface="Times New Roman" panose="02020603050405020304" pitchFamily="18" charset="0"/>
                <a:cs typeface="Times New Roman" panose="02020603050405020304" pitchFamily="18" charset="0"/>
              </a:rPr>
              <a:t> </a:t>
            </a:r>
            <a:r>
              <a:rPr lang="en-US" altLang="en-US" sz="2500" b="1" dirty="0">
                <a:latin typeface="Times New Roman" panose="02020603050405020304" pitchFamily="18" charset="0"/>
                <a:cs typeface="Times New Roman" panose="02020603050405020304" pitchFamily="18" charset="0"/>
              </a:rPr>
              <a:t>Long term</a:t>
            </a:r>
          </a:p>
          <a:p>
            <a:pPr>
              <a:buFont typeface="Wingdings" panose="05000000000000000000" pitchFamily="2" charset="2"/>
              <a:buNone/>
            </a:pPr>
            <a:endParaRPr lang="en-US" altLang="en-US" sz="25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en-US" sz="2500" dirty="0">
                <a:latin typeface="Times New Roman" panose="02020603050405020304" pitchFamily="18" charset="0"/>
                <a:cs typeface="Times New Roman" panose="02020603050405020304" pitchFamily="18" charset="0"/>
              </a:rPr>
              <a:t>		    </a:t>
            </a:r>
            <a:r>
              <a:rPr lang="en-US" altLang="en-US" sz="25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Read Only Memory (ROM)</a:t>
            </a:r>
          </a:p>
        </p:txBody>
      </p:sp>
      <p:pic>
        <p:nvPicPr>
          <p:cNvPr id="108547" name="Picture 3" descr="ddrram"/>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8305800" y="1143000"/>
            <a:ext cx="1676400" cy="1676400"/>
          </a:xfrm>
        </p:spPr>
      </p:pic>
      <p:sp>
        <p:nvSpPr>
          <p:cNvPr id="5" name="Rectangle 4"/>
          <p:cNvSpPr>
            <a:spLocks noChangeArrowheads="1"/>
          </p:cNvSpPr>
          <p:nvPr/>
        </p:nvSpPr>
        <p:spPr bwMode="auto">
          <a:xfrm>
            <a:off x="509451" y="304801"/>
            <a:ext cx="9777549"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914400">
              <a:lnSpc>
                <a:spcPct val="90000"/>
              </a:lnSpc>
              <a:spcBef>
                <a:spcPct val="0"/>
              </a:spcBef>
            </a:pPr>
            <a:r>
              <a:rPr lang="en-US" altLang="en-US" sz="5400" cap="all" dirty="0" smtClean="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rPr>
              <a:t>1.3. Memory</a:t>
            </a:r>
            <a:endParaRPr lang="en-US" altLang="en-US" sz="5400" cap="all" dirty="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endParaRPr>
          </a:p>
        </p:txBody>
      </p:sp>
    </p:spTree>
    <p:extLst>
      <p:ext uri="{BB962C8B-B14F-4D97-AF65-F5344CB8AC3E}">
        <p14:creationId xmlns:p14="http://schemas.microsoft.com/office/powerpoint/2010/main" val="2508157741"/>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nodeType="clickEffect">
                                  <p:stCondLst>
                                    <p:cond delay="0"/>
                                  </p:stCondLst>
                                  <p:childTnLst>
                                    <p:animScale>
                                      <p:cBhvr>
                                        <p:cTn id="6" dur="2000" fill="hold"/>
                                        <p:tgtEl>
                                          <p:spTgt spid="10854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82148BB-E1E2-4F12-B68C-2FC8DF4F32FB}" type="slidenum">
              <a:rPr lang="en-US" altLang="en-US"/>
              <a:pPr/>
              <a:t>12</a:t>
            </a:fld>
            <a:endParaRPr lang="en-US" altLang="en-US"/>
          </a:p>
        </p:txBody>
      </p:sp>
      <p:sp>
        <p:nvSpPr>
          <p:cNvPr id="110594" name="Rectangle 2"/>
          <p:cNvSpPr>
            <a:spLocks noChangeArrowheads="1"/>
          </p:cNvSpPr>
          <p:nvPr/>
        </p:nvSpPr>
        <p:spPr bwMode="auto">
          <a:xfrm>
            <a:off x="235131" y="533401"/>
            <a:ext cx="10920549" cy="6209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endParaRPr lang="en-US" altLang="en-US" sz="4000" u="sng" dirty="0" smtClean="0">
              <a:effectLst>
                <a:outerShdw blurRad="38100" dist="38100" dir="2700000" algn="tl">
                  <a:srgbClr val="C0C0C0"/>
                </a:outerShdw>
              </a:effectLst>
            </a:endParaRPr>
          </a:p>
          <a:p>
            <a:pPr eaLnBrk="0" hangingPunct="0"/>
            <a:endParaRPr lang="en-US" altLang="en-US" u="sng" dirty="0"/>
          </a:p>
          <a:p>
            <a:pPr eaLnBrk="0" hangingPunct="0"/>
            <a:endParaRPr lang="en-US" altLang="en-US" sz="3200" dirty="0"/>
          </a:p>
          <a:p>
            <a:pPr marL="342900" indent="-342900" algn="just" eaLnBrk="0" hangingPunct="0">
              <a:buFont typeface="Arial" panose="020B0604020202020204" pitchFamily="34" charset="0"/>
              <a:buChar char="•"/>
            </a:pPr>
            <a:r>
              <a:rPr lang="en-US" altLang="en-US" sz="2500" dirty="0">
                <a:latin typeface="Times New Roman" panose="02020603050405020304" pitchFamily="18" charset="0"/>
                <a:cs typeface="Times New Roman" panose="02020603050405020304" pitchFamily="18" charset="0"/>
              </a:rPr>
              <a:t>Memory on the motherboard that is short term; where data, information, and program instructions are stored temporarily on a RAM chip or a set of RAM chips.  Known as the </a:t>
            </a:r>
            <a:r>
              <a:rPr lang="en-US" altLang="en-US" sz="2500" u="sng" dirty="0">
                <a:latin typeface="Times New Roman" panose="02020603050405020304" pitchFamily="18" charset="0"/>
                <a:cs typeface="Times New Roman" panose="02020603050405020304" pitchFamily="18" charset="0"/>
              </a:rPr>
              <a:t>main </a:t>
            </a:r>
            <a:r>
              <a:rPr lang="en-US" altLang="en-US" sz="2500" u="sng" dirty="0" smtClean="0">
                <a:latin typeface="Times New Roman" panose="02020603050405020304" pitchFamily="18" charset="0"/>
                <a:cs typeface="Times New Roman" panose="02020603050405020304" pitchFamily="18" charset="0"/>
              </a:rPr>
              <a:t>memory</a:t>
            </a:r>
            <a:r>
              <a:rPr lang="en-US" altLang="en-US" sz="2500" dirty="0" smtClean="0">
                <a:latin typeface="Times New Roman" panose="02020603050405020304" pitchFamily="18" charset="0"/>
                <a:cs typeface="Times New Roman" panose="02020603050405020304" pitchFamily="18" charset="0"/>
              </a:rPr>
              <a:t>.</a:t>
            </a:r>
          </a:p>
          <a:p>
            <a:pPr marL="342900" indent="-342900" algn="just" eaLnBrk="0" hangingPunct="0">
              <a:buFont typeface="Arial" panose="020B0604020202020204" pitchFamily="34" charset="0"/>
              <a:buChar char="•"/>
            </a:pPr>
            <a:endParaRPr lang="en-US" altLang="en-US" sz="2500" dirty="0">
              <a:latin typeface="Times New Roman" panose="02020603050405020304" pitchFamily="18" charset="0"/>
              <a:cs typeface="Times New Roman" panose="02020603050405020304" pitchFamily="18" charset="0"/>
            </a:endParaRPr>
          </a:p>
          <a:p>
            <a:pPr marL="342900" indent="-342900" algn="just" eaLnBrk="0" hangingPunct="0">
              <a:buFont typeface="Arial" panose="020B0604020202020204" pitchFamily="34" charset="0"/>
              <a:buChar char="•"/>
            </a:pPr>
            <a:r>
              <a:rPr lang="en-US" altLang="en-US" sz="2500" dirty="0">
                <a:latin typeface="Times New Roman" panose="02020603050405020304" pitchFamily="18" charset="0"/>
                <a:cs typeface="Times New Roman" panose="02020603050405020304" pitchFamily="18" charset="0"/>
              </a:rPr>
              <a:t>This memory is considered </a:t>
            </a:r>
            <a:r>
              <a:rPr lang="en-US" altLang="en-US" sz="2500" dirty="0" smtClean="0">
                <a:latin typeface="Times New Roman" panose="02020603050405020304" pitchFamily="18" charset="0"/>
                <a:cs typeface="Times New Roman" panose="02020603050405020304" pitchFamily="18" charset="0"/>
              </a:rPr>
              <a:t>volatile.</a:t>
            </a:r>
          </a:p>
          <a:p>
            <a:pPr marL="342900" indent="-342900" algn="just" eaLnBrk="0" hangingPunct="0">
              <a:buFont typeface="Arial" panose="020B0604020202020204" pitchFamily="34" charset="0"/>
              <a:buChar char="•"/>
            </a:pPr>
            <a:endParaRPr lang="en-US" altLang="en-US" sz="2500" dirty="0" smtClean="0">
              <a:latin typeface="Times New Roman" panose="02020603050405020304" pitchFamily="18" charset="0"/>
              <a:cs typeface="Times New Roman" panose="02020603050405020304" pitchFamily="18" charset="0"/>
            </a:endParaRPr>
          </a:p>
          <a:p>
            <a:pPr marL="342900" indent="-342900" algn="just" eaLnBrk="0" hangingPunct="0">
              <a:buFont typeface="Arial" panose="020B0604020202020204" pitchFamily="34" charset="0"/>
              <a:buChar char="•"/>
            </a:pPr>
            <a:r>
              <a:rPr lang="en-US" altLang="en-US" sz="2500" dirty="0" smtClean="0">
                <a:latin typeface="Times New Roman" panose="02020603050405020304" pitchFamily="18" charset="0"/>
                <a:cs typeface="Times New Roman" panose="02020603050405020304" pitchFamily="18" charset="0"/>
              </a:rPr>
              <a:t>When </a:t>
            </a:r>
            <a:r>
              <a:rPr lang="en-US" altLang="en-US" sz="2500" dirty="0">
                <a:latin typeface="Times New Roman" panose="02020603050405020304" pitchFamily="18" charset="0"/>
                <a:cs typeface="Times New Roman" panose="02020603050405020304" pitchFamily="18" charset="0"/>
              </a:rPr>
              <a:t>the computer is turned off or if there is loss of power, what ever is stored in RAM disappears</a:t>
            </a:r>
            <a:r>
              <a:rPr lang="en-US" altLang="en-US" sz="2500" dirty="0" smtClean="0">
                <a:latin typeface="Times New Roman" panose="02020603050405020304" pitchFamily="18" charset="0"/>
                <a:cs typeface="Times New Roman" panose="02020603050405020304" pitchFamily="18" charset="0"/>
              </a:rPr>
              <a:t>. “</a:t>
            </a:r>
            <a:r>
              <a:rPr lang="en-US" altLang="en-US" sz="2500" dirty="0">
                <a:latin typeface="Times New Roman" panose="02020603050405020304" pitchFamily="18" charset="0"/>
                <a:cs typeface="Times New Roman" panose="02020603050405020304" pitchFamily="18" charset="0"/>
              </a:rPr>
              <a:t>Temporary Memory” – Short </a:t>
            </a:r>
            <a:r>
              <a:rPr lang="en-US" altLang="en-US" sz="2500" dirty="0" smtClean="0">
                <a:latin typeface="Times New Roman" panose="02020603050405020304" pitchFamily="18" charset="0"/>
                <a:cs typeface="Times New Roman" panose="02020603050405020304" pitchFamily="18" charset="0"/>
              </a:rPr>
              <a:t>Term</a:t>
            </a:r>
          </a:p>
          <a:p>
            <a:pPr marL="342900" indent="-342900" algn="just" eaLnBrk="0" hangingPunct="0">
              <a:buFont typeface="Arial" panose="020B0604020202020204" pitchFamily="34" charset="0"/>
              <a:buChar char="•"/>
            </a:pPr>
            <a:endParaRPr lang="en-US" altLang="en-US" sz="2500" dirty="0">
              <a:latin typeface="Times New Roman" panose="02020603050405020304" pitchFamily="18" charset="0"/>
              <a:cs typeface="Times New Roman" panose="02020603050405020304" pitchFamily="18" charset="0"/>
            </a:endParaRPr>
          </a:p>
          <a:p>
            <a:pPr marL="342900" indent="-342900" algn="just" eaLnBrk="0" hangingPunct="0">
              <a:buFont typeface="Arial" panose="020B0604020202020204" pitchFamily="34" charset="0"/>
              <a:buChar char="•"/>
            </a:pPr>
            <a:r>
              <a:rPr lang="en-US" altLang="en-US" sz="2500" dirty="0" smtClean="0">
                <a:latin typeface="Times New Roman" panose="02020603050405020304" pitchFamily="18" charset="0"/>
                <a:cs typeface="Times New Roman" panose="02020603050405020304" pitchFamily="18" charset="0"/>
              </a:rPr>
              <a:t>The </a:t>
            </a:r>
            <a:r>
              <a:rPr lang="en-US" altLang="en-US" sz="2500" dirty="0">
                <a:latin typeface="Times New Roman" panose="02020603050405020304" pitchFamily="18" charset="0"/>
                <a:cs typeface="Times New Roman" panose="02020603050405020304" pitchFamily="18" charset="0"/>
              </a:rPr>
              <a:t>computer can read from </a:t>
            </a:r>
            <a:r>
              <a:rPr lang="en-US" altLang="en-US" sz="2500" dirty="0" smtClean="0">
                <a:latin typeface="Times New Roman" panose="02020603050405020304" pitchFamily="18" charset="0"/>
                <a:cs typeface="Times New Roman" panose="02020603050405020304" pitchFamily="18" charset="0"/>
              </a:rPr>
              <a:t>and </a:t>
            </a:r>
            <a:r>
              <a:rPr lang="en-US" altLang="en-US" sz="2500" dirty="0">
                <a:latin typeface="Times New Roman" panose="02020603050405020304" pitchFamily="18" charset="0"/>
                <a:cs typeface="Times New Roman" panose="02020603050405020304" pitchFamily="18" charset="0"/>
              </a:rPr>
              <a:t>write to RAM.</a:t>
            </a:r>
          </a:p>
          <a:p>
            <a:pPr algn="just" eaLnBrk="0" hangingPunct="0"/>
            <a:endParaRPr lang="en-US" altLang="en-US" sz="2500" dirty="0">
              <a:latin typeface="Times New Roman" panose="02020603050405020304" pitchFamily="18" charset="0"/>
              <a:cs typeface="Times New Roman" panose="02020603050405020304" pitchFamily="18" charset="0"/>
            </a:endParaRPr>
          </a:p>
          <a:p>
            <a:pPr lvl="1" algn="just">
              <a:lnSpc>
                <a:spcPct val="80000"/>
              </a:lnSpc>
              <a:spcBef>
                <a:spcPct val="50000"/>
              </a:spcBef>
              <a:buFontTx/>
              <a:buChar char="–"/>
            </a:pPr>
            <a:endParaRPr lang="en-US" altLang="en-US" sz="2500" dirty="0">
              <a:latin typeface="Times New Roman" panose="02020603050405020304" pitchFamily="18" charset="0"/>
              <a:cs typeface="Times New Roman" panose="02020603050405020304" pitchFamily="18" charset="0"/>
            </a:endParaRPr>
          </a:p>
        </p:txBody>
      </p:sp>
      <p:sp>
        <p:nvSpPr>
          <p:cNvPr id="4" name="Rectangle 3"/>
          <p:cNvSpPr>
            <a:spLocks noChangeArrowheads="1"/>
          </p:cNvSpPr>
          <p:nvPr/>
        </p:nvSpPr>
        <p:spPr bwMode="auto">
          <a:xfrm>
            <a:off x="509451" y="304801"/>
            <a:ext cx="9777549"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914400">
              <a:lnSpc>
                <a:spcPct val="90000"/>
              </a:lnSpc>
              <a:spcBef>
                <a:spcPct val="0"/>
              </a:spcBef>
            </a:pPr>
            <a:r>
              <a:rPr lang="en-US" altLang="en-US" sz="5400" cap="all" dirty="0" smtClean="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1.3.1. Random Access Memory(ram)</a:t>
            </a:r>
            <a:endParaRPr lang="en-US" altLang="en-US" sz="54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endParaRPr>
          </a:p>
        </p:txBody>
      </p:sp>
    </p:spTree>
    <p:extLst>
      <p:ext uri="{BB962C8B-B14F-4D97-AF65-F5344CB8AC3E}">
        <p14:creationId xmlns:p14="http://schemas.microsoft.com/office/powerpoint/2010/main" val="2935961488"/>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86E83F0-A336-4877-8100-E8B03CD7166C}" type="slidenum">
              <a:rPr lang="en-US" altLang="en-US"/>
              <a:pPr/>
              <a:t>13</a:t>
            </a:fld>
            <a:endParaRPr lang="en-US" altLang="en-US"/>
          </a:p>
        </p:txBody>
      </p:sp>
      <p:sp>
        <p:nvSpPr>
          <p:cNvPr id="114690" name="Rectangle 2"/>
          <p:cNvSpPr>
            <a:spLocks noChangeArrowheads="1"/>
          </p:cNvSpPr>
          <p:nvPr/>
        </p:nvSpPr>
        <p:spPr bwMode="auto">
          <a:xfrm>
            <a:off x="600891" y="838200"/>
            <a:ext cx="11142618" cy="607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eaLnBrk="0" hangingPunct="0"/>
            <a:endParaRPr lang="en-US" altLang="en-US" sz="2500" u="sng"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marL="800100" lvl="1" indent="-342900" eaLnBrk="0" hangingPunct="0">
              <a:buFont typeface="Arial" panose="020B0604020202020204" pitchFamily="34" charset="0"/>
              <a:buChar char="•"/>
            </a:pPr>
            <a:r>
              <a:rPr lang="en-US" altLang="en-US" sz="2500" dirty="0" smtClean="0">
                <a:latin typeface="Times New Roman" panose="02020603050405020304" pitchFamily="18" charset="0"/>
                <a:cs typeface="Times New Roman" panose="02020603050405020304" pitchFamily="18" charset="0"/>
              </a:rPr>
              <a:t>Memory </a:t>
            </a:r>
            <a:r>
              <a:rPr lang="en-US" altLang="en-US" sz="2500" dirty="0">
                <a:latin typeface="Times New Roman" panose="02020603050405020304" pitchFamily="18" charset="0"/>
                <a:cs typeface="Times New Roman" panose="02020603050405020304" pitchFamily="18" charset="0"/>
              </a:rPr>
              <a:t>on the motherboard that is long term; where the specific instructions that are needed for the computer to operate are </a:t>
            </a:r>
            <a:r>
              <a:rPr lang="en-US" altLang="en-US" sz="2500" dirty="0" smtClean="0">
                <a:latin typeface="Times New Roman" panose="02020603050405020304" pitchFamily="18" charset="0"/>
                <a:cs typeface="Times New Roman" panose="02020603050405020304" pitchFamily="18" charset="0"/>
              </a:rPr>
              <a:t>stored.</a:t>
            </a:r>
          </a:p>
          <a:p>
            <a:pPr marL="800100" lvl="1" indent="-342900" eaLnBrk="0" hangingPunct="0">
              <a:buFont typeface="Arial" panose="020B0604020202020204" pitchFamily="34" charset="0"/>
              <a:buChar char="•"/>
            </a:pPr>
            <a:endParaRPr lang="en-US" altLang="en-US" sz="2500" dirty="0">
              <a:latin typeface="Times New Roman" panose="02020603050405020304" pitchFamily="18" charset="0"/>
              <a:cs typeface="Times New Roman" panose="02020603050405020304" pitchFamily="18" charset="0"/>
            </a:endParaRPr>
          </a:p>
          <a:p>
            <a:pPr marL="800100" lvl="1" indent="-342900" eaLnBrk="0" hangingPunct="0">
              <a:buFont typeface="Arial" panose="020B0604020202020204" pitchFamily="34" charset="0"/>
              <a:buChar char="•"/>
            </a:pPr>
            <a:r>
              <a:rPr lang="en-US" altLang="en-US" sz="2500" dirty="0" smtClean="0">
                <a:latin typeface="Times New Roman" panose="02020603050405020304" pitchFamily="18" charset="0"/>
                <a:cs typeface="Times New Roman" panose="02020603050405020304" pitchFamily="18" charset="0"/>
              </a:rPr>
              <a:t>This </a:t>
            </a:r>
            <a:r>
              <a:rPr lang="en-US" altLang="en-US" sz="2500" dirty="0">
                <a:latin typeface="Times New Roman" panose="02020603050405020304" pitchFamily="18" charset="0"/>
                <a:cs typeface="Times New Roman" panose="02020603050405020304" pitchFamily="18" charset="0"/>
              </a:rPr>
              <a:t>memory is nonvolatile and your computer can only read from a ROM chip</a:t>
            </a:r>
            <a:r>
              <a:rPr lang="en-US" altLang="en-US" sz="2500" dirty="0" smtClean="0">
                <a:latin typeface="Times New Roman" panose="02020603050405020304" pitchFamily="18" charset="0"/>
                <a:cs typeface="Times New Roman" panose="02020603050405020304" pitchFamily="18" charset="0"/>
              </a:rPr>
              <a:t>.</a:t>
            </a:r>
          </a:p>
          <a:p>
            <a:pPr lvl="2" eaLnBrk="0" hangingPunct="0"/>
            <a:endParaRPr lang="en-US" altLang="en-US" sz="1400" dirty="0">
              <a:latin typeface="Comic Sans MS" panose="030F0702030302020204" pitchFamily="66" charset="0"/>
            </a:endParaRPr>
          </a:p>
          <a:p>
            <a:pPr marL="800100" lvl="1" indent="-342900" eaLnBrk="0" hangingPunct="0">
              <a:buFont typeface="Arial" panose="020B0604020202020204" pitchFamily="34" charset="0"/>
              <a:buChar char="•"/>
            </a:pPr>
            <a:r>
              <a:rPr lang="en-US" altLang="en-US" sz="2500" dirty="0">
                <a:latin typeface="Times New Roman" panose="02020603050405020304" pitchFamily="18" charset="0"/>
                <a:cs typeface="Times New Roman" panose="02020603050405020304" pitchFamily="18" charset="0"/>
              </a:rPr>
              <a:t>The instructions remain on the chip regardless if the power is turned on or off.</a:t>
            </a:r>
          </a:p>
          <a:p>
            <a:pPr lvl="1" eaLnBrk="0" hangingPunct="0"/>
            <a:endParaRPr lang="en-US" altLang="en-US" sz="2500" dirty="0">
              <a:latin typeface="Times New Roman" panose="02020603050405020304" pitchFamily="18" charset="0"/>
              <a:cs typeface="Times New Roman" panose="02020603050405020304" pitchFamily="18" charset="0"/>
            </a:endParaRPr>
          </a:p>
          <a:p>
            <a:pPr marL="800100" lvl="1" indent="-342900" eaLnBrk="0" hangingPunct="0">
              <a:buFont typeface="Arial" panose="020B0604020202020204" pitchFamily="34" charset="0"/>
              <a:buChar char="•"/>
            </a:pPr>
            <a:r>
              <a:rPr lang="en-US" altLang="en-US" sz="2500" dirty="0">
                <a:latin typeface="Times New Roman" panose="02020603050405020304" pitchFamily="18" charset="0"/>
                <a:cs typeface="Times New Roman" panose="02020603050405020304" pitchFamily="18" charset="0"/>
              </a:rPr>
              <a:t>Most common is the </a:t>
            </a:r>
            <a:r>
              <a:rPr lang="en-US" altLang="en-US" sz="2500" b="1" dirty="0">
                <a:latin typeface="Times New Roman" panose="02020603050405020304" pitchFamily="18" charset="0"/>
                <a:cs typeface="Times New Roman" panose="02020603050405020304" pitchFamily="18" charset="0"/>
              </a:rPr>
              <a:t>BIOS ROM</a:t>
            </a:r>
            <a:r>
              <a:rPr lang="en-US" altLang="en-US" sz="2500" dirty="0">
                <a:latin typeface="Times New Roman" panose="02020603050405020304" pitchFamily="18" charset="0"/>
                <a:cs typeface="Times New Roman" panose="02020603050405020304" pitchFamily="18" charset="0"/>
              </a:rPr>
              <a:t>; where the computer uses instructions contained on this chip to boot or start the system when you turn on your computer.</a:t>
            </a:r>
          </a:p>
          <a:p>
            <a:pPr marL="800100" lvl="1" indent="-342900" eaLnBrk="0" hangingPunct="0">
              <a:buFont typeface="Arial" panose="020B0604020202020204" pitchFamily="34" charset="0"/>
              <a:buChar char="•"/>
            </a:pPr>
            <a:endParaRPr lang="en-US" altLang="en-US" sz="2500" dirty="0">
              <a:latin typeface="Times New Roman" panose="02020603050405020304" pitchFamily="18" charset="0"/>
              <a:cs typeface="Times New Roman" panose="02020603050405020304" pitchFamily="18" charset="0"/>
            </a:endParaRPr>
          </a:p>
          <a:p>
            <a:pPr marL="800100" lvl="1" indent="-342900" eaLnBrk="0" hangingPunct="0">
              <a:buFont typeface="Arial" panose="020B0604020202020204" pitchFamily="34" charset="0"/>
              <a:buChar char="•"/>
            </a:pPr>
            <a:r>
              <a:rPr lang="en-US" altLang="en-US" sz="2500" dirty="0" smtClean="0">
                <a:latin typeface="Times New Roman" panose="02020603050405020304" pitchFamily="18" charset="0"/>
                <a:cs typeface="Times New Roman" panose="02020603050405020304" pitchFamily="18" charset="0"/>
              </a:rPr>
              <a:t> “</a:t>
            </a:r>
            <a:r>
              <a:rPr lang="en-US" altLang="en-US" sz="2500" dirty="0">
                <a:latin typeface="Times New Roman" panose="02020603050405020304" pitchFamily="18" charset="0"/>
                <a:cs typeface="Times New Roman" panose="02020603050405020304" pitchFamily="18" charset="0"/>
              </a:rPr>
              <a:t>Permanent Memory” – Long Term	</a:t>
            </a:r>
          </a:p>
          <a:p>
            <a:pPr marL="800100" lvl="1" indent="-342900" eaLnBrk="0" hangingPunct="0">
              <a:buFont typeface="Arial" panose="020B0604020202020204" pitchFamily="34" charset="0"/>
              <a:buChar char="•"/>
            </a:pPr>
            <a:endParaRPr lang="en-US" altLang="en-US" sz="2500" dirty="0">
              <a:latin typeface="Times New Roman" panose="02020603050405020304" pitchFamily="18" charset="0"/>
              <a:cs typeface="Times New Roman" panose="02020603050405020304" pitchFamily="18" charset="0"/>
            </a:endParaRPr>
          </a:p>
          <a:p>
            <a:pPr marL="800100" lvl="1" indent="-342900" eaLnBrk="0" hangingPunct="0">
              <a:buFont typeface="Arial" panose="020B0604020202020204" pitchFamily="34" charset="0"/>
              <a:buChar char="•"/>
            </a:pPr>
            <a:endParaRPr lang="en-US" altLang="en-US" sz="2500" dirty="0">
              <a:latin typeface="Times New Roman" panose="02020603050405020304" pitchFamily="18" charset="0"/>
              <a:cs typeface="Times New Roman" panose="02020603050405020304" pitchFamily="18" charset="0"/>
            </a:endParaRPr>
          </a:p>
        </p:txBody>
      </p:sp>
      <p:sp>
        <p:nvSpPr>
          <p:cNvPr id="4" name="Rectangle 3"/>
          <p:cNvSpPr>
            <a:spLocks noChangeArrowheads="1"/>
          </p:cNvSpPr>
          <p:nvPr/>
        </p:nvSpPr>
        <p:spPr bwMode="auto">
          <a:xfrm>
            <a:off x="509451" y="304801"/>
            <a:ext cx="9777549"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914400">
              <a:lnSpc>
                <a:spcPct val="90000"/>
              </a:lnSpc>
              <a:spcBef>
                <a:spcPct val="0"/>
              </a:spcBef>
            </a:pPr>
            <a:r>
              <a:rPr lang="en-US" altLang="en-US" sz="5400" cap="all" dirty="0" smtClean="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1.3. 2. Read only Memory(rom)</a:t>
            </a:r>
            <a:endParaRPr lang="en-US" altLang="en-US" sz="54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endParaRPr>
          </a:p>
        </p:txBody>
      </p:sp>
    </p:spTree>
    <p:extLst>
      <p:ext uri="{BB962C8B-B14F-4D97-AF65-F5344CB8AC3E}">
        <p14:creationId xmlns:p14="http://schemas.microsoft.com/office/powerpoint/2010/main" val="2171089074"/>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4F66EF27-B177-4D00-AD22-0F350AAB43CF}" type="slidenum">
              <a:rPr lang="en-US" altLang="en-US"/>
              <a:pPr/>
              <a:t>14</a:t>
            </a:fld>
            <a:endParaRPr lang="en-US" altLang="en-US"/>
          </a:p>
        </p:txBody>
      </p:sp>
      <p:sp>
        <p:nvSpPr>
          <p:cNvPr id="93186" name="Rectangle 2"/>
          <p:cNvSpPr>
            <a:spLocks noGrp="1" noChangeArrowheads="1"/>
          </p:cNvSpPr>
          <p:nvPr>
            <p:ph type="title" idx="4294967295"/>
          </p:nvPr>
        </p:nvSpPr>
        <p:spPr>
          <a:xfrm>
            <a:off x="1188720" y="609600"/>
            <a:ext cx="10109518" cy="1143000"/>
          </a:xfrm>
        </p:spPr>
        <p:txBody>
          <a:bodyPr/>
          <a:lstStyle/>
          <a:p>
            <a:r>
              <a:rPr lang="en-US" altLang="en-US" dirty="0" smtClean="0"/>
              <a:t>1.4. Output </a:t>
            </a:r>
            <a:r>
              <a:rPr lang="en-US" altLang="en-US" dirty="0"/>
              <a:t>Unit</a:t>
            </a:r>
          </a:p>
        </p:txBody>
      </p:sp>
      <p:sp>
        <p:nvSpPr>
          <p:cNvPr id="10243" name="Rectangle 3"/>
          <p:cNvSpPr>
            <a:spLocks noGrp="1" noChangeArrowheads="1"/>
          </p:cNvSpPr>
          <p:nvPr>
            <p:ph type="body" idx="4294967295"/>
          </p:nvPr>
        </p:nvSpPr>
        <p:spPr>
          <a:xfrm>
            <a:off x="2351314" y="1981200"/>
            <a:ext cx="8621486" cy="4114800"/>
          </a:xfrm>
        </p:spPr>
        <p:txBody>
          <a:bodyPr>
            <a:normAutofit fontScale="85000" lnSpcReduction="10000"/>
          </a:bodyPr>
          <a:lstStyle/>
          <a:p>
            <a:pPr algn="just"/>
            <a:r>
              <a:rPr lang="en-US" altLang="en-US" sz="2500" dirty="0">
                <a:latin typeface="Times New Roman" panose="02020603050405020304" pitchFamily="18" charset="0"/>
                <a:cs typeface="Times New Roman" panose="02020603050405020304" pitchFamily="18" charset="0"/>
              </a:rPr>
              <a:t>After the data has been processed, the results are output in the form of useful </a:t>
            </a:r>
            <a:r>
              <a:rPr lang="en-US" altLang="en-US" sz="2500" dirty="0" smtClean="0">
                <a:latin typeface="Times New Roman" panose="02020603050405020304" pitchFamily="18" charset="0"/>
                <a:cs typeface="Times New Roman" panose="02020603050405020304" pitchFamily="18" charset="0"/>
              </a:rPr>
              <a:t>information.</a:t>
            </a:r>
          </a:p>
          <a:p>
            <a:pPr algn="just"/>
            <a:endParaRPr lang="en-US" altLang="en-US" sz="2500" dirty="0">
              <a:latin typeface="Times New Roman" panose="02020603050405020304" pitchFamily="18" charset="0"/>
              <a:cs typeface="Times New Roman" panose="02020603050405020304" pitchFamily="18" charset="0"/>
            </a:endParaRPr>
          </a:p>
          <a:p>
            <a:pPr algn="just"/>
            <a:r>
              <a:rPr lang="en-US" altLang="en-US" sz="2500" dirty="0" smtClean="0">
                <a:latin typeface="Times New Roman" panose="02020603050405020304" pitchFamily="18" charset="0"/>
                <a:cs typeface="Times New Roman" panose="02020603050405020304" pitchFamily="18" charset="0"/>
              </a:rPr>
              <a:t>Output </a:t>
            </a:r>
            <a:r>
              <a:rPr lang="en-US" altLang="en-US" sz="2500" dirty="0">
                <a:latin typeface="Times New Roman" panose="02020603050405020304" pitchFamily="18" charset="0"/>
                <a:cs typeface="Times New Roman" panose="02020603050405020304" pitchFamily="18" charset="0"/>
              </a:rPr>
              <a:t>units such as </a:t>
            </a:r>
            <a:r>
              <a:rPr lang="en-US" altLang="en-US" sz="2500" dirty="0">
                <a:solidFill>
                  <a:schemeClr val="tx2"/>
                </a:solidFill>
                <a:latin typeface="Times New Roman" panose="02020603050405020304" pitchFamily="18" charset="0"/>
                <a:cs typeface="Times New Roman" panose="02020603050405020304" pitchFamily="18" charset="0"/>
              </a:rPr>
              <a:t>monitors and printers </a:t>
            </a:r>
            <a:r>
              <a:rPr lang="en-US" altLang="en-US" sz="2500" dirty="0">
                <a:latin typeface="Times New Roman" panose="02020603050405020304" pitchFamily="18" charset="0"/>
                <a:cs typeface="Times New Roman" panose="02020603050405020304" pitchFamily="18" charset="0"/>
              </a:rPr>
              <a:t>make the result accessible for use by </a:t>
            </a:r>
            <a:r>
              <a:rPr lang="en-US" altLang="en-US" sz="2500" dirty="0" smtClean="0">
                <a:latin typeface="Times New Roman" panose="02020603050405020304" pitchFamily="18" charset="0"/>
                <a:cs typeface="Times New Roman" panose="02020603050405020304" pitchFamily="18" charset="0"/>
              </a:rPr>
              <a:t>people</a:t>
            </a:r>
          </a:p>
          <a:p>
            <a:pPr algn="just"/>
            <a:r>
              <a:rPr lang="en-US" altLang="en-US" sz="2500" dirty="0" smtClean="0">
                <a:latin typeface="Times New Roman" panose="02020603050405020304" pitchFamily="18" charset="0"/>
                <a:cs typeface="Times New Roman" panose="02020603050405020304" pitchFamily="18" charset="0"/>
              </a:rPr>
              <a:t>Examples.</a:t>
            </a:r>
          </a:p>
          <a:p>
            <a:pPr lvl="1" algn="just"/>
            <a:r>
              <a:rPr lang="en-US" altLang="en-US" sz="2400" dirty="0" smtClean="0">
                <a:latin typeface="Times New Roman" panose="02020603050405020304" pitchFamily="18" charset="0"/>
                <a:cs typeface="Times New Roman" panose="02020603050405020304" pitchFamily="18" charset="0"/>
              </a:rPr>
              <a:t>Monitor</a:t>
            </a:r>
            <a:r>
              <a:rPr lang="en-US" altLang="en-US" sz="2400" dirty="0">
                <a:latin typeface="Times New Roman" panose="02020603050405020304" pitchFamily="18" charset="0"/>
                <a:cs typeface="Times New Roman" panose="02020603050405020304" pitchFamily="18" charset="0"/>
              </a:rPr>
              <a:t>: screen that display information such as text, numbers, and </a:t>
            </a:r>
            <a:r>
              <a:rPr lang="en-US" altLang="en-US" sz="2400" dirty="0" smtClean="0">
                <a:latin typeface="Times New Roman" panose="02020603050405020304" pitchFamily="18" charset="0"/>
                <a:cs typeface="Times New Roman" panose="02020603050405020304" pitchFamily="18" charset="0"/>
              </a:rPr>
              <a:t>pictures-softcopy.</a:t>
            </a:r>
          </a:p>
          <a:p>
            <a:pPr lvl="1" algn="just"/>
            <a:r>
              <a:rPr lang="en-US" altLang="en-US" sz="2400" dirty="0" smtClean="0">
                <a:latin typeface="Times New Roman" panose="02020603050405020304" pitchFamily="18" charset="0"/>
                <a:cs typeface="Times New Roman" panose="02020603050405020304" pitchFamily="18" charset="0"/>
              </a:rPr>
              <a:t>Printer</a:t>
            </a:r>
            <a:r>
              <a:rPr lang="en-US" altLang="en-US" sz="2400" dirty="0">
                <a:latin typeface="Times New Roman" panose="02020603050405020304" pitchFamily="18" charset="0"/>
                <a:cs typeface="Times New Roman" panose="02020603050405020304" pitchFamily="18" charset="0"/>
              </a:rPr>
              <a:t>: gives you information from the computer in printed form – </a:t>
            </a:r>
            <a:r>
              <a:rPr lang="en-US" altLang="en-US" sz="2400" dirty="0" smtClean="0">
                <a:latin typeface="Times New Roman" panose="02020603050405020304" pitchFamily="18" charset="0"/>
                <a:cs typeface="Times New Roman" panose="02020603050405020304" pitchFamily="18" charset="0"/>
              </a:rPr>
              <a:t>hardcopy</a:t>
            </a:r>
          </a:p>
          <a:p>
            <a:pPr lvl="1" algn="just"/>
            <a:r>
              <a:rPr lang="en-US" altLang="en-US" sz="2400" dirty="0" smtClean="0">
                <a:latin typeface="Times New Roman" panose="02020603050405020304" pitchFamily="18" charset="0"/>
                <a:cs typeface="Times New Roman" panose="02020603050405020304" pitchFamily="18" charset="0"/>
              </a:rPr>
              <a:t>Speakers</a:t>
            </a:r>
            <a:r>
              <a:rPr lang="en-US" altLang="en-US" sz="2400" dirty="0">
                <a:latin typeface="Times New Roman" panose="02020603050405020304" pitchFamily="18" charset="0"/>
                <a:cs typeface="Times New Roman" panose="02020603050405020304" pitchFamily="18" charset="0"/>
              </a:rPr>
              <a:t>:  allow you to hear voice, music, and other sounds from your </a:t>
            </a:r>
            <a:r>
              <a:rPr lang="en-US" altLang="en-US" sz="2400" dirty="0" smtClean="0">
                <a:latin typeface="Times New Roman" panose="02020603050405020304" pitchFamily="18" charset="0"/>
                <a:cs typeface="Times New Roman" panose="02020603050405020304" pitchFamily="18" charset="0"/>
              </a:rPr>
              <a:t>computer.</a:t>
            </a:r>
          </a:p>
          <a:p>
            <a:pPr lvl="1" algn="just"/>
            <a:r>
              <a:rPr lang="en-US" altLang="en-US" sz="2400" dirty="0" smtClean="0">
                <a:latin typeface="Times New Roman" panose="02020603050405020304" pitchFamily="18" charset="0"/>
                <a:cs typeface="Times New Roman" panose="02020603050405020304" pitchFamily="18" charset="0"/>
              </a:rPr>
              <a:t>Modem</a:t>
            </a:r>
            <a:r>
              <a:rPr lang="en-US" altLang="en-US" sz="2400" dirty="0">
                <a:latin typeface="Times New Roman" panose="02020603050405020304" pitchFamily="18" charset="0"/>
                <a:cs typeface="Times New Roman" panose="02020603050405020304" pitchFamily="18" charset="0"/>
              </a:rPr>
              <a:t>:  allows you to use your computer to communicate with other computers.</a:t>
            </a:r>
          </a:p>
          <a:p>
            <a:pPr>
              <a:buNone/>
            </a:pPr>
            <a:endParaRPr lang="en-US" altLang="en-US" sz="2800" dirty="0"/>
          </a:p>
          <a:p>
            <a:pPr algn="just"/>
            <a:endParaRPr lang="en-US" altLang="en-US" sz="2500" dirty="0">
              <a:latin typeface="Times New Roman" panose="02020603050405020304" pitchFamily="18" charset="0"/>
              <a:cs typeface="Times New Roman" panose="02020603050405020304" pitchFamily="18" charset="0"/>
            </a:endParaRPr>
          </a:p>
        </p:txBody>
      </p:sp>
      <p:pic>
        <p:nvPicPr>
          <p:cNvPr id="10244" name="Picture 4" descr="animcom"/>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1440" y="2552700"/>
            <a:ext cx="1754188"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5" descr="hbprint_e0"/>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22814" y="5181600"/>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845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wipe(up)">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243">
                                            <p:txEl>
                                              <p:pRg st="2" end="2"/>
                                            </p:txEl>
                                          </p:spTgt>
                                        </p:tgtEl>
                                        <p:attrNameLst>
                                          <p:attrName>style.visibility</p:attrName>
                                        </p:attrNameLst>
                                      </p:cBhvr>
                                      <p:to>
                                        <p:strVal val="visible"/>
                                      </p:to>
                                    </p:set>
                                    <p:animEffect transition="in" filter="wipe(up)">
                                      <p:cBhvr>
                                        <p:cTn id="12" dur="500"/>
                                        <p:tgtEl>
                                          <p:spTgt spid="102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243">
                                            <p:txEl>
                                              <p:pRg st="3" end="3"/>
                                            </p:txEl>
                                          </p:spTgt>
                                        </p:tgtEl>
                                        <p:attrNameLst>
                                          <p:attrName>style.visibility</p:attrName>
                                        </p:attrNameLst>
                                      </p:cBhvr>
                                      <p:to>
                                        <p:strVal val="visible"/>
                                      </p:to>
                                    </p:set>
                                    <p:animEffect transition="in" filter="wipe(up)">
                                      <p:cBhvr>
                                        <p:cTn id="17" dur="500"/>
                                        <p:tgtEl>
                                          <p:spTgt spid="10243">
                                            <p:txEl>
                                              <p:pRg st="3" end="3"/>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0243">
                                            <p:txEl>
                                              <p:pRg st="4" end="4"/>
                                            </p:txEl>
                                          </p:spTgt>
                                        </p:tgtEl>
                                        <p:attrNameLst>
                                          <p:attrName>style.visibility</p:attrName>
                                        </p:attrNameLst>
                                      </p:cBhvr>
                                      <p:to>
                                        <p:strVal val="visible"/>
                                      </p:to>
                                    </p:set>
                                    <p:animEffect transition="in" filter="wipe(up)">
                                      <p:cBhvr>
                                        <p:cTn id="20" dur="500"/>
                                        <p:tgtEl>
                                          <p:spTgt spid="10243">
                                            <p:txEl>
                                              <p:pRg st="4" end="4"/>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0243">
                                            <p:txEl>
                                              <p:pRg st="5" end="5"/>
                                            </p:txEl>
                                          </p:spTgt>
                                        </p:tgtEl>
                                        <p:attrNameLst>
                                          <p:attrName>style.visibility</p:attrName>
                                        </p:attrNameLst>
                                      </p:cBhvr>
                                      <p:to>
                                        <p:strVal val="visible"/>
                                      </p:to>
                                    </p:set>
                                    <p:animEffect transition="in" filter="wipe(up)">
                                      <p:cBhvr>
                                        <p:cTn id="23" dur="500"/>
                                        <p:tgtEl>
                                          <p:spTgt spid="10243">
                                            <p:txEl>
                                              <p:pRg st="5" end="5"/>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0243">
                                            <p:txEl>
                                              <p:pRg st="6" end="6"/>
                                            </p:txEl>
                                          </p:spTgt>
                                        </p:tgtEl>
                                        <p:attrNameLst>
                                          <p:attrName>style.visibility</p:attrName>
                                        </p:attrNameLst>
                                      </p:cBhvr>
                                      <p:to>
                                        <p:strVal val="visible"/>
                                      </p:to>
                                    </p:set>
                                    <p:animEffect transition="in" filter="wipe(up)">
                                      <p:cBhvr>
                                        <p:cTn id="26" dur="500"/>
                                        <p:tgtEl>
                                          <p:spTgt spid="10243">
                                            <p:txEl>
                                              <p:pRg st="6" end="6"/>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0243">
                                            <p:txEl>
                                              <p:pRg st="7" end="7"/>
                                            </p:txEl>
                                          </p:spTgt>
                                        </p:tgtEl>
                                        <p:attrNameLst>
                                          <p:attrName>style.visibility</p:attrName>
                                        </p:attrNameLst>
                                      </p:cBhvr>
                                      <p:to>
                                        <p:strVal val="visible"/>
                                      </p:to>
                                    </p:set>
                                    <p:animEffect transition="in" filter="wipe(up)">
                                      <p:cBhvr>
                                        <p:cTn id="29" dur="500"/>
                                        <p:tgtEl>
                                          <p:spTgt spid="10243">
                                            <p:txEl>
                                              <p:pRg st="7" end="7"/>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10244"/>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10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22070"/>
            <a:ext cx="10058400" cy="914399"/>
          </a:xfrm>
        </p:spPr>
        <p:txBody>
          <a:bodyPr/>
          <a:lstStyle/>
          <a:p>
            <a:r>
              <a:rPr lang="en-IN" dirty="0" smtClean="0"/>
              <a:t>2. Computer SYSTEM</a:t>
            </a:r>
            <a:endParaRPr lang="en-IN" dirty="0"/>
          </a:p>
        </p:txBody>
      </p:sp>
      <p:sp>
        <p:nvSpPr>
          <p:cNvPr id="3" name="Content Placeholder 2"/>
          <p:cNvSpPr>
            <a:spLocks noGrp="1"/>
          </p:cNvSpPr>
          <p:nvPr>
            <p:ph idx="1"/>
          </p:nvPr>
        </p:nvSpPr>
        <p:spPr>
          <a:xfrm>
            <a:off x="757646" y="1541417"/>
            <a:ext cx="10370602" cy="4630783"/>
          </a:xfrm>
        </p:spPr>
        <p:txBody>
          <a:bodyPr/>
          <a:lstStyle/>
          <a:p>
            <a:pPr eaLnBrk="0" hangingPunct="0"/>
            <a:r>
              <a:rPr lang="en-US" altLang="en-US" b="1" i="1" dirty="0" smtClean="0">
                <a:solidFill>
                  <a:srgbClr val="7030A0"/>
                </a:solidFill>
                <a:latin typeface="Arial" panose="020B0604020202020204" pitchFamily="34" charset="0"/>
              </a:rPr>
              <a:t>Hardware + Software</a:t>
            </a:r>
          </a:p>
          <a:p>
            <a:pPr eaLnBrk="0" hangingPunct="0"/>
            <a:r>
              <a:rPr lang="en-US" altLang="en-US" b="1" i="1" dirty="0" smtClean="0">
                <a:solidFill>
                  <a:srgbClr val="FF0000"/>
                </a:solidFill>
                <a:latin typeface="Arial" panose="020B0604020202020204" pitchFamily="34" charset="0"/>
              </a:rPr>
              <a:t>Bringing </a:t>
            </a:r>
            <a:r>
              <a:rPr lang="en-US" altLang="en-US" b="1" i="1" dirty="0">
                <a:solidFill>
                  <a:srgbClr val="FF0000"/>
                </a:solidFill>
                <a:latin typeface="Arial" panose="020B0604020202020204" pitchFamily="34" charset="0"/>
              </a:rPr>
              <a:t>the Machine to Life </a:t>
            </a:r>
            <a:r>
              <a:rPr lang="en-US" altLang="en-US" b="1" i="1" dirty="0" smtClean="0">
                <a:solidFill>
                  <a:srgbClr val="FF0000"/>
                </a:solidFill>
                <a:latin typeface="Arial" panose="020B0604020202020204" pitchFamily="34" charset="0"/>
              </a:rPr>
              <a:t>– </a:t>
            </a:r>
            <a:r>
              <a:rPr lang="en-US" altLang="en-US" b="1" i="1" dirty="0">
                <a:solidFill>
                  <a:srgbClr val="FF0000"/>
                </a:solidFill>
                <a:latin typeface="Arial" panose="020B0604020202020204" pitchFamily="34" charset="0"/>
              </a:rPr>
              <a:t>What is Software?</a:t>
            </a:r>
            <a:endParaRPr lang="en-US" altLang="en-US" i="1" dirty="0">
              <a:latin typeface="Blade Runner Movie Font" pitchFamily="34" charset="0"/>
            </a:endParaRPr>
          </a:p>
          <a:p>
            <a:endParaRPr lang="en-IN" sz="2600" dirty="0" smtClean="0">
              <a:latin typeface="Times New Roman" panose="02020603050405020304" pitchFamily="18" charset="0"/>
              <a:cs typeface="Times New Roman" panose="02020603050405020304" pitchFamily="18" charset="0"/>
            </a:endParaRPr>
          </a:p>
          <a:p>
            <a:pPr lvl="1" eaLnBrk="0" hangingPunct="0">
              <a:buFontTx/>
              <a:buChar char="•"/>
            </a:pPr>
            <a:r>
              <a:rPr lang="en-US" altLang="en-US" sz="2600" dirty="0">
                <a:latin typeface="Times New Roman" panose="02020603050405020304" pitchFamily="18" charset="0"/>
                <a:cs typeface="Times New Roman" panose="02020603050405020304" pitchFamily="18" charset="0"/>
              </a:rPr>
              <a:t>Software is a set of electronic instructions that </a:t>
            </a:r>
            <a:r>
              <a:rPr lang="en-US" altLang="en-US" sz="2600" b="1" dirty="0">
                <a:latin typeface="Times New Roman" panose="02020603050405020304" pitchFamily="18" charset="0"/>
                <a:cs typeface="Times New Roman" panose="02020603050405020304" pitchFamily="18" charset="0"/>
              </a:rPr>
              <a:t>tells the computer how to do certain tasks. </a:t>
            </a:r>
            <a:r>
              <a:rPr lang="en-US" altLang="en-US" sz="2600" dirty="0">
                <a:latin typeface="Times New Roman" panose="02020603050405020304" pitchFamily="18" charset="0"/>
                <a:cs typeface="Times New Roman" panose="02020603050405020304" pitchFamily="18" charset="0"/>
              </a:rPr>
              <a:t>A set of instructions is often called a program.</a:t>
            </a:r>
          </a:p>
          <a:p>
            <a:pPr eaLnBrk="0" hangingPunct="0"/>
            <a:endParaRPr lang="en-US" altLang="en-US" sz="2600" dirty="0">
              <a:latin typeface="Times New Roman" panose="02020603050405020304" pitchFamily="18" charset="0"/>
              <a:cs typeface="Times New Roman" panose="02020603050405020304" pitchFamily="18" charset="0"/>
            </a:endParaRPr>
          </a:p>
          <a:p>
            <a:pPr lvl="1" eaLnBrk="0" hangingPunct="0">
              <a:buFontTx/>
              <a:buChar char="•"/>
            </a:pPr>
            <a:r>
              <a:rPr lang="en-US" altLang="en-US" sz="2600" dirty="0">
                <a:latin typeface="Times New Roman" panose="02020603050405020304" pitchFamily="18" charset="0"/>
                <a:cs typeface="Times New Roman" panose="02020603050405020304" pitchFamily="18" charset="0"/>
              </a:rPr>
              <a:t>When a computer is using a particular program, it is said to be running or executing the program.</a:t>
            </a:r>
          </a:p>
          <a:p>
            <a:pPr lvl="1" eaLnBrk="0" hangingPunct="0"/>
            <a:endParaRPr lang="en-US" altLang="en-US" sz="2600" dirty="0">
              <a:latin typeface="Times New Roman" panose="02020603050405020304" pitchFamily="18" charset="0"/>
              <a:cs typeface="Times New Roman" panose="02020603050405020304" pitchFamily="18" charset="0"/>
            </a:endParaRPr>
          </a:p>
          <a:p>
            <a:pPr lvl="1" eaLnBrk="0" hangingPunct="0">
              <a:buFontTx/>
              <a:buChar char="•"/>
            </a:pPr>
            <a:r>
              <a:rPr lang="en-US" altLang="en-US" sz="2600" dirty="0">
                <a:latin typeface="Times New Roman" panose="02020603050405020304" pitchFamily="18" charset="0"/>
                <a:cs typeface="Times New Roman" panose="02020603050405020304" pitchFamily="18" charset="0"/>
              </a:rPr>
              <a:t>The two most common types of programs are </a:t>
            </a:r>
            <a:r>
              <a:rPr lang="en-US" altLang="en-US" sz="2600" b="1" dirty="0" smtClean="0">
                <a:latin typeface="Times New Roman" panose="02020603050405020304" pitchFamily="18" charset="0"/>
                <a:cs typeface="Times New Roman" panose="02020603050405020304" pitchFamily="18" charset="0"/>
              </a:rPr>
              <a:t>System </a:t>
            </a:r>
            <a:r>
              <a:rPr lang="en-US" altLang="en-US" sz="2600" b="1" dirty="0">
                <a:latin typeface="Times New Roman" panose="02020603050405020304" pitchFamily="18" charset="0"/>
                <a:cs typeface="Times New Roman" panose="02020603050405020304" pitchFamily="18" charset="0"/>
              </a:rPr>
              <a:t>software </a:t>
            </a:r>
            <a:r>
              <a:rPr lang="en-US" altLang="en-US" sz="2600" dirty="0">
                <a:latin typeface="Times New Roman" panose="02020603050405020304" pitchFamily="18" charset="0"/>
                <a:cs typeface="Times New Roman" panose="02020603050405020304" pitchFamily="18" charset="0"/>
              </a:rPr>
              <a:t>and </a:t>
            </a:r>
            <a:r>
              <a:rPr lang="en-US" altLang="en-US" sz="2600" b="1" dirty="0" smtClean="0">
                <a:latin typeface="Times New Roman" panose="02020603050405020304" pitchFamily="18" charset="0"/>
                <a:cs typeface="Times New Roman" panose="02020603050405020304" pitchFamily="18" charset="0"/>
              </a:rPr>
              <a:t>Application </a:t>
            </a:r>
            <a:r>
              <a:rPr lang="en-US" altLang="en-US" sz="2600" b="1" dirty="0">
                <a:latin typeface="Times New Roman" panose="02020603050405020304" pitchFamily="18" charset="0"/>
                <a:cs typeface="Times New Roman" panose="02020603050405020304" pitchFamily="18" charset="0"/>
              </a:rPr>
              <a:t>software.</a:t>
            </a:r>
          </a:p>
          <a:p>
            <a:endParaRPr lang="en-IN" dirty="0"/>
          </a:p>
        </p:txBody>
      </p:sp>
    </p:spTree>
    <p:extLst>
      <p:ext uri="{BB962C8B-B14F-4D97-AF65-F5344CB8AC3E}">
        <p14:creationId xmlns:p14="http://schemas.microsoft.com/office/powerpoint/2010/main" val="26113273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220663"/>
            <a:ext cx="11138263" cy="647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4799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1A6B57CB-723C-4F10-BC15-E83F2EB75205}" type="slidenum">
              <a:rPr lang="en-US" altLang="en-US"/>
              <a:pPr/>
              <a:t>17</a:t>
            </a:fld>
            <a:endParaRPr lang="en-US" altLang="en-US"/>
          </a:p>
        </p:txBody>
      </p:sp>
      <p:pic>
        <p:nvPicPr>
          <p:cNvPr id="215042" name="Picture 2" descr="fig1_12"/>
          <p:cNvPicPr>
            <a:picLocks noChangeAspect="1" noChangeArrowheads="1"/>
          </p:cNvPicPr>
          <p:nvPr/>
        </p:nvPicPr>
        <p:blipFill>
          <a:blip r:embed="rId2">
            <a:extLst>
              <a:ext uri="{28A0092B-C50C-407E-A947-70E740481C1C}">
                <a14:useLocalDpi xmlns:a14="http://schemas.microsoft.com/office/drawing/2010/main" val="0"/>
              </a:ext>
            </a:extLst>
          </a:blip>
          <a:srcRect l="2863" r="8249" b="29170"/>
          <a:stretch>
            <a:fillRect/>
          </a:stretch>
        </p:blipFill>
        <p:spPr bwMode="auto">
          <a:xfrm>
            <a:off x="1828800" y="877888"/>
            <a:ext cx="8458200" cy="3922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649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15042"/>
                                        </p:tgtEl>
                                        <p:attrNameLst>
                                          <p:attrName>style.visibility</p:attrName>
                                        </p:attrNameLst>
                                      </p:cBhvr>
                                      <p:to>
                                        <p:strVal val="visible"/>
                                      </p:to>
                                    </p:set>
                                    <p:animEffect transition="in" filter="wipe(left)">
                                      <p:cBhvr>
                                        <p:cTn id="7" dur="500"/>
                                        <p:tgtEl>
                                          <p:spTgt spid="215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A89AC31E-D1AA-4DFF-AEA8-C25A719531BC}" type="slidenum">
              <a:rPr lang="en-US" altLang="en-US"/>
              <a:pPr/>
              <a:t>18</a:t>
            </a:fld>
            <a:endParaRPr lang="en-US" altLang="en-US"/>
          </a:p>
        </p:txBody>
      </p:sp>
      <p:sp>
        <p:nvSpPr>
          <p:cNvPr id="216066" name="Text Box 2"/>
          <p:cNvSpPr txBox="1">
            <a:spLocks noChangeArrowheads="1"/>
          </p:cNvSpPr>
          <p:nvPr/>
        </p:nvSpPr>
        <p:spPr bwMode="auto">
          <a:xfrm>
            <a:off x="692331" y="1674813"/>
            <a:ext cx="11258877"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379538" indent="-523875" defTabSz="695325">
              <a:defRPr sz="2400">
                <a:solidFill>
                  <a:schemeClr val="tx1"/>
                </a:solidFill>
                <a:latin typeface="Times New Roman" panose="02020603050405020304" pitchFamily="18" charset="0"/>
                <a:cs typeface="Times New Roman" panose="02020603050405020304" pitchFamily="18" charset="0"/>
              </a:defRPr>
            </a:lvl1pPr>
            <a:lvl2pPr marL="1592263" defTabSz="695325">
              <a:defRPr sz="2400">
                <a:solidFill>
                  <a:schemeClr val="tx1"/>
                </a:solidFill>
                <a:latin typeface="Times New Roman" panose="02020603050405020304" pitchFamily="18" charset="0"/>
                <a:cs typeface="Times New Roman" panose="02020603050405020304" pitchFamily="18" charset="0"/>
              </a:defRPr>
            </a:lvl2pPr>
            <a:lvl3pPr marL="1706563" defTabSz="695325">
              <a:defRPr sz="2400">
                <a:solidFill>
                  <a:schemeClr val="tx1"/>
                </a:solidFill>
                <a:latin typeface="Times New Roman" panose="02020603050405020304" pitchFamily="18" charset="0"/>
                <a:cs typeface="Times New Roman" panose="02020603050405020304" pitchFamily="18" charset="0"/>
              </a:defRPr>
            </a:lvl3pPr>
            <a:lvl4pPr marL="1820863" defTabSz="695325">
              <a:defRPr sz="2400">
                <a:solidFill>
                  <a:schemeClr val="tx1"/>
                </a:solidFill>
                <a:latin typeface="Times New Roman" panose="02020603050405020304" pitchFamily="18" charset="0"/>
                <a:cs typeface="Times New Roman" panose="02020603050405020304" pitchFamily="18" charset="0"/>
              </a:defRPr>
            </a:lvl4pPr>
            <a:lvl5pPr marL="1935163" defTabSz="695325">
              <a:defRPr sz="2400">
                <a:solidFill>
                  <a:schemeClr val="tx1"/>
                </a:solidFill>
                <a:latin typeface="Times New Roman" panose="02020603050405020304" pitchFamily="18" charset="0"/>
                <a:cs typeface="Times New Roman" panose="02020603050405020304" pitchFamily="18" charset="0"/>
              </a:defRPr>
            </a:lvl5pPr>
            <a:lvl6pPr marL="2392363" defTabSz="695325"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849563" defTabSz="695325"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306763" defTabSz="695325"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763963" defTabSz="695325"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0" hangingPunct="0">
              <a:buFontTx/>
              <a:buChar char="•"/>
            </a:pPr>
            <a:r>
              <a:rPr lang="en-US" altLang="en-US" dirty="0"/>
              <a:t>System software exists primarily </a:t>
            </a:r>
            <a:r>
              <a:rPr lang="en-US" altLang="en-US" b="1" dirty="0"/>
              <a:t>for the computer itself</a:t>
            </a:r>
            <a:r>
              <a:rPr lang="en-US" altLang="en-US" dirty="0"/>
              <a:t>, to help the computer perform specific functions.</a:t>
            </a:r>
          </a:p>
          <a:p>
            <a:pPr eaLnBrk="0" hangingPunct="0">
              <a:lnSpc>
                <a:spcPct val="75000"/>
              </a:lnSpc>
              <a:buFont typeface="Arial" panose="020B0604020202020204" pitchFamily="34" charset="0"/>
              <a:buChar char="•"/>
            </a:pPr>
            <a:endParaRPr lang="en-US" altLang="en-US" dirty="0"/>
          </a:p>
          <a:p>
            <a:pPr eaLnBrk="0" hangingPunct="0">
              <a:buFontTx/>
              <a:buChar char="•"/>
            </a:pPr>
            <a:r>
              <a:rPr lang="en-US" altLang="en-US" dirty="0"/>
              <a:t>One major type of system software is the </a:t>
            </a:r>
            <a:r>
              <a:rPr lang="en-US" altLang="en-US" b="1" dirty="0"/>
              <a:t>operating system (OS). </a:t>
            </a:r>
            <a:r>
              <a:rPr lang="en-US" altLang="en-US" dirty="0"/>
              <a:t>All computers require an operating system. </a:t>
            </a:r>
          </a:p>
          <a:p>
            <a:pPr eaLnBrk="0" hangingPunct="0">
              <a:lnSpc>
                <a:spcPct val="75000"/>
              </a:lnSpc>
              <a:buFont typeface="Arial" panose="020B0604020202020204" pitchFamily="34" charset="0"/>
              <a:buChar char="•"/>
            </a:pPr>
            <a:endParaRPr lang="en-US" altLang="en-US" dirty="0"/>
          </a:p>
          <a:p>
            <a:pPr eaLnBrk="0" hangingPunct="0">
              <a:buFontTx/>
              <a:buChar char="•"/>
            </a:pPr>
            <a:r>
              <a:rPr lang="en-US" altLang="en-US" dirty="0"/>
              <a:t>The OS tells the computer how to interact with the user and its own devices.</a:t>
            </a:r>
          </a:p>
          <a:p>
            <a:pPr marL="855663" indent="0" eaLnBrk="0" hangingPunct="0">
              <a:lnSpc>
                <a:spcPct val="75000"/>
              </a:lnSpc>
            </a:pPr>
            <a:r>
              <a:rPr lang="en-US" altLang="en-US" dirty="0"/>
              <a:t> </a:t>
            </a:r>
          </a:p>
          <a:p>
            <a:pPr eaLnBrk="0" hangingPunct="0">
              <a:buFontTx/>
              <a:buChar char="•"/>
            </a:pPr>
            <a:r>
              <a:rPr lang="en-US" altLang="en-US" dirty="0"/>
              <a:t>Common operating systems include </a:t>
            </a:r>
            <a:r>
              <a:rPr lang="en-US" altLang="en-US" b="1" dirty="0"/>
              <a:t>Windows, the Macintosh OS, OS/2, and UNIX .</a:t>
            </a:r>
          </a:p>
        </p:txBody>
      </p:sp>
      <p:sp>
        <p:nvSpPr>
          <p:cNvPr id="5" name="Title 1"/>
          <p:cNvSpPr txBox="1">
            <a:spLocks/>
          </p:cNvSpPr>
          <p:nvPr/>
        </p:nvSpPr>
        <p:spPr>
          <a:xfrm>
            <a:off x="1069848" y="222070"/>
            <a:ext cx="10058400" cy="914399"/>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dirty="0" smtClean="0"/>
              <a:t>2.1 SYSTEM Software</a:t>
            </a:r>
            <a:endParaRPr lang="en-IN" dirty="0"/>
          </a:p>
        </p:txBody>
      </p:sp>
    </p:spTree>
    <p:extLst>
      <p:ext uri="{BB962C8B-B14F-4D97-AF65-F5344CB8AC3E}">
        <p14:creationId xmlns:p14="http://schemas.microsoft.com/office/powerpoint/2010/main" val="3663048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B0A34467-1F97-4E37-819E-356B8D765DC9}" type="slidenum">
              <a:rPr lang="en-US" altLang="en-US"/>
              <a:pPr/>
              <a:t>19</a:t>
            </a:fld>
            <a:endParaRPr lang="en-US" altLang="en-US"/>
          </a:p>
        </p:txBody>
      </p:sp>
      <p:sp>
        <p:nvSpPr>
          <p:cNvPr id="218114" name="Rectangle 2"/>
          <p:cNvSpPr>
            <a:spLocks noGrp="1" noChangeArrowheads="1"/>
          </p:cNvSpPr>
          <p:nvPr>
            <p:ph type="title"/>
          </p:nvPr>
        </p:nvSpPr>
        <p:spPr>
          <a:xfrm>
            <a:off x="1069848" y="484632"/>
            <a:ext cx="10058400" cy="1004534"/>
          </a:xfrm>
        </p:spPr>
        <p:txBody>
          <a:bodyPr/>
          <a:lstStyle/>
          <a:p>
            <a:r>
              <a:rPr lang="en-US" altLang="en-US" dirty="0" smtClean="0"/>
              <a:t>2.1.1 Operating system</a:t>
            </a:r>
            <a:endParaRPr lang="en-US" altLang="en-US" dirty="0"/>
          </a:p>
        </p:txBody>
      </p:sp>
      <p:sp>
        <p:nvSpPr>
          <p:cNvPr id="218115" name="Rectangle 3"/>
          <p:cNvSpPr>
            <a:spLocks noGrp="1" noChangeArrowheads="1"/>
          </p:cNvSpPr>
          <p:nvPr>
            <p:ph type="body" idx="1"/>
          </p:nvPr>
        </p:nvSpPr>
        <p:spPr>
          <a:xfrm>
            <a:off x="1069848" y="1489166"/>
            <a:ext cx="10058400" cy="4683034"/>
          </a:xfrm>
        </p:spPr>
        <p:txBody>
          <a:bodyPr/>
          <a:lstStyle/>
          <a:p>
            <a:endParaRPr lang="en-US" altLang="en-US" dirty="0"/>
          </a:p>
        </p:txBody>
      </p:sp>
      <p:pic>
        <p:nvPicPr>
          <p:cNvPr id="2181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848" y="1489166"/>
            <a:ext cx="10058400" cy="5184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856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Important Terms</a:t>
            </a:r>
            <a:endParaRPr lang="en-IN" dirty="0"/>
          </a:p>
        </p:txBody>
      </p:sp>
      <p:sp>
        <p:nvSpPr>
          <p:cNvPr id="3" name="Content Placeholder 2"/>
          <p:cNvSpPr>
            <a:spLocks noGrp="1"/>
          </p:cNvSpPr>
          <p:nvPr>
            <p:ph idx="1"/>
          </p:nvPr>
        </p:nvSpPr>
        <p:spPr/>
        <p:txBody>
          <a:bodyPr/>
          <a:lstStyle/>
          <a:p>
            <a:pPr marL="457200" indent="-457200">
              <a:buAutoNum type="arabicPeriod"/>
            </a:pPr>
            <a:r>
              <a:rPr lang="en-IN" dirty="0" smtClean="0"/>
              <a:t>Computer</a:t>
            </a:r>
          </a:p>
          <a:p>
            <a:pPr marL="457200" indent="-457200">
              <a:buAutoNum type="arabicPeriod"/>
            </a:pPr>
            <a:r>
              <a:rPr lang="en-IN" dirty="0" smtClean="0"/>
              <a:t>Computer System</a:t>
            </a:r>
          </a:p>
          <a:p>
            <a:pPr marL="457200" indent="-457200">
              <a:buAutoNum type="arabicPeriod"/>
            </a:pPr>
            <a:r>
              <a:rPr lang="en-IN" dirty="0" smtClean="0"/>
              <a:t>  Some important terms</a:t>
            </a:r>
          </a:p>
          <a:p>
            <a:pPr lvl="2"/>
            <a:r>
              <a:rPr lang="en-IN" dirty="0" smtClean="0"/>
              <a:t>Multi Programming</a:t>
            </a:r>
          </a:p>
          <a:p>
            <a:pPr lvl="2"/>
            <a:r>
              <a:rPr lang="en-IN" dirty="0" smtClean="0"/>
              <a:t>Multi Tasking</a:t>
            </a:r>
          </a:p>
          <a:p>
            <a:pPr lvl="2"/>
            <a:r>
              <a:rPr lang="en-IN" dirty="0" smtClean="0"/>
              <a:t>Multi Processing</a:t>
            </a:r>
          </a:p>
          <a:p>
            <a:pPr lvl="2"/>
            <a:r>
              <a:rPr lang="en-IN" dirty="0" smtClean="0"/>
              <a:t>Multi Threading</a:t>
            </a:r>
          </a:p>
          <a:p>
            <a:pPr marL="0" indent="0">
              <a:buNone/>
            </a:pPr>
            <a:r>
              <a:rPr lang="en-IN" dirty="0" smtClean="0"/>
              <a:t>4. Network </a:t>
            </a:r>
          </a:p>
        </p:txBody>
      </p:sp>
    </p:spTree>
    <p:extLst>
      <p:ext uri="{BB962C8B-B14F-4D97-AF65-F5344CB8AC3E}">
        <p14:creationId xmlns:p14="http://schemas.microsoft.com/office/powerpoint/2010/main" val="31926294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9E0EB3A3-D0AE-4D12-9DA3-8FE76D998A6A}" type="slidenum">
              <a:rPr lang="en-US" altLang="en-US"/>
              <a:pPr/>
              <a:t>20</a:t>
            </a:fld>
            <a:endParaRPr lang="en-US" altLang="en-US"/>
          </a:p>
        </p:txBody>
      </p:sp>
      <p:sp>
        <p:nvSpPr>
          <p:cNvPr id="219138" name="Rectangle 2"/>
          <p:cNvSpPr>
            <a:spLocks noGrp="1" noChangeArrowheads="1"/>
          </p:cNvSpPr>
          <p:nvPr>
            <p:ph type="title"/>
          </p:nvPr>
        </p:nvSpPr>
        <p:spPr>
          <a:xfrm>
            <a:off x="1069848" y="484632"/>
            <a:ext cx="10058400" cy="913094"/>
          </a:xfrm>
        </p:spPr>
        <p:txBody>
          <a:bodyPr/>
          <a:lstStyle/>
          <a:p>
            <a:r>
              <a:rPr lang="en-US" altLang="en-US" dirty="0"/>
              <a:t>2.1.1 Operating system</a:t>
            </a:r>
          </a:p>
        </p:txBody>
      </p:sp>
      <p:sp>
        <p:nvSpPr>
          <p:cNvPr id="219139" name="Rectangle 3"/>
          <p:cNvSpPr>
            <a:spLocks noGrp="1" noChangeArrowheads="1"/>
          </p:cNvSpPr>
          <p:nvPr>
            <p:ph type="body" idx="1"/>
          </p:nvPr>
        </p:nvSpPr>
        <p:spPr/>
        <p:txBody>
          <a:bodyPr/>
          <a:lstStyle/>
          <a:p>
            <a:endParaRPr lang="en-US" altLang="en-US"/>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848" y="1397726"/>
            <a:ext cx="10241280" cy="533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9193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5ACD62FE-CEF6-4BB9-8030-9D6B5C2AE317}" type="slidenum">
              <a:rPr lang="en-US" altLang="en-US"/>
              <a:pPr/>
              <a:t>21</a:t>
            </a:fld>
            <a:endParaRPr lang="en-US" altLang="en-US"/>
          </a:p>
        </p:txBody>
      </p:sp>
      <p:sp>
        <p:nvSpPr>
          <p:cNvPr id="217090" name="Text Box 2"/>
          <p:cNvSpPr txBox="1">
            <a:spLocks noChangeArrowheads="1"/>
          </p:cNvSpPr>
          <p:nvPr/>
        </p:nvSpPr>
        <p:spPr bwMode="auto">
          <a:xfrm>
            <a:off x="509451" y="1828801"/>
            <a:ext cx="9672775"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379538" indent="-465138" defTabSz="627063">
              <a:defRPr sz="2400">
                <a:solidFill>
                  <a:schemeClr val="tx1"/>
                </a:solidFill>
                <a:latin typeface="Times New Roman" panose="02020603050405020304" pitchFamily="18" charset="0"/>
                <a:cs typeface="Times New Roman" panose="02020603050405020304" pitchFamily="18" charset="0"/>
              </a:defRPr>
            </a:lvl1pPr>
            <a:lvl2pPr marL="1493838" defTabSz="627063">
              <a:defRPr sz="2400">
                <a:solidFill>
                  <a:schemeClr val="tx1"/>
                </a:solidFill>
                <a:latin typeface="Times New Roman" panose="02020603050405020304" pitchFamily="18" charset="0"/>
                <a:cs typeface="Times New Roman" panose="02020603050405020304" pitchFamily="18" charset="0"/>
              </a:defRPr>
            </a:lvl2pPr>
            <a:lvl3pPr marL="1608138" defTabSz="627063">
              <a:defRPr sz="2400">
                <a:solidFill>
                  <a:schemeClr val="tx1"/>
                </a:solidFill>
                <a:latin typeface="Times New Roman" panose="02020603050405020304" pitchFamily="18" charset="0"/>
                <a:cs typeface="Times New Roman" panose="02020603050405020304" pitchFamily="18" charset="0"/>
              </a:defRPr>
            </a:lvl3pPr>
            <a:lvl4pPr marL="1722438" defTabSz="627063">
              <a:defRPr sz="2400">
                <a:solidFill>
                  <a:schemeClr val="tx1"/>
                </a:solidFill>
                <a:latin typeface="Times New Roman" panose="02020603050405020304" pitchFamily="18" charset="0"/>
                <a:cs typeface="Times New Roman" panose="02020603050405020304" pitchFamily="18" charset="0"/>
              </a:defRPr>
            </a:lvl4pPr>
            <a:lvl5pPr marL="1836738" defTabSz="627063">
              <a:defRPr sz="2400">
                <a:solidFill>
                  <a:schemeClr val="tx1"/>
                </a:solidFill>
                <a:latin typeface="Times New Roman" panose="02020603050405020304" pitchFamily="18" charset="0"/>
                <a:cs typeface="Times New Roman" panose="02020603050405020304" pitchFamily="18" charset="0"/>
              </a:defRPr>
            </a:lvl5pPr>
            <a:lvl6pPr marL="2293938" defTabSz="627063"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751138" defTabSz="627063"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208338" defTabSz="627063"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665538" defTabSz="627063"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0" hangingPunct="0">
              <a:spcBef>
                <a:spcPts val="1200"/>
              </a:spcBef>
              <a:spcAft>
                <a:spcPts val="300"/>
              </a:spcAft>
              <a:buFontTx/>
              <a:buChar char="•"/>
            </a:pPr>
            <a:r>
              <a:rPr lang="en-US" altLang="en-US" sz="2200" dirty="0"/>
              <a:t>Application Software consists of programs that </a:t>
            </a:r>
            <a:r>
              <a:rPr lang="en-US" altLang="en-US" sz="2200" b="1" dirty="0"/>
              <a:t>tell a computer how to produce information</a:t>
            </a:r>
            <a:endParaRPr lang="en-US" altLang="en-US" sz="2200" b="1" dirty="0">
              <a:solidFill>
                <a:schemeClr val="accent2"/>
              </a:solidFill>
            </a:endParaRPr>
          </a:p>
          <a:p>
            <a:pPr eaLnBrk="0" hangingPunct="0">
              <a:spcBef>
                <a:spcPts val="1200"/>
              </a:spcBef>
              <a:spcAft>
                <a:spcPts val="300"/>
              </a:spcAft>
              <a:buFontTx/>
              <a:buChar char="•"/>
            </a:pPr>
            <a:r>
              <a:rPr lang="en-US" altLang="en-US" sz="2200" dirty="0"/>
              <a:t>Application software tells the computer how to accomplish tasks the </a:t>
            </a:r>
            <a:r>
              <a:rPr lang="en-US" altLang="en-US" sz="2200" b="1" dirty="0"/>
              <a:t>user requires, </a:t>
            </a:r>
            <a:r>
              <a:rPr lang="en-US" altLang="en-US" sz="2200" dirty="0"/>
              <a:t>such as creating a document or editing a graphic image.</a:t>
            </a:r>
          </a:p>
          <a:p>
            <a:pPr eaLnBrk="0" hangingPunct="0">
              <a:spcBef>
                <a:spcPts val="1200"/>
              </a:spcBef>
              <a:spcAft>
                <a:spcPts val="1200"/>
              </a:spcAft>
              <a:buFontTx/>
              <a:buChar char="•"/>
            </a:pPr>
            <a:r>
              <a:rPr lang="en-US" altLang="en-US" sz="2200" dirty="0"/>
              <a:t>Some important kinds of application software are:</a:t>
            </a:r>
          </a:p>
        </p:txBody>
      </p:sp>
      <p:sp>
        <p:nvSpPr>
          <p:cNvPr id="217091" name="Text Box 3"/>
          <p:cNvSpPr txBox="1">
            <a:spLocks noChangeArrowheads="1"/>
          </p:cNvSpPr>
          <p:nvPr/>
        </p:nvSpPr>
        <p:spPr bwMode="auto">
          <a:xfrm>
            <a:off x="1267097" y="4724400"/>
            <a:ext cx="10189029"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buFont typeface="Wingdings" panose="05000000000000000000" pitchFamily="2" charset="2"/>
              <a:buNone/>
            </a:pPr>
            <a:r>
              <a:rPr lang="en-US" altLang="en-US" b="1" dirty="0">
                <a:latin typeface="Arial" panose="020B0604020202020204" pitchFamily="34" charset="0"/>
              </a:rPr>
              <a:t>W</a:t>
            </a:r>
            <a:r>
              <a:rPr lang="en-US" altLang="en-US" dirty="0">
                <a:latin typeface="Arial" panose="020B0604020202020204" pitchFamily="34" charset="0"/>
              </a:rPr>
              <a:t>ord processing programs	</a:t>
            </a:r>
            <a:r>
              <a:rPr lang="en-US" altLang="en-US" dirty="0" smtClean="0">
                <a:latin typeface="Arial" panose="020B0604020202020204" pitchFamily="34" charset="0"/>
              </a:rPr>
              <a:t>	</a:t>
            </a:r>
            <a:r>
              <a:rPr lang="en-US" altLang="en-US" b="1" dirty="0" smtClean="0">
                <a:latin typeface="Arial" panose="020B0604020202020204" pitchFamily="34" charset="0"/>
              </a:rPr>
              <a:t>S</a:t>
            </a:r>
            <a:r>
              <a:rPr lang="en-US" altLang="en-US" dirty="0" smtClean="0">
                <a:latin typeface="Arial" panose="020B0604020202020204" pitchFamily="34" charset="0"/>
              </a:rPr>
              <a:t>preadsheet </a:t>
            </a:r>
            <a:r>
              <a:rPr lang="en-US" altLang="en-US" dirty="0">
                <a:latin typeface="Arial" panose="020B0604020202020204" pitchFamily="34" charset="0"/>
              </a:rPr>
              <a:t>software	</a:t>
            </a:r>
          </a:p>
          <a:p>
            <a:pPr eaLnBrk="0" hangingPunct="0">
              <a:buFont typeface="Wingdings" panose="05000000000000000000" pitchFamily="2" charset="2"/>
              <a:buNone/>
            </a:pPr>
            <a:r>
              <a:rPr lang="en-US" altLang="en-US" b="1" dirty="0">
                <a:latin typeface="Arial" panose="020B0604020202020204" pitchFamily="34" charset="0"/>
              </a:rPr>
              <a:t>D</a:t>
            </a:r>
            <a:r>
              <a:rPr lang="en-US" altLang="en-US" dirty="0">
                <a:latin typeface="Arial" panose="020B0604020202020204" pitchFamily="34" charset="0"/>
              </a:rPr>
              <a:t>atabase management			</a:t>
            </a:r>
            <a:r>
              <a:rPr lang="en-US" altLang="en-US" b="1" dirty="0">
                <a:latin typeface="Arial" panose="020B0604020202020204" pitchFamily="34" charset="0"/>
              </a:rPr>
              <a:t>P</a:t>
            </a:r>
            <a:r>
              <a:rPr lang="en-US" altLang="en-US" dirty="0">
                <a:latin typeface="Arial" panose="020B0604020202020204" pitchFamily="34" charset="0"/>
              </a:rPr>
              <a:t>resentation programs	</a:t>
            </a:r>
          </a:p>
          <a:p>
            <a:pPr eaLnBrk="0" hangingPunct="0">
              <a:buFont typeface="Wingdings" panose="05000000000000000000" pitchFamily="2" charset="2"/>
              <a:buNone/>
            </a:pPr>
            <a:r>
              <a:rPr lang="en-US" altLang="en-US" b="1" dirty="0">
                <a:latin typeface="Arial" panose="020B0604020202020204" pitchFamily="34" charset="0"/>
              </a:rPr>
              <a:t>G</a:t>
            </a:r>
            <a:r>
              <a:rPr lang="en-US" altLang="en-US" dirty="0">
                <a:latin typeface="Arial" panose="020B0604020202020204" pitchFamily="34" charset="0"/>
              </a:rPr>
              <a:t>raphics programs			</a:t>
            </a:r>
            <a:r>
              <a:rPr lang="en-US" altLang="en-US" dirty="0" smtClean="0">
                <a:latin typeface="Arial" panose="020B0604020202020204" pitchFamily="34" charset="0"/>
              </a:rPr>
              <a:t>       </a:t>
            </a:r>
            <a:r>
              <a:rPr lang="en-US" altLang="en-US" b="1" dirty="0" smtClean="0">
                <a:latin typeface="Arial" panose="020B0604020202020204" pitchFamily="34" charset="0"/>
              </a:rPr>
              <a:t>N</a:t>
            </a:r>
            <a:r>
              <a:rPr lang="en-US" altLang="en-US" dirty="0" smtClean="0">
                <a:latin typeface="Arial" panose="020B0604020202020204" pitchFamily="34" charset="0"/>
              </a:rPr>
              <a:t>etworking </a:t>
            </a:r>
            <a:r>
              <a:rPr lang="en-US" altLang="en-US" dirty="0">
                <a:latin typeface="Arial" panose="020B0604020202020204" pitchFamily="34" charset="0"/>
              </a:rPr>
              <a:t>software 	</a:t>
            </a:r>
          </a:p>
          <a:p>
            <a:pPr eaLnBrk="0" hangingPunct="0">
              <a:buFont typeface="Wingdings" panose="05000000000000000000" pitchFamily="2" charset="2"/>
              <a:buNone/>
            </a:pPr>
            <a:r>
              <a:rPr lang="en-US" altLang="en-US" b="1" dirty="0">
                <a:latin typeface="Arial" panose="020B0604020202020204" pitchFamily="34" charset="0"/>
              </a:rPr>
              <a:t>W</a:t>
            </a:r>
            <a:r>
              <a:rPr lang="en-US" altLang="en-US" dirty="0">
                <a:latin typeface="Arial" panose="020B0604020202020204" pitchFamily="34" charset="0"/>
              </a:rPr>
              <a:t>eb design tools and browsers		</a:t>
            </a:r>
            <a:r>
              <a:rPr lang="en-US" altLang="en-US" b="1" dirty="0">
                <a:latin typeface="Arial" panose="020B0604020202020204" pitchFamily="34" charset="0"/>
              </a:rPr>
              <a:t>I</a:t>
            </a:r>
            <a:r>
              <a:rPr lang="en-US" altLang="en-US" dirty="0">
                <a:latin typeface="Arial" panose="020B0604020202020204" pitchFamily="34" charset="0"/>
              </a:rPr>
              <a:t>nternet applications	</a:t>
            </a:r>
          </a:p>
          <a:p>
            <a:pPr eaLnBrk="0" hangingPunct="0">
              <a:buFont typeface="Wingdings" panose="05000000000000000000" pitchFamily="2" charset="2"/>
              <a:buNone/>
            </a:pPr>
            <a:r>
              <a:rPr lang="en-US" altLang="en-US" b="1" dirty="0">
                <a:latin typeface="Arial" panose="020B0604020202020204" pitchFamily="34" charset="0"/>
              </a:rPr>
              <a:t>C</a:t>
            </a:r>
            <a:r>
              <a:rPr lang="en-US" altLang="en-US" dirty="0">
                <a:latin typeface="Arial" panose="020B0604020202020204" pitchFamily="34" charset="0"/>
              </a:rPr>
              <a:t>ommunications programs 		</a:t>
            </a:r>
            <a:r>
              <a:rPr lang="en-US" altLang="en-US" b="1" dirty="0">
                <a:latin typeface="Arial" panose="020B0604020202020204" pitchFamily="34" charset="0"/>
              </a:rPr>
              <a:t>U</a:t>
            </a:r>
            <a:r>
              <a:rPr lang="en-US" altLang="en-US" dirty="0">
                <a:latin typeface="Arial" panose="020B0604020202020204" pitchFamily="34" charset="0"/>
              </a:rPr>
              <a:t>tilities			</a:t>
            </a:r>
          </a:p>
          <a:p>
            <a:pPr eaLnBrk="0" hangingPunct="0">
              <a:buFont typeface="Wingdings" panose="05000000000000000000" pitchFamily="2" charset="2"/>
              <a:buNone/>
            </a:pPr>
            <a:r>
              <a:rPr lang="en-US" altLang="en-US" b="1" dirty="0">
                <a:latin typeface="Arial" panose="020B0604020202020204" pitchFamily="34" charset="0"/>
              </a:rPr>
              <a:t>E</a:t>
            </a:r>
            <a:r>
              <a:rPr lang="en-US" altLang="en-US" dirty="0">
                <a:latin typeface="Arial" panose="020B0604020202020204" pitchFamily="34" charset="0"/>
              </a:rPr>
              <a:t>ntertainment and education 		</a:t>
            </a:r>
            <a:r>
              <a:rPr lang="en-US" altLang="en-US" b="1" dirty="0">
                <a:latin typeface="Arial" panose="020B0604020202020204" pitchFamily="34" charset="0"/>
              </a:rPr>
              <a:t>M</a:t>
            </a:r>
            <a:r>
              <a:rPr lang="en-US" altLang="en-US" dirty="0">
                <a:latin typeface="Arial" panose="020B0604020202020204" pitchFamily="34" charset="0"/>
              </a:rPr>
              <a:t>ultimedia authoring</a:t>
            </a:r>
          </a:p>
        </p:txBody>
      </p:sp>
      <p:sp>
        <p:nvSpPr>
          <p:cNvPr id="6" name="Title 1"/>
          <p:cNvSpPr txBox="1">
            <a:spLocks/>
          </p:cNvSpPr>
          <p:nvPr/>
        </p:nvSpPr>
        <p:spPr>
          <a:xfrm>
            <a:off x="1069848" y="222070"/>
            <a:ext cx="10058400" cy="914399"/>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dirty="0" smtClean="0"/>
              <a:t>2.2 application Software</a:t>
            </a:r>
            <a:endParaRPr lang="en-IN" dirty="0"/>
          </a:p>
        </p:txBody>
      </p:sp>
    </p:spTree>
    <p:extLst>
      <p:ext uri="{BB962C8B-B14F-4D97-AF65-F5344CB8AC3E}">
        <p14:creationId xmlns:p14="http://schemas.microsoft.com/office/powerpoint/2010/main" val="4127550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2000"/>
                                  </p:stCondLst>
                                  <p:childTnLst>
                                    <p:set>
                                      <p:cBhvr>
                                        <p:cTn id="6" dur="1" fill="hold">
                                          <p:stCondLst>
                                            <p:cond delay="0"/>
                                          </p:stCondLst>
                                        </p:cTn>
                                        <p:tgtEl>
                                          <p:spTgt spid="217091"/>
                                        </p:tgtEl>
                                        <p:attrNameLst>
                                          <p:attrName>style.visibility</p:attrName>
                                        </p:attrNameLst>
                                      </p:cBhvr>
                                      <p:to>
                                        <p:strVal val="visible"/>
                                      </p:to>
                                    </p:set>
                                    <p:anim calcmode="lin" valueType="num">
                                      <p:cBhvr>
                                        <p:cTn id="7" dur="500" fill="hold"/>
                                        <p:tgtEl>
                                          <p:spTgt spid="217091"/>
                                        </p:tgtEl>
                                        <p:attrNameLst>
                                          <p:attrName>ppt_x</p:attrName>
                                        </p:attrNameLst>
                                      </p:cBhvr>
                                      <p:tavLst>
                                        <p:tav tm="0">
                                          <p:val>
                                            <p:strVal val="#ppt_x"/>
                                          </p:val>
                                        </p:tav>
                                        <p:tav tm="100000">
                                          <p:val>
                                            <p:strVal val="#ppt_x"/>
                                          </p:val>
                                        </p:tav>
                                      </p:tavLst>
                                    </p:anim>
                                    <p:anim calcmode="lin" valueType="num">
                                      <p:cBhvr>
                                        <p:cTn id="8" dur="500" fill="hold"/>
                                        <p:tgtEl>
                                          <p:spTgt spid="217091"/>
                                        </p:tgtEl>
                                        <p:attrNameLst>
                                          <p:attrName>ppt_y</p:attrName>
                                        </p:attrNameLst>
                                      </p:cBhvr>
                                      <p:tavLst>
                                        <p:tav tm="0">
                                          <p:val>
                                            <p:strVal val="#ppt_y-#ppt_h/2"/>
                                          </p:val>
                                        </p:tav>
                                        <p:tav tm="100000">
                                          <p:val>
                                            <p:strVal val="#ppt_y"/>
                                          </p:val>
                                        </p:tav>
                                      </p:tavLst>
                                    </p:anim>
                                    <p:anim calcmode="lin" valueType="num">
                                      <p:cBhvr>
                                        <p:cTn id="9" dur="500" fill="hold"/>
                                        <p:tgtEl>
                                          <p:spTgt spid="217091"/>
                                        </p:tgtEl>
                                        <p:attrNameLst>
                                          <p:attrName>ppt_w</p:attrName>
                                        </p:attrNameLst>
                                      </p:cBhvr>
                                      <p:tavLst>
                                        <p:tav tm="0">
                                          <p:val>
                                            <p:strVal val="#ppt_w"/>
                                          </p:val>
                                        </p:tav>
                                        <p:tav tm="100000">
                                          <p:val>
                                            <p:strVal val="#ppt_w"/>
                                          </p:val>
                                        </p:tav>
                                      </p:tavLst>
                                    </p:anim>
                                    <p:anim calcmode="lin" valueType="num">
                                      <p:cBhvr>
                                        <p:cTn id="10" dur="500" fill="hold"/>
                                        <p:tgtEl>
                                          <p:spTgt spid="21709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377BFFB-3746-405C-AA5C-08CCF7E6B675}" type="slidenum">
              <a:rPr lang="en-US" altLang="en-US"/>
              <a:pPr/>
              <a:t>22</a:t>
            </a:fld>
            <a:endParaRPr lang="en-US" altLang="en-US"/>
          </a:p>
        </p:txBody>
      </p:sp>
      <p:sp>
        <p:nvSpPr>
          <p:cNvPr id="220162" name="Rectangle 2"/>
          <p:cNvSpPr>
            <a:spLocks noGrp="1" noChangeArrowheads="1"/>
          </p:cNvSpPr>
          <p:nvPr>
            <p:ph type="title"/>
          </p:nvPr>
        </p:nvSpPr>
        <p:spPr/>
        <p:txBody>
          <a:bodyPr/>
          <a:lstStyle/>
          <a:p>
            <a:r>
              <a:rPr lang="en-US" altLang="en-US" dirty="0" smtClean="0"/>
              <a:t>2.3. Firmware</a:t>
            </a:r>
            <a:endParaRPr lang="en-US" altLang="en-US" dirty="0"/>
          </a:p>
        </p:txBody>
      </p:sp>
      <p:sp>
        <p:nvSpPr>
          <p:cNvPr id="220163" name="Rectangle 3"/>
          <p:cNvSpPr>
            <a:spLocks noGrp="1" noChangeArrowheads="1"/>
          </p:cNvSpPr>
          <p:nvPr>
            <p:ph type="body" idx="1"/>
          </p:nvPr>
        </p:nvSpPr>
        <p:spPr/>
        <p:txBody>
          <a:bodyPr/>
          <a:lstStyle/>
          <a:p>
            <a:r>
              <a:rPr lang="en-US" altLang="en-US" dirty="0"/>
              <a:t>Firmware are programs that are </a:t>
            </a:r>
            <a:r>
              <a:rPr lang="en-US" altLang="en-US" b="1" dirty="0"/>
              <a:t>permanently written and stored in memory</a:t>
            </a:r>
          </a:p>
          <a:p>
            <a:endParaRPr lang="en-US" altLang="en-US" b="1" dirty="0"/>
          </a:p>
        </p:txBody>
      </p:sp>
    </p:spTree>
    <p:extLst>
      <p:ext uri="{BB962C8B-B14F-4D97-AF65-F5344CB8AC3E}">
        <p14:creationId xmlns:p14="http://schemas.microsoft.com/office/powerpoint/2010/main" val="3635834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B0FB704F-5C65-4EFB-9654-AD9B74C697F4}" type="slidenum">
              <a:rPr lang="en-US" altLang="en-US"/>
              <a:pPr/>
              <a:t>23</a:t>
            </a:fld>
            <a:endParaRPr lang="en-US" altLang="en-US"/>
          </a:p>
        </p:txBody>
      </p:sp>
      <p:sp>
        <p:nvSpPr>
          <p:cNvPr id="221186" name="Rectangle 2"/>
          <p:cNvSpPr>
            <a:spLocks noGrp="1" noChangeArrowheads="1"/>
          </p:cNvSpPr>
          <p:nvPr>
            <p:ph type="title"/>
          </p:nvPr>
        </p:nvSpPr>
        <p:spPr/>
        <p:txBody>
          <a:bodyPr/>
          <a:lstStyle/>
          <a:p>
            <a:r>
              <a:rPr lang="en-US" altLang="en-US" dirty="0" smtClean="0"/>
              <a:t>2.3.1. BIOS</a:t>
            </a:r>
            <a:endParaRPr lang="en-US" altLang="en-US" dirty="0"/>
          </a:p>
        </p:txBody>
      </p:sp>
      <p:sp>
        <p:nvSpPr>
          <p:cNvPr id="221187" name="Rectangle 3"/>
          <p:cNvSpPr>
            <a:spLocks noGrp="1" noChangeArrowheads="1"/>
          </p:cNvSpPr>
          <p:nvPr>
            <p:ph type="body" idx="1"/>
          </p:nvPr>
        </p:nvSpPr>
        <p:spPr/>
        <p:txBody>
          <a:bodyPr/>
          <a:lstStyle/>
          <a:p>
            <a:endParaRPr lang="en-US" altLang="en-US"/>
          </a:p>
        </p:txBody>
      </p:sp>
      <p:pic>
        <p:nvPicPr>
          <p:cNvPr id="2211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848" y="1763486"/>
            <a:ext cx="10241280" cy="496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454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F8E52BA6-CD00-48F3-B235-8E67AA057CAC}" type="slidenum">
              <a:rPr lang="en-US" altLang="en-US"/>
              <a:pPr/>
              <a:t>24</a:t>
            </a:fld>
            <a:endParaRPr lang="en-US" altLang="en-US"/>
          </a:p>
        </p:txBody>
      </p:sp>
      <p:sp>
        <p:nvSpPr>
          <p:cNvPr id="225282" name="Rectangle 2"/>
          <p:cNvSpPr>
            <a:spLocks noGrp="1" noChangeArrowheads="1"/>
          </p:cNvSpPr>
          <p:nvPr>
            <p:ph type="title"/>
          </p:nvPr>
        </p:nvSpPr>
        <p:spPr/>
        <p:txBody>
          <a:bodyPr/>
          <a:lstStyle/>
          <a:p>
            <a:r>
              <a:rPr lang="en-US" altLang="en-US" dirty="0"/>
              <a:t>2.3.1. BIOS</a:t>
            </a:r>
          </a:p>
        </p:txBody>
      </p:sp>
      <p:sp>
        <p:nvSpPr>
          <p:cNvPr id="225283" name="Rectangle 3"/>
          <p:cNvSpPr>
            <a:spLocks noGrp="1" noChangeArrowheads="1"/>
          </p:cNvSpPr>
          <p:nvPr>
            <p:ph type="body" idx="1"/>
          </p:nvPr>
        </p:nvSpPr>
        <p:spPr/>
        <p:txBody>
          <a:bodyPr/>
          <a:lstStyle/>
          <a:p>
            <a:endParaRPr lang="en-US" altLang="en-US"/>
          </a:p>
        </p:txBody>
      </p:sp>
      <p:pic>
        <p:nvPicPr>
          <p:cNvPr id="2252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337" y="1528354"/>
            <a:ext cx="10409791" cy="515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741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3. Important Terms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984818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829" y="169818"/>
            <a:ext cx="10540419" cy="875212"/>
          </a:xfrm>
        </p:spPr>
        <p:txBody>
          <a:bodyPr>
            <a:normAutofit/>
          </a:bodyPr>
          <a:lstStyle/>
          <a:p>
            <a:r>
              <a:rPr lang="en-IN" dirty="0" smtClean="0"/>
              <a:t>3.1. Multi programming</a:t>
            </a:r>
            <a:endParaRPr lang="en-IN" dirty="0"/>
          </a:p>
        </p:txBody>
      </p:sp>
      <p:sp>
        <p:nvSpPr>
          <p:cNvPr id="3" name="Content Placeholder 2"/>
          <p:cNvSpPr>
            <a:spLocks noGrp="1"/>
          </p:cNvSpPr>
          <p:nvPr>
            <p:ph idx="1"/>
          </p:nvPr>
        </p:nvSpPr>
        <p:spPr>
          <a:xfrm>
            <a:off x="444137" y="1045030"/>
            <a:ext cx="10684111" cy="5656216"/>
          </a:xfrm>
        </p:spPr>
        <p:txBody>
          <a:bodyPr>
            <a:noAutofit/>
          </a:bodyPr>
          <a:lstStyle/>
          <a:p>
            <a:pPr algn="just"/>
            <a:r>
              <a:rPr lang="en-US" sz="2100" dirty="0"/>
              <a:t>In a multiprogramming system there are one or more programs loaded in main memory which are ready to execute. </a:t>
            </a:r>
            <a:endParaRPr lang="en-US" sz="2100" dirty="0" smtClean="0"/>
          </a:p>
          <a:p>
            <a:pPr algn="just"/>
            <a:r>
              <a:rPr lang="en-US" sz="2100" dirty="0" smtClean="0"/>
              <a:t>Only </a:t>
            </a:r>
            <a:r>
              <a:rPr lang="en-US" sz="2100" dirty="0"/>
              <a:t>one program at a time is able to get the CPU for executing its instructions (i.e., there is at most one process running on the system) while all the others are waiting their turn.</a:t>
            </a:r>
          </a:p>
          <a:p>
            <a:pPr algn="just"/>
            <a:r>
              <a:rPr lang="en-US" sz="2100" dirty="0"/>
              <a:t>The main idea of multiprogramming is to maximize the use of CPU time. </a:t>
            </a:r>
            <a:endParaRPr lang="en-US" sz="2100" dirty="0" smtClean="0"/>
          </a:p>
          <a:p>
            <a:pPr algn="just"/>
            <a:endParaRPr lang="en-US" sz="2100" dirty="0"/>
          </a:p>
          <a:p>
            <a:pPr algn="just"/>
            <a:r>
              <a:rPr lang="en-US" sz="2100" dirty="0" smtClean="0"/>
              <a:t>Note </a:t>
            </a:r>
            <a:r>
              <a:rPr lang="en-US" sz="2100" dirty="0"/>
              <a:t>that in order for such a system to function properly, the OS must be able to load multiple programs into separate areas of the main memory and provide the required protection to avoid the chance of one process being modified by another one. </a:t>
            </a:r>
            <a:endParaRPr lang="en-US" sz="2100" dirty="0" smtClean="0"/>
          </a:p>
          <a:p>
            <a:pPr algn="just"/>
            <a:endParaRPr lang="en-US" sz="2100" dirty="0" smtClean="0"/>
          </a:p>
          <a:p>
            <a:pPr algn="just"/>
            <a:r>
              <a:rPr lang="en-US" sz="2100" dirty="0" smtClean="0"/>
              <a:t>Finally</a:t>
            </a:r>
            <a:r>
              <a:rPr lang="en-US" sz="2100" dirty="0"/>
              <a:t>, note that if there are N ready processes and all of those are highly CPU-bound (i.e., they mostly execute CPU tasks and none or very few I/O operations), in the very worst case one program might wait all the other N-1 ones to complete before executing.</a:t>
            </a:r>
            <a:endParaRPr lang="en-IN" sz="2100" dirty="0"/>
          </a:p>
        </p:txBody>
      </p:sp>
    </p:spTree>
    <p:extLst>
      <p:ext uri="{BB962C8B-B14F-4D97-AF65-F5344CB8AC3E}">
        <p14:creationId xmlns:p14="http://schemas.microsoft.com/office/powerpoint/2010/main" val="14248838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205" y="143691"/>
            <a:ext cx="10462043" cy="953589"/>
          </a:xfrm>
        </p:spPr>
        <p:txBody>
          <a:bodyPr/>
          <a:lstStyle/>
          <a:p>
            <a:r>
              <a:rPr lang="en-IN" dirty="0" smtClean="0"/>
              <a:t>3.2. Multi Tasking</a:t>
            </a:r>
            <a:endParaRPr lang="en-IN" dirty="0"/>
          </a:p>
        </p:txBody>
      </p:sp>
      <p:sp>
        <p:nvSpPr>
          <p:cNvPr id="3" name="Content Placeholder 2"/>
          <p:cNvSpPr>
            <a:spLocks noGrp="1"/>
          </p:cNvSpPr>
          <p:nvPr>
            <p:ph idx="1"/>
          </p:nvPr>
        </p:nvSpPr>
        <p:spPr>
          <a:xfrm>
            <a:off x="666205" y="1097279"/>
            <a:ext cx="11299372" cy="5564778"/>
          </a:xfrm>
        </p:spPr>
        <p:txBody>
          <a:bodyPr>
            <a:normAutofit/>
          </a:bodyPr>
          <a:lstStyle/>
          <a:p>
            <a:pPr algn="just"/>
            <a:r>
              <a:rPr lang="en-US" dirty="0"/>
              <a:t>Multitasking has the same meaning of multiprogramming but in a more general sense, as it refers to having multiple (programs, processes, tasks, threads) running at the same </a:t>
            </a:r>
            <a:r>
              <a:rPr lang="en-US" dirty="0" smtClean="0"/>
              <a:t>time.</a:t>
            </a:r>
          </a:p>
          <a:p>
            <a:pPr algn="just"/>
            <a:r>
              <a:rPr lang="en-US" dirty="0" smtClean="0"/>
              <a:t>This </a:t>
            </a:r>
            <a:r>
              <a:rPr lang="en-US" dirty="0"/>
              <a:t>term is used in modern operating systems when multiple tasks share a common processing resource (e.g., CPU and Memory). At any time the CPU is executing one task only while other tasks waiting their turn. </a:t>
            </a:r>
            <a:endParaRPr lang="en-US" dirty="0" smtClean="0"/>
          </a:p>
          <a:p>
            <a:r>
              <a:rPr lang="en-US" dirty="0" smtClean="0"/>
              <a:t>The </a:t>
            </a:r>
            <a:r>
              <a:rPr lang="en-US" dirty="0"/>
              <a:t>illusion of parallelism is achieved when the CPU is reassigned to another </a:t>
            </a:r>
            <a:r>
              <a:rPr lang="en-US" dirty="0" smtClean="0"/>
              <a:t>task (i.e</a:t>
            </a:r>
            <a:r>
              <a:rPr lang="en-US" dirty="0"/>
              <a:t>. </a:t>
            </a:r>
            <a:r>
              <a:rPr lang="en-US" i="1" dirty="0"/>
              <a:t>process</a:t>
            </a:r>
            <a:r>
              <a:rPr lang="en-US" dirty="0"/>
              <a:t> or </a:t>
            </a:r>
            <a:r>
              <a:rPr lang="en-US" i="1" dirty="0"/>
              <a:t>thread context switching</a:t>
            </a:r>
            <a:r>
              <a:rPr lang="en-US" dirty="0" smtClean="0"/>
              <a:t>).</a:t>
            </a:r>
          </a:p>
          <a:p>
            <a:r>
              <a:rPr lang="en-US" dirty="0" smtClean="0"/>
              <a:t>There </a:t>
            </a:r>
            <a:r>
              <a:rPr lang="en-US" dirty="0"/>
              <a:t>are subtle differences between multitasking and multiprogramming. </a:t>
            </a:r>
            <a:endParaRPr lang="en-US" dirty="0" smtClean="0"/>
          </a:p>
          <a:p>
            <a:pPr lvl="1"/>
            <a:r>
              <a:rPr lang="en-US" dirty="0" smtClean="0"/>
              <a:t>A</a:t>
            </a:r>
            <a:r>
              <a:rPr lang="en-US" dirty="0"/>
              <a:t> </a:t>
            </a:r>
            <a:r>
              <a:rPr lang="en-US" i="1" dirty="0"/>
              <a:t>task</a:t>
            </a:r>
            <a:r>
              <a:rPr lang="en-US" dirty="0"/>
              <a:t> in a multitasking operating system is not a whole application program but it can also refer to a “thread of execution” when one process is divided into sub-tasks. </a:t>
            </a:r>
            <a:endParaRPr lang="en-US" dirty="0" smtClean="0"/>
          </a:p>
          <a:p>
            <a:pPr lvl="1"/>
            <a:r>
              <a:rPr lang="en-US" dirty="0" smtClean="0"/>
              <a:t>Each </a:t>
            </a:r>
            <a:r>
              <a:rPr lang="en-US" dirty="0"/>
              <a:t>smaller task does not hijack the CPU until it finishes like in the older multiprogramming but rather a fair share amount of the CPU time called </a:t>
            </a:r>
            <a:r>
              <a:rPr lang="en-US" dirty="0" smtClean="0"/>
              <a:t>quantum.</a:t>
            </a:r>
          </a:p>
          <a:p>
            <a:pPr algn="just"/>
            <a:r>
              <a:rPr lang="en-US" dirty="0" smtClean="0"/>
              <a:t>Just </a:t>
            </a:r>
            <a:r>
              <a:rPr lang="en-US" dirty="0"/>
              <a:t>to make it easy to remember, both multiprogramming and multitasking operating systems are </a:t>
            </a:r>
            <a:r>
              <a:rPr lang="en-US" b="1" dirty="0"/>
              <a:t>(CPU) time sharing</a:t>
            </a:r>
            <a:r>
              <a:rPr lang="en-US" dirty="0"/>
              <a:t> systems. However, while in multiprogramming (older OSs) one program as a whole keeps running until it blocks, in multitasking (modern OSs) time sharing is best manifested because each running process takes only a fair quantum of the CPU time.</a:t>
            </a:r>
            <a:endParaRPr lang="en-IN" dirty="0"/>
          </a:p>
        </p:txBody>
      </p:sp>
    </p:spTree>
    <p:extLst>
      <p:ext uri="{BB962C8B-B14F-4D97-AF65-F5344CB8AC3E}">
        <p14:creationId xmlns:p14="http://schemas.microsoft.com/office/powerpoint/2010/main" val="15871809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991471"/>
          </a:xfrm>
        </p:spPr>
        <p:txBody>
          <a:bodyPr/>
          <a:lstStyle/>
          <a:p>
            <a:r>
              <a:rPr lang="en-IN" dirty="0" smtClean="0"/>
              <a:t>3.3. Multi Processing</a:t>
            </a:r>
            <a:endParaRPr lang="en-IN" dirty="0"/>
          </a:p>
        </p:txBody>
      </p:sp>
      <p:sp>
        <p:nvSpPr>
          <p:cNvPr id="3" name="Content Placeholder 2"/>
          <p:cNvSpPr>
            <a:spLocks noGrp="1"/>
          </p:cNvSpPr>
          <p:nvPr>
            <p:ph idx="1"/>
          </p:nvPr>
        </p:nvSpPr>
        <p:spPr>
          <a:xfrm>
            <a:off x="627017" y="1476103"/>
            <a:ext cx="11090366" cy="4898571"/>
          </a:xfrm>
        </p:spPr>
        <p:txBody>
          <a:bodyPr/>
          <a:lstStyle/>
          <a:p>
            <a:pPr algn="just"/>
            <a:r>
              <a:rPr lang="en-US" dirty="0"/>
              <a:t>Multiprocessing sometimes refers to executing multiple processes (programs) at the same time. This might be misleading because we have already introduced the term “multiprogramming” to describe that </a:t>
            </a:r>
            <a:r>
              <a:rPr lang="en-US" dirty="0" smtClean="0"/>
              <a:t>before.</a:t>
            </a:r>
          </a:p>
          <a:p>
            <a:pPr algn="just"/>
            <a:endParaRPr lang="en-US" dirty="0" smtClean="0"/>
          </a:p>
          <a:p>
            <a:pPr algn="just"/>
            <a:r>
              <a:rPr lang="en-US" dirty="0" smtClean="0"/>
              <a:t>In </a:t>
            </a:r>
            <a:r>
              <a:rPr lang="en-US" dirty="0"/>
              <a:t>fact, multiprocessing refers to the </a:t>
            </a:r>
            <a:r>
              <a:rPr lang="en-US" i="1" dirty="0"/>
              <a:t>hardware</a:t>
            </a:r>
            <a:r>
              <a:rPr lang="en-US" dirty="0"/>
              <a:t> (i.e., the CPU units) rather than the </a:t>
            </a:r>
            <a:r>
              <a:rPr lang="en-US" i="1" dirty="0"/>
              <a:t>software</a:t>
            </a:r>
            <a:r>
              <a:rPr lang="en-US" dirty="0"/>
              <a:t> (i.e., running processes). If the underlying hardware provides more than one processor then that is multiprocessing. </a:t>
            </a:r>
            <a:endParaRPr lang="en-US" dirty="0" smtClean="0"/>
          </a:p>
          <a:p>
            <a:pPr algn="just"/>
            <a:endParaRPr lang="en-US" dirty="0" smtClean="0"/>
          </a:p>
          <a:p>
            <a:r>
              <a:rPr lang="en-US" dirty="0" smtClean="0"/>
              <a:t>Several </a:t>
            </a:r>
            <a:r>
              <a:rPr lang="en-US" dirty="0"/>
              <a:t>variations on the basic scheme exist, e.g., multiple cores on one die or multiple dies in one package or multiple packages in one system.</a:t>
            </a:r>
            <a:br>
              <a:rPr lang="en-US" dirty="0"/>
            </a:br>
            <a:endParaRPr lang="en-US" dirty="0" smtClean="0"/>
          </a:p>
          <a:p>
            <a:pPr algn="just"/>
            <a:r>
              <a:rPr lang="en-US" dirty="0" smtClean="0"/>
              <a:t>Anyway</a:t>
            </a:r>
            <a:r>
              <a:rPr lang="en-US" dirty="0"/>
              <a:t>, a system can be both </a:t>
            </a:r>
            <a:r>
              <a:rPr lang="en-US" dirty="0" err="1"/>
              <a:t>multiprogrammed</a:t>
            </a:r>
            <a:r>
              <a:rPr lang="en-US" dirty="0"/>
              <a:t> by having multiple programs running at the same time and multiprocessing by having more than one physical processor</a:t>
            </a:r>
            <a:endParaRPr lang="en-IN" dirty="0"/>
          </a:p>
        </p:txBody>
      </p:sp>
    </p:spTree>
    <p:extLst>
      <p:ext uri="{BB962C8B-B14F-4D97-AF65-F5344CB8AC3E}">
        <p14:creationId xmlns:p14="http://schemas.microsoft.com/office/powerpoint/2010/main" val="22755235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30214"/>
          </a:xfrm>
        </p:spPr>
        <p:txBody>
          <a:bodyPr>
            <a:normAutofit fontScale="90000"/>
          </a:bodyPr>
          <a:lstStyle/>
          <a:p>
            <a:r>
              <a:rPr lang="en-IN" dirty="0" smtClean="0"/>
              <a:t>3.4. Multi Threading</a:t>
            </a:r>
            <a:endParaRPr lang="en-IN" dirty="0"/>
          </a:p>
        </p:txBody>
      </p:sp>
      <p:sp>
        <p:nvSpPr>
          <p:cNvPr id="3" name="Content Placeholder 2"/>
          <p:cNvSpPr>
            <a:spLocks noGrp="1"/>
          </p:cNvSpPr>
          <p:nvPr>
            <p:ph idx="1"/>
          </p:nvPr>
        </p:nvSpPr>
        <p:spPr>
          <a:xfrm>
            <a:off x="692331" y="1306287"/>
            <a:ext cx="10435917" cy="4865914"/>
          </a:xfrm>
        </p:spPr>
        <p:txBody>
          <a:bodyPr>
            <a:normAutofit/>
          </a:bodyPr>
          <a:lstStyle/>
          <a:p>
            <a:pPr algn="just"/>
            <a:r>
              <a:rPr lang="en-US" dirty="0" smtClean="0"/>
              <a:t>Up </a:t>
            </a:r>
            <a:r>
              <a:rPr lang="en-US" dirty="0"/>
              <a:t>to now, we have talked about multiprogramming as a way to allow multiple programs being resident in main memory and (apparently) running at the same time. Then, multitasking refers to multiple tasks running (apparently) simultaneously by sharing the CPU time. Finally, multiprocessing describes systems having multiple CPUs. </a:t>
            </a:r>
            <a:endParaRPr lang="en-US" dirty="0" smtClean="0"/>
          </a:p>
          <a:p>
            <a:pPr algn="ctr"/>
            <a:r>
              <a:rPr lang="en-US" sz="3000" b="1" i="1" dirty="0" smtClean="0">
                <a:solidFill>
                  <a:srgbClr val="7030A0"/>
                </a:solidFill>
              </a:rPr>
              <a:t>So</a:t>
            </a:r>
            <a:r>
              <a:rPr lang="en-US" sz="3000" b="1" i="1" dirty="0">
                <a:solidFill>
                  <a:srgbClr val="7030A0"/>
                </a:solidFill>
              </a:rPr>
              <a:t>, where does multithreading come in</a:t>
            </a:r>
            <a:r>
              <a:rPr lang="en-US" sz="3000" b="1" i="1" dirty="0" smtClean="0">
                <a:solidFill>
                  <a:srgbClr val="7030A0"/>
                </a:solidFill>
              </a:rPr>
              <a:t>?</a:t>
            </a:r>
          </a:p>
          <a:p>
            <a:pPr algn="just"/>
            <a:r>
              <a:rPr lang="en-US" dirty="0" smtClean="0"/>
              <a:t>Multithreading </a:t>
            </a:r>
            <a:r>
              <a:rPr lang="en-US" dirty="0"/>
              <a:t>is an execution model that allows a single process to have multiple code segments (i.e., </a:t>
            </a:r>
            <a:r>
              <a:rPr lang="en-US" i="1" dirty="0"/>
              <a:t>threads</a:t>
            </a:r>
            <a:r>
              <a:rPr lang="en-US" dirty="0"/>
              <a:t>) </a:t>
            </a:r>
            <a:r>
              <a:rPr lang="en-US" b="1" dirty="0"/>
              <a:t>run concurrently within the “context” of that process. </a:t>
            </a:r>
            <a:endParaRPr lang="en-US" b="1" dirty="0" smtClean="0"/>
          </a:p>
          <a:p>
            <a:pPr algn="just"/>
            <a:r>
              <a:rPr lang="en-US" dirty="0" smtClean="0"/>
              <a:t>Threads </a:t>
            </a:r>
            <a:r>
              <a:rPr lang="en-US" dirty="0"/>
              <a:t>as child processes that share the parent process resources but execute independently. </a:t>
            </a:r>
          </a:p>
          <a:p>
            <a:r>
              <a:rPr lang="en-US" dirty="0" smtClean="0"/>
              <a:t>Multiple </a:t>
            </a:r>
            <a:r>
              <a:rPr lang="en-US" dirty="0"/>
              <a:t>threads of a single process can share the CPU in a single CPU system or (purely) run in parallel in a multiprocessing system</a:t>
            </a:r>
            <a:br>
              <a:rPr lang="en-US" dirty="0"/>
            </a:br>
            <a:endParaRPr lang="en-US" dirty="0" smtClean="0"/>
          </a:p>
          <a:p>
            <a:endParaRPr lang="en-US" dirty="0"/>
          </a:p>
        </p:txBody>
      </p:sp>
    </p:spTree>
    <p:extLst>
      <p:ext uri="{BB962C8B-B14F-4D97-AF65-F5344CB8AC3E}">
        <p14:creationId xmlns:p14="http://schemas.microsoft.com/office/powerpoint/2010/main" val="25223891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07D40835-41CE-4703-A1E4-46818CED6162}" type="slidenum">
              <a:rPr lang="en-US" altLang="en-US"/>
              <a:pPr/>
              <a:t>3</a:t>
            </a:fld>
            <a:endParaRPr lang="en-US" altLang="en-US"/>
          </a:p>
        </p:txBody>
      </p:sp>
      <p:sp>
        <p:nvSpPr>
          <p:cNvPr id="89090" name="Rectangle 2"/>
          <p:cNvSpPr>
            <a:spLocks noGrp="1" noChangeArrowheads="1"/>
          </p:cNvSpPr>
          <p:nvPr>
            <p:ph type="title" idx="4294967295"/>
          </p:nvPr>
        </p:nvSpPr>
        <p:spPr>
          <a:xfrm>
            <a:off x="561703" y="378824"/>
            <a:ext cx="9906273" cy="1332410"/>
          </a:xfrm>
        </p:spPr>
        <p:txBody>
          <a:bodyPr>
            <a:normAutofit/>
          </a:bodyPr>
          <a:lstStyle/>
          <a:p>
            <a:r>
              <a:rPr lang="en-US" altLang="en-US" dirty="0" smtClean="0"/>
              <a:t>1. Computer </a:t>
            </a:r>
            <a:endParaRPr lang="en-US" altLang="en-US" dirty="0"/>
          </a:p>
        </p:txBody>
      </p:sp>
      <p:sp>
        <p:nvSpPr>
          <p:cNvPr id="89091" name="Rectangle 3"/>
          <p:cNvSpPr>
            <a:spLocks noGrp="1" noChangeArrowheads="1"/>
          </p:cNvSpPr>
          <p:nvPr>
            <p:ph type="body" idx="4294967295"/>
          </p:nvPr>
        </p:nvSpPr>
        <p:spPr>
          <a:xfrm>
            <a:off x="561703" y="1502229"/>
            <a:ext cx="11389505" cy="4872445"/>
          </a:xfrm>
        </p:spPr>
        <p:txBody>
          <a:bodyPr>
            <a:normAutofit/>
          </a:bodyPr>
          <a:lstStyle/>
          <a:p>
            <a:pPr>
              <a:buFont typeface="Wingdings" panose="05000000000000000000" pitchFamily="2" charset="2"/>
              <a:buNone/>
            </a:pPr>
            <a:endParaRPr lang="en-US" altLang="en-US" dirty="0" smtClean="0">
              <a:latin typeface="Arial" panose="020B0604020202020204" pitchFamily="34" charset="0"/>
            </a:endParaRPr>
          </a:p>
          <a:p>
            <a:pPr algn="just"/>
            <a:r>
              <a:rPr lang="en-US" altLang="en-US" sz="2700" dirty="0" smtClean="0">
                <a:latin typeface="Times New Roman" panose="02020603050405020304" pitchFamily="18" charset="0"/>
                <a:cs typeface="Times New Roman" panose="02020603050405020304" pitchFamily="18" charset="0"/>
              </a:rPr>
              <a:t>A </a:t>
            </a:r>
            <a:r>
              <a:rPr lang="en-US" altLang="en-US" sz="2700" dirty="0">
                <a:latin typeface="Times New Roman" panose="02020603050405020304" pitchFamily="18" charset="0"/>
                <a:cs typeface="Times New Roman" panose="02020603050405020304" pitchFamily="18" charset="0"/>
              </a:rPr>
              <a:t>computer is an </a:t>
            </a:r>
            <a:r>
              <a:rPr lang="en-US" altLang="en-US" sz="2700" b="1" dirty="0">
                <a:latin typeface="Times New Roman" panose="02020603050405020304" pitchFamily="18" charset="0"/>
                <a:cs typeface="Times New Roman" panose="02020603050405020304" pitchFamily="18" charset="0"/>
              </a:rPr>
              <a:t>electronic device</a:t>
            </a:r>
            <a:r>
              <a:rPr lang="en-US" altLang="en-US" sz="2700" dirty="0">
                <a:latin typeface="Times New Roman" panose="02020603050405020304" pitchFamily="18" charset="0"/>
                <a:cs typeface="Times New Roman" panose="02020603050405020304" pitchFamily="18" charset="0"/>
              </a:rPr>
              <a:t>, operating under the control of instructions </a:t>
            </a:r>
            <a:r>
              <a:rPr lang="en-US" altLang="en-US" sz="2700" b="1" dirty="0">
                <a:latin typeface="Times New Roman" panose="02020603050405020304" pitchFamily="18" charset="0"/>
                <a:cs typeface="Times New Roman" panose="02020603050405020304" pitchFamily="18" charset="0"/>
              </a:rPr>
              <a:t>(software) </a:t>
            </a:r>
            <a:r>
              <a:rPr lang="en-US" altLang="en-US" sz="2700" dirty="0">
                <a:latin typeface="Times New Roman" panose="02020603050405020304" pitchFamily="18" charset="0"/>
                <a:cs typeface="Times New Roman" panose="02020603050405020304" pitchFamily="18" charset="0"/>
              </a:rPr>
              <a:t>stored in its </a:t>
            </a:r>
            <a:r>
              <a:rPr lang="en-US" altLang="en-US" sz="2700" b="1" dirty="0">
                <a:latin typeface="Times New Roman" panose="02020603050405020304" pitchFamily="18" charset="0"/>
                <a:cs typeface="Times New Roman" panose="02020603050405020304" pitchFamily="18" charset="0"/>
              </a:rPr>
              <a:t>own memory unit, </a:t>
            </a:r>
            <a:r>
              <a:rPr lang="en-US" altLang="en-US" sz="2700" dirty="0">
                <a:latin typeface="Times New Roman" panose="02020603050405020304" pitchFamily="18" charset="0"/>
                <a:cs typeface="Times New Roman" panose="02020603050405020304" pitchFamily="18" charset="0"/>
              </a:rPr>
              <a:t>that can </a:t>
            </a:r>
            <a:r>
              <a:rPr lang="en-US" altLang="en-US" sz="2700" b="1" dirty="0">
                <a:latin typeface="Times New Roman" panose="02020603050405020304" pitchFamily="18" charset="0"/>
                <a:cs typeface="Times New Roman" panose="02020603050405020304" pitchFamily="18" charset="0"/>
              </a:rPr>
              <a:t>accept data (input), manipulate data (process), </a:t>
            </a:r>
            <a:r>
              <a:rPr lang="en-US" altLang="en-US" sz="2700" dirty="0">
                <a:latin typeface="Times New Roman" panose="02020603050405020304" pitchFamily="18" charset="0"/>
                <a:cs typeface="Times New Roman" panose="02020603050405020304" pitchFamily="18" charset="0"/>
              </a:rPr>
              <a:t>and </a:t>
            </a:r>
            <a:r>
              <a:rPr lang="en-US" altLang="en-US" sz="2700" b="1" dirty="0">
                <a:latin typeface="Times New Roman" panose="02020603050405020304" pitchFamily="18" charset="0"/>
                <a:cs typeface="Times New Roman" panose="02020603050405020304" pitchFamily="18" charset="0"/>
              </a:rPr>
              <a:t>produce information (output) </a:t>
            </a:r>
            <a:r>
              <a:rPr lang="en-US" altLang="en-US" sz="2700" dirty="0">
                <a:latin typeface="Times New Roman" panose="02020603050405020304" pitchFamily="18" charset="0"/>
                <a:cs typeface="Times New Roman" panose="02020603050405020304" pitchFamily="18" charset="0"/>
              </a:rPr>
              <a:t>from the processing. Generally, the term is used to describe a collection of devices that function together as a system</a:t>
            </a:r>
            <a:r>
              <a:rPr lang="en-US" altLang="en-US" sz="2700" dirty="0" smtClean="0">
                <a:latin typeface="Times New Roman" panose="02020603050405020304" pitchFamily="18" charset="0"/>
                <a:cs typeface="Times New Roman" panose="02020603050405020304" pitchFamily="18" charset="0"/>
              </a:rPr>
              <a:t>.</a:t>
            </a:r>
          </a:p>
          <a:p>
            <a:pPr marL="0" indent="0" algn="just">
              <a:buNone/>
            </a:pPr>
            <a:endParaRPr lang="en-US" altLang="en-US" sz="2700" dirty="0">
              <a:latin typeface="Times New Roman" panose="02020603050405020304" pitchFamily="18" charset="0"/>
              <a:cs typeface="Times New Roman" panose="02020603050405020304" pitchFamily="18" charset="0"/>
            </a:endParaRPr>
          </a:p>
          <a:p>
            <a:pPr algn="just"/>
            <a:r>
              <a:rPr lang="en-US" altLang="en-US" sz="2700" dirty="0">
                <a:latin typeface="Times New Roman" panose="02020603050405020304" pitchFamily="18" charset="0"/>
                <a:cs typeface="Times New Roman" panose="02020603050405020304" pitchFamily="18" charset="0"/>
              </a:rPr>
              <a:t>A computer consists of three primary units:</a:t>
            </a:r>
          </a:p>
          <a:p>
            <a:pPr lvl="2" algn="just">
              <a:buFont typeface="Wingdings" panose="05000000000000000000" pitchFamily="2" charset="2"/>
              <a:buNone/>
            </a:pPr>
            <a:r>
              <a:rPr lang="en-US" altLang="en-US" sz="2700" b="1" dirty="0">
                <a:latin typeface="Times New Roman" panose="02020603050405020304" pitchFamily="18" charset="0"/>
                <a:cs typeface="Times New Roman" panose="02020603050405020304" pitchFamily="18" charset="0"/>
              </a:rPr>
              <a:t>Input units </a:t>
            </a:r>
            <a:r>
              <a:rPr lang="en-US" altLang="en-US" sz="2700" dirty="0">
                <a:latin typeface="Times New Roman" panose="02020603050405020304" pitchFamily="18" charset="0"/>
                <a:cs typeface="Times New Roman" panose="02020603050405020304" pitchFamily="18" charset="0"/>
              </a:rPr>
              <a:t>– accept data</a:t>
            </a:r>
          </a:p>
          <a:p>
            <a:pPr lvl="2" algn="just">
              <a:buFont typeface="Wingdings" panose="05000000000000000000" pitchFamily="2" charset="2"/>
              <a:buNone/>
            </a:pPr>
            <a:r>
              <a:rPr lang="en-US" altLang="en-US" sz="2700" b="1" dirty="0">
                <a:latin typeface="Times New Roman" panose="02020603050405020304" pitchFamily="18" charset="0"/>
                <a:cs typeface="Times New Roman" panose="02020603050405020304" pitchFamily="18" charset="0"/>
              </a:rPr>
              <a:t>Processor unit </a:t>
            </a:r>
            <a:r>
              <a:rPr lang="en-US" altLang="en-US" sz="2700" dirty="0">
                <a:latin typeface="Times New Roman" panose="02020603050405020304" pitchFamily="18" charset="0"/>
                <a:cs typeface="Times New Roman" panose="02020603050405020304" pitchFamily="18" charset="0"/>
              </a:rPr>
              <a:t>– processes data by performing comparisons and calculations</a:t>
            </a:r>
          </a:p>
          <a:p>
            <a:pPr lvl="2" algn="just">
              <a:buFont typeface="Wingdings" panose="05000000000000000000" pitchFamily="2" charset="2"/>
              <a:buNone/>
            </a:pPr>
            <a:r>
              <a:rPr lang="en-US" altLang="en-US" sz="2700" b="1" dirty="0">
                <a:latin typeface="Times New Roman" panose="02020603050405020304" pitchFamily="18" charset="0"/>
                <a:cs typeface="Times New Roman" panose="02020603050405020304" pitchFamily="18" charset="0"/>
              </a:rPr>
              <a:t>Output units </a:t>
            </a:r>
            <a:r>
              <a:rPr lang="en-US" altLang="en-US" sz="2700" dirty="0">
                <a:latin typeface="Times New Roman" panose="02020603050405020304" pitchFamily="18" charset="0"/>
                <a:cs typeface="Times New Roman" panose="02020603050405020304" pitchFamily="18" charset="0"/>
              </a:rPr>
              <a:t>– present the results</a:t>
            </a:r>
          </a:p>
          <a:p>
            <a:endParaRPr lang="en-US" altLang="en-US" dirty="0"/>
          </a:p>
        </p:txBody>
      </p:sp>
    </p:spTree>
    <p:extLst>
      <p:ext uri="{BB962C8B-B14F-4D97-AF65-F5344CB8AC3E}">
        <p14:creationId xmlns:p14="http://schemas.microsoft.com/office/powerpoint/2010/main" val="1864563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56339"/>
          </a:xfrm>
        </p:spPr>
        <p:txBody>
          <a:bodyPr>
            <a:normAutofit fontScale="90000"/>
          </a:bodyPr>
          <a:lstStyle/>
          <a:p>
            <a:r>
              <a:rPr lang="en-IN" dirty="0" smtClean="0"/>
              <a:t>3.4. Multi threading                     </a:t>
            </a:r>
            <a:r>
              <a:rPr lang="en-IN" sz="2200" dirty="0" err="1" smtClean="0"/>
              <a:t>contd</a:t>
            </a:r>
            <a:r>
              <a:rPr lang="en-IN" sz="2200" dirty="0" smtClean="0"/>
              <a:t>…</a:t>
            </a:r>
            <a:endParaRPr lang="en-IN" sz="2200" dirty="0"/>
          </a:p>
        </p:txBody>
      </p:sp>
      <p:sp>
        <p:nvSpPr>
          <p:cNvPr id="3" name="Content Placeholder 2"/>
          <p:cNvSpPr>
            <a:spLocks noGrp="1"/>
          </p:cNvSpPr>
          <p:nvPr>
            <p:ph idx="1"/>
          </p:nvPr>
        </p:nvSpPr>
        <p:spPr>
          <a:xfrm>
            <a:off x="483327" y="1502229"/>
            <a:ext cx="11416936" cy="5146765"/>
          </a:xfrm>
        </p:spPr>
        <p:txBody>
          <a:bodyPr>
            <a:normAutofit/>
          </a:bodyPr>
          <a:lstStyle/>
          <a:p>
            <a:pPr marL="0" indent="0">
              <a:buNone/>
            </a:pPr>
            <a:r>
              <a:rPr lang="en-US" b="1" i="1" dirty="0">
                <a:solidFill>
                  <a:srgbClr val="7030A0"/>
                </a:solidFill>
              </a:rPr>
              <a:t>Why should we need to have multiple threads of execution within a single </a:t>
            </a:r>
            <a:r>
              <a:rPr lang="en-US" b="1" i="1" dirty="0" smtClean="0">
                <a:solidFill>
                  <a:srgbClr val="7030A0"/>
                </a:solidFill>
              </a:rPr>
              <a:t>process context?</a:t>
            </a:r>
          </a:p>
          <a:p>
            <a:r>
              <a:rPr lang="en-US" dirty="0" smtClean="0"/>
              <a:t>Well</a:t>
            </a:r>
            <a:r>
              <a:rPr lang="en-US" dirty="0"/>
              <a:t>, consider for instance a GUI application where the user can issue a command that require long time to finish (e.g., a complex mathematical computation). </a:t>
            </a:r>
            <a:endParaRPr lang="en-US" dirty="0" smtClean="0"/>
          </a:p>
          <a:p>
            <a:r>
              <a:rPr lang="en-US" dirty="0" smtClean="0"/>
              <a:t>Unless </a:t>
            </a:r>
            <a:r>
              <a:rPr lang="en-US" dirty="0"/>
              <a:t>you design this command to be run in a separate execution thread you will not be able to interact with the main application GUI (e.g., to update a progress bar) because it is going to be unresponsive while the calculation is taking place.</a:t>
            </a:r>
            <a:br>
              <a:rPr lang="en-US" dirty="0"/>
            </a:br>
            <a:endParaRPr lang="en-US" dirty="0"/>
          </a:p>
          <a:p>
            <a:pPr algn="just"/>
            <a:r>
              <a:rPr lang="en-US" dirty="0" smtClean="0"/>
              <a:t>Designing </a:t>
            </a:r>
            <a:r>
              <a:rPr lang="en-US" dirty="0"/>
              <a:t>multithreaded/concurrent applications requires the programmer to handle situations that simply don’t occur when developing single-threaded, sequential applications. </a:t>
            </a:r>
            <a:endParaRPr lang="en-US" dirty="0" smtClean="0"/>
          </a:p>
          <a:p>
            <a:pPr algn="just"/>
            <a:r>
              <a:rPr lang="en-US" dirty="0" smtClean="0"/>
              <a:t>For </a:t>
            </a:r>
            <a:r>
              <a:rPr lang="en-US" dirty="0"/>
              <a:t>instance, when two or more threads try to access and modify a shared resource (</a:t>
            </a:r>
            <a:r>
              <a:rPr lang="en-US" i="1" dirty="0"/>
              <a:t>race conditions</a:t>
            </a:r>
            <a:r>
              <a:rPr lang="en-US" dirty="0"/>
              <a:t>), the programmer must be sure this will not leave the system in an inconsistent or deadlock state. Typically, this </a:t>
            </a:r>
            <a:r>
              <a:rPr lang="en-US" b="1" dirty="0"/>
              <a:t>thread synchronization </a:t>
            </a:r>
            <a:r>
              <a:rPr lang="en-US" dirty="0"/>
              <a:t>is solved using OS primitives, such as </a:t>
            </a:r>
            <a:r>
              <a:rPr lang="en-US" b="1" dirty="0" err="1"/>
              <a:t>mutexes</a:t>
            </a:r>
            <a:r>
              <a:rPr lang="en-US" dirty="0"/>
              <a:t> and </a:t>
            </a:r>
            <a:r>
              <a:rPr lang="en-US" b="1" dirty="0" smtClean="0"/>
              <a:t>semaphores</a:t>
            </a:r>
            <a:r>
              <a:rPr lang="en-US" dirty="0"/>
              <a:t>.</a:t>
            </a:r>
            <a:endParaRPr lang="en-IN" dirty="0"/>
          </a:p>
          <a:p>
            <a:pPr algn="just"/>
            <a:endParaRPr lang="en-IN" dirty="0"/>
          </a:p>
        </p:txBody>
      </p:sp>
    </p:spTree>
    <p:extLst>
      <p:ext uri="{BB962C8B-B14F-4D97-AF65-F5344CB8AC3E}">
        <p14:creationId xmlns:p14="http://schemas.microsoft.com/office/powerpoint/2010/main" val="13705670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4. Network</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9141887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757646" y="338137"/>
            <a:ext cx="9415054" cy="889771"/>
          </a:xfrm>
        </p:spPr>
        <p:txBody>
          <a:bodyPr>
            <a:normAutofit/>
          </a:bodyPr>
          <a:lstStyle/>
          <a:p>
            <a:r>
              <a:rPr lang="en-US" altLang="en-US" dirty="0" smtClean="0"/>
              <a:t>4.1 NETWORK</a:t>
            </a:r>
          </a:p>
        </p:txBody>
      </p:sp>
      <p:sp>
        <p:nvSpPr>
          <p:cNvPr id="30723" name="Content Placeholder 2"/>
          <p:cNvSpPr>
            <a:spLocks noGrp="1"/>
          </p:cNvSpPr>
          <p:nvPr>
            <p:ph idx="1"/>
          </p:nvPr>
        </p:nvSpPr>
        <p:spPr>
          <a:xfrm>
            <a:off x="757645" y="1436914"/>
            <a:ext cx="10659291" cy="5268686"/>
          </a:xfrm>
        </p:spPr>
        <p:txBody>
          <a:bodyPr>
            <a:normAutofit fontScale="92500" lnSpcReduction="10000"/>
          </a:bodyPr>
          <a:lstStyle/>
          <a:p>
            <a:pPr algn="just"/>
            <a:r>
              <a:rPr lang="en-US" sz="2200" dirty="0">
                <a:latin typeface="Times New Roman" panose="02020603050405020304" pitchFamily="18" charset="0"/>
                <a:cs typeface="Times New Roman" panose="02020603050405020304" pitchFamily="18" charset="0"/>
              </a:rPr>
              <a:t>A computer network is simply a collection of computer equipment that's connected with wires, </a:t>
            </a:r>
            <a:r>
              <a:rPr lang="en-US" sz="2200" dirty="0">
                <a:latin typeface="Times New Roman" panose="02020603050405020304" pitchFamily="18" charset="0"/>
                <a:cs typeface="Times New Roman" panose="02020603050405020304" pitchFamily="18" charset="0"/>
                <a:hlinkClick r:id="rId2"/>
              </a:rPr>
              <a:t>optical fibers</a:t>
            </a:r>
            <a:r>
              <a:rPr lang="en-US" sz="2200" dirty="0">
                <a:latin typeface="Times New Roman" panose="02020603050405020304" pitchFamily="18" charset="0"/>
                <a:cs typeface="Times New Roman" panose="02020603050405020304" pitchFamily="18" charset="0"/>
              </a:rPr>
              <a:t>, or wireless links so the various separate devices (known as </a:t>
            </a:r>
            <a:r>
              <a:rPr lang="en-US" sz="2200" b="1" dirty="0">
                <a:latin typeface="Times New Roman" panose="02020603050405020304" pitchFamily="18" charset="0"/>
                <a:cs typeface="Times New Roman" panose="02020603050405020304" pitchFamily="18" charset="0"/>
              </a:rPr>
              <a:t>nodes</a:t>
            </a:r>
            <a:r>
              <a:rPr lang="en-US" sz="2200" dirty="0">
                <a:latin typeface="Times New Roman" panose="02020603050405020304" pitchFamily="18" charset="0"/>
                <a:cs typeface="Times New Roman" panose="02020603050405020304" pitchFamily="18" charset="0"/>
              </a:rPr>
              <a:t>) can "talk" to one another and swap </a:t>
            </a:r>
            <a:r>
              <a:rPr lang="en-US" sz="2200" b="1" dirty="0">
                <a:latin typeface="Times New Roman" panose="02020603050405020304" pitchFamily="18" charset="0"/>
                <a:cs typeface="Times New Roman" panose="02020603050405020304" pitchFamily="18" charset="0"/>
              </a:rPr>
              <a:t>data</a:t>
            </a:r>
            <a:r>
              <a:rPr lang="en-US" sz="2200" dirty="0">
                <a:latin typeface="Times New Roman" panose="02020603050405020304" pitchFamily="18" charset="0"/>
                <a:cs typeface="Times New Roman" panose="02020603050405020304" pitchFamily="18" charset="0"/>
              </a:rPr>
              <a:t> (computerized information</a:t>
            </a:r>
            <a:r>
              <a:rPr lang="en-US" sz="2200" dirty="0" smtClean="0">
                <a:latin typeface="Times New Roman" panose="02020603050405020304" pitchFamily="18" charset="0"/>
                <a:cs typeface="Times New Roman" panose="02020603050405020304" pitchFamily="18" charset="0"/>
              </a:rPr>
              <a:t>).</a:t>
            </a:r>
            <a:endParaRPr lang="en-US" altLang="en-US" sz="2200" dirty="0">
              <a:latin typeface="Times New Roman" panose="02020603050405020304" pitchFamily="18" charset="0"/>
              <a:cs typeface="Times New Roman" panose="02020603050405020304" pitchFamily="18" charset="0"/>
            </a:endParaRPr>
          </a:p>
          <a:p>
            <a:pPr algn="just"/>
            <a:r>
              <a:rPr lang="en-US" altLang="en-US" sz="2200" dirty="0" smtClean="0">
                <a:latin typeface="Times New Roman" panose="02020603050405020304" pitchFamily="18" charset="0"/>
                <a:cs typeface="Times New Roman" panose="02020603050405020304" pitchFamily="18" charset="0"/>
              </a:rPr>
              <a:t>An </a:t>
            </a:r>
            <a:r>
              <a:rPr lang="en-US" altLang="en-US" sz="2200" dirty="0">
                <a:latin typeface="Times New Roman" panose="02020603050405020304" pitchFamily="18" charset="0"/>
                <a:cs typeface="Times New Roman" panose="02020603050405020304" pitchFamily="18" charset="0"/>
              </a:rPr>
              <a:t>excellent example of a network is the </a:t>
            </a:r>
            <a:r>
              <a:rPr lang="en-US" altLang="en-US" sz="2200" dirty="0">
                <a:latin typeface="Times New Roman" panose="02020603050405020304" pitchFamily="18" charset="0"/>
                <a:cs typeface="Times New Roman" panose="02020603050405020304" pitchFamily="18" charset="0"/>
                <a:hlinkClick r:id="rId3"/>
              </a:rPr>
              <a:t>Internet</a:t>
            </a:r>
            <a:r>
              <a:rPr lang="en-US" altLang="en-US" sz="2200" dirty="0">
                <a:latin typeface="Times New Roman" panose="02020603050405020304" pitchFamily="18" charset="0"/>
                <a:cs typeface="Times New Roman" panose="02020603050405020304" pitchFamily="18" charset="0"/>
              </a:rPr>
              <a:t>, which connects millions of people all over the world. </a:t>
            </a:r>
          </a:p>
          <a:p>
            <a:pPr algn="just"/>
            <a:endParaRPr lang="en-US" altLang="en-US" sz="2200" dirty="0">
              <a:latin typeface="Times New Roman" panose="02020603050405020304" pitchFamily="18" charset="0"/>
              <a:cs typeface="Times New Roman" panose="02020603050405020304" pitchFamily="18" charset="0"/>
            </a:endParaRPr>
          </a:p>
          <a:p>
            <a:r>
              <a:rPr lang="en-US" altLang="en-US" sz="2200" b="1" dirty="0">
                <a:latin typeface="Times New Roman" panose="02020603050405020304" pitchFamily="18" charset="0"/>
                <a:cs typeface="Times New Roman" panose="02020603050405020304" pitchFamily="18" charset="0"/>
              </a:rPr>
              <a:t>Examples of network devices</a:t>
            </a:r>
          </a:p>
          <a:p>
            <a:pPr lvl="1">
              <a:buFont typeface="Wingdings" panose="05000000000000000000" pitchFamily="2" charset="2"/>
              <a:buChar char="ü"/>
            </a:pPr>
            <a:r>
              <a:rPr lang="en-US" altLang="en-US" sz="2000" dirty="0">
                <a:latin typeface="Times New Roman" panose="02020603050405020304" pitchFamily="18" charset="0"/>
                <a:cs typeface="Times New Roman" panose="02020603050405020304" pitchFamily="18" charset="0"/>
                <a:hlinkClick r:id="rId4"/>
              </a:rPr>
              <a:t>Desktop computers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hlinkClick r:id="rId5"/>
              </a:rPr>
              <a:t>laptops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hlinkClick r:id="rId6"/>
              </a:rPr>
              <a:t>mainframes</a:t>
            </a:r>
            <a:r>
              <a:rPr lang="en-US" altLang="en-US" sz="2000" dirty="0">
                <a:latin typeface="Times New Roman" panose="02020603050405020304" pitchFamily="18" charset="0"/>
                <a:cs typeface="Times New Roman" panose="02020603050405020304" pitchFamily="18" charset="0"/>
              </a:rPr>
              <a:t>, and </a:t>
            </a:r>
            <a:r>
              <a:rPr lang="en-US" altLang="en-US" sz="2000" dirty="0">
                <a:latin typeface="Times New Roman" panose="02020603050405020304" pitchFamily="18" charset="0"/>
                <a:cs typeface="Times New Roman" panose="02020603050405020304" pitchFamily="18" charset="0"/>
                <a:hlinkClick r:id="rId7"/>
              </a:rPr>
              <a:t>servers</a:t>
            </a:r>
            <a:endParaRPr lang="en-US" alt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altLang="en-US" sz="2000" dirty="0">
                <a:latin typeface="Times New Roman" panose="02020603050405020304" pitchFamily="18" charset="0"/>
                <a:cs typeface="Times New Roman" panose="02020603050405020304" pitchFamily="18" charset="0"/>
                <a:hlinkClick r:id="rId8"/>
              </a:rPr>
              <a:t>Consoles</a:t>
            </a:r>
            <a:r>
              <a:rPr lang="en-US" altLang="en-US" sz="2000" dirty="0">
                <a:latin typeface="Times New Roman" panose="02020603050405020304" pitchFamily="18" charset="0"/>
                <a:cs typeface="Times New Roman" panose="02020603050405020304" pitchFamily="18" charset="0"/>
              </a:rPr>
              <a:t> and </a:t>
            </a:r>
            <a:r>
              <a:rPr lang="en-US" altLang="en-US" sz="2000" dirty="0">
                <a:latin typeface="Times New Roman" panose="02020603050405020304" pitchFamily="18" charset="0"/>
                <a:cs typeface="Times New Roman" panose="02020603050405020304" pitchFamily="18" charset="0"/>
                <a:hlinkClick r:id="rId9"/>
              </a:rPr>
              <a:t>thin clients</a:t>
            </a:r>
            <a:endParaRPr lang="en-US" alt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altLang="en-US" sz="2000" dirty="0">
                <a:latin typeface="Times New Roman" panose="02020603050405020304" pitchFamily="18" charset="0"/>
                <a:cs typeface="Times New Roman" panose="02020603050405020304" pitchFamily="18" charset="0"/>
                <a:hlinkClick r:id="rId10"/>
              </a:rPr>
              <a:t>Firewalls</a:t>
            </a:r>
            <a:endParaRPr lang="en-US" alt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altLang="en-US" sz="2000" dirty="0">
                <a:latin typeface="Times New Roman" panose="02020603050405020304" pitchFamily="18" charset="0"/>
                <a:cs typeface="Times New Roman" panose="02020603050405020304" pitchFamily="18" charset="0"/>
                <a:hlinkClick r:id="rId11"/>
              </a:rPr>
              <a:t>Bridges</a:t>
            </a:r>
            <a:endParaRPr lang="en-US" alt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altLang="en-US" sz="2000" dirty="0">
                <a:latin typeface="Times New Roman" panose="02020603050405020304" pitchFamily="18" charset="0"/>
                <a:cs typeface="Times New Roman" panose="02020603050405020304" pitchFamily="18" charset="0"/>
                <a:hlinkClick r:id="rId12"/>
              </a:rPr>
              <a:t>Repeaters</a:t>
            </a:r>
            <a:endParaRPr lang="en-US" alt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altLang="en-US" sz="2000" dirty="0">
                <a:latin typeface="Times New Roman" panose="02020603050405020304" pitchFamily="18" charset="0"/>
                <a:cs typeface="Times New Roman" panose="02020603050405020304" pitchFamily="18" charset="0"/>
                <a:hlinkClick r:id="rId13"/>
              </a:rPr>
              <a:t>Network Interface cards</a:t>
            </a:r>
            <a:endParaRPr lang="en-US" alt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altLang="en-US" sz="2000" dirty="0">
                <a:latin typeface="Times New Roman" panose="02020603050405020304" pitchFamily="18" charset="0"/>
                <a:cs typeface="Times New Roman" panose="02020603050405020304" pitchFamily="18" charset="0"/>
                <a:hlinkClick r:id="rId14"/>
              </a:rPr>
              <a:t>Switches</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hlinkClick r:id="rId15"/>
              </a:rPr>
              <a:t>hubs</a:t>
            </a:r>
            <a:r>
              <a:rPr lang="en-US" altLang="en-US" sz="2000" dirty="0">
                <a:latin typeface="Times New Roman" panose="02020603050405020304" pitchFamily="18" charset="0"/>
                <a:cs typeface="Times New Roman" panose="02020603050405020304" pitchFamily="18" charset="0"/>
              </a:rPr>
              <a:t>, modems, and </a:t>
            </a:r>
            <a:r>
              <a:rPr lang="en-US" altLang="en-US" sz="2000" dirty="0">
                <a:latin typeface="Times New Roman" panose="02020603050405020304" pitchFamily="18" charset="0"/>
                <a:cs typeface="Times New Roman" panose="02020603050405020304" pitchFamily="18" charset="0"/>
                <a:hlinkClick r:id="rId16"/>
              </a:rPr>
              <a:t>routers</a:t>
            </a:r>
            <a:endParaRPr lang="en-US" alt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altLang="en-US" sz="2000" dirty="0">
                <a:latin typeface="Times New Roman" panose="02020603050405020304" pitchFamily="18" charset="0"/>
                <a:cs typeface="Times New Roman" panose="02020603050405020304" pitchFamily="18" charset="0"/>
                <a:hlinkClick r:id="rId17"/>
              </a:rPr>
              <a:t>Smartphones</a:t>
            </a:r>
            <a:r>
              <a:rPr lang="en-US" altLang="en-US" sz="2000" dirty="0">
                <a:latin typeface="Times New Roman" panose="02020603050405020304" pitchFamily="18" charset="0"/>
                <a:cs typeface="Times New Roman" panose="02020603050405020304" pitchFamily="18" charset="0"/>
              </a:rPr>
              <a:t> and </a:t>
            </a:r>
            <a:r>
              <a:rPr lang="en-US" altLang="en-US" sz="2000" dirty="0">
                <a:latin typeface="Times New Roman" panose="02020603050405020304" pitchFamily="18" charset="0"/>
                <a:cs typeface="Times New Roman" panose="02020603050405020304" pitchFamily="18" charset="0"/>
                <a:hlinkClick r:id="rId18"/>
              </a:rPr>
              <a:t>tablets</a:t>
            </a:r>
            <a:endParaRPr lang="en-US" alt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altLang="en-US" sz="2000" dirty="0">
                <a:latin typeface="Times New Roman" panose="02020603050405020304" pitchFamily="18" charset="0"/>
                <a:cs typeface="Times New Roman" panose="02020603050405020304" pitchFamily="18" charset="0"/>
                <a:hlinkClick r:id="rId19"/>
              </a:rPr>
              <a:t>Webcams</a:t>
            </a:r>
            <a:endParaRPr lang="en-US" altLang="en-US" sz="2000" dirty="0">
              <a:latin typeface="Times New Roman" panose="02020603050405020304" pitchFamily="18" charset="0"/>
              <a:cs typeface="Times New Roman" panose="02020603050405020304" pitchFamily="18" charset="0"/>
            </a:endParaRPr>
          </a:p>
          <a:p>
            <a:pPr algn="just"/>
            <a:endParaRPr lang="en-US" altLang="en-US" dirty="0"/>
          </a:p>
        </p:txBody>
      </p:sp>
    </p:spTree>
    <p:extLst>
      <p:ext uri="{BB962C8B-B14F-4D97-AF65-F5344CB8AC3E}">
        <p14:creationId xmlns:p14="http://schemas.microsoft.com/office/powerpoint/2010/main" val="26339438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44137" y="484632"/>
            <a:ext cx="10684111" cy="847779"/>
          </a:xfrm>
        </p:spPr>
        <p:txBody>
          <a:bodyPr>
            <a:normAutofit/>
          </a:bodyPr>
          <a:lstStyle/>
          <a:p>
            <a:r>
              <a:rPr lang="en-US" altLang="en-US" sz="4500" dirty="0" smtClean="0"/>
              <a:t>4.2. Networks </a:t>
            </a:r>
            <a:r>
              <a:rPr lang="en-US" altLang="en-US" sz="4500" dirty="0"/>
              <a:t>Topology</a:t>
            </a:r>
          </a:p>
        </p:txBody>
      </p:sp>
      <p:pic>
        <p:nvPicPr>
          <p:cNvPr id="3174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778125" y="1676401"/>
            <a:ext cx="6561138" cy="4856163"/>
          </a:xfrm>
        </p:spPr>
      </p:pic>
    </p:spTree>
    <p:extLst>
      <p:ext uri="{BB962C8B-B14F-4D97-AF65-F5344CB8AC3E}">
        <p14:creationId xmlns:p14="http://schemas.microsoft.com/office/powerpoint/2010/main" val="12637390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15-</a:t>
            </a:r>
            <a:fld id="{568C8507-B8C6-4EFE-9759-9714B11C7D0F}" type="slidenum">
              <a:rPr lang="en-US" altLang="en-US"/>
              <a:pPr/>
              <a:t>34</a:t>
            </a:fld>
            <a:endParaRPr lang="en-US" altLang="en-US"/>
          </a:p>
        </p:txBody>
      </p:sp>
      <p:sp>
        <p:nvSpPr>
          <p:cNvPr id="11266" name="Rectangle 2"/>
          <p:cNvSpPr>
            <a:spLocks noGrp="1" noChangeArrowheads="1"/>
          </p:cNvSpPr>
          <p:nvPr>
            <p:ph type="title"/>
          </p:nvPr>
        </p:nvSpPr>
        <p:spPr/>
        <p:txBody>
          <a:bodyPr/>
          <a:lstStyle/>
          <a:p>
            <a:r>
              <a:rPr lang="en-US" altLang="en-US" dirty="0" smtClean="0">
                <a:solidFill>
                  <a:schemeClr val="tx1"/>
                </a:solidFill>
              </a:rPr>
              <a:t>4.3. Types </a:t>
            </a:r>
            <a:r>
              <a:rPr lang="en-US" altLang="en-US" dirty="0">
                <a:solidFill>
                  <a:schemeClr val="tx1"/>
                </a:solidFill>
              </a:rPr>
              <a:t>of Networks</a:t>
            </a:r>
          </a:p>
        </p:txBody>
      </p:sp>
      <p:sp>
        <p:nvSpPr>
          <p:cNvPr id="11267" name="Rectangle 3"/>
          <p:cNvSpPr>
            <a:spLocks noGrp="1" noChangeArrowheads="1"/>
          </p:cNvSpPr>
          <p:nvPr>
            <p:ph type="body" idx="1"/>
          </p:nvPr>
        </p:nvSpPr>
        <p:spPr>
          <a:xfrm>
            <a:off x="1069848" y="1698171"/>
            <a:ext cx="10058400" cy="4939738"/>
          </a:xfrm>
        </p:spPr>
        <p:txBody>
          <a:bodyPr>
            <a:normAutofit/>
          </a:bodyPr>
          <a:lstStyle/>
          <a:p>
            <a:pPr algn="just"/>
            <a:r>
              <a:rPr lang="en-US" altLang="en-US" b="1" dirty="0">
                <a:solidFill>
                  <a:srgbClr val="3333FF"/>
                </a:solidFill>
                <a:latin typeface="Times New Roman" panose="02020603050405020304" pitchFamily="18" charset="0"/>
                <a:cs typeface="Times New Roman" panose="02020603050405020304" pitchFamily="18" charset="0"/>
              </a:rPr>
              <a:t>Local-area network</a:t>
            </a:r>
            <a:r>
              <a:rPr lang="en-US" altLang="en-US" b="1" dirty="0">
                <a:latin typeface="Times New Roman" panose="02020603050405020304" pitchFamily="18" charset="0"/>
                <a:cs typeface="Times New Roman" panose="02020603050405020304" pitchFamily="18" charset="0"/>
              </a:rPr>
              <a:t> (LAN)</a:t>
            </a:r>
            <a:r>
              <a:rPr lang="en-US" altLang="en-US" dirty="0">
                <a:latin typeface="Times New Roman" panose="02020603050405020304" pitchFamily="18" charset="0"/>
                <a:cs typeface="Times New Roman" panose="02020603050405020304" pitchFamily="18" charset="0"/>
              </a:rPr>
              <a:t>   A network that connects a relatively small number of machines in a relatively close geographical </a:t>
            </a:r>
            <a:r>
              <a:rPr lang="en-US" altLang="en-US" dirty="0" smtClean="0">
                <a:latin typeface="Times New Roman" panose="02020603050405020304" pitchFamily="18" charset="0"/>
                <a:cs typeface="Times New Roman" panose="02020603050405020304" pitchFamily="18" charset="0"/>
              </a:rPr>
              <a:t>area</a:t>
            </a:r>
          </a:p>
          <a:p>
            <a:pPr algn="just"/>
            <a:r>
              <a:rPr lang="en-US" altLang="en-US" dirty="0">
                <a:latin typeface="Times New Roman" panose="02020603050405020304" pitchFamily="18" charset="0"/>
                <a:cs typeface="Times New Roman" panose="02020603050405020304" pitchFamily="18" charset="0"/>
              </a:rPr>
              <a:t>Various configurations, called topologies, have been used to administer LANs</a:t>
            </a:r>
          </a:p>
          <a:p>
            <a:pPr lvl="1" algn="just">
              <a:spcBef>
                <a:spcPct val="50000"/>
              </a:spcBef>
            </a:pPr>
            <a:r>
              <a:rPr lang="en-US" altLang="en-US" sz="2000" b="1" dirty="0">
                <a:solidFill>
                  <a:srgbClr val="3333FF"/>
                </a:solidFill>
                <a:latin typeface="Times New Roman" panose="02020603050405020304" pitchFamily="18" charset="0"/>
                <a:cs typeface="Times New Roman" panose="02020603050405020304" pitchFamily="18" charset="0"/>
              </a:rPr>
              <a:t>Ring topology</a:t>
            </a:r>
            <a:r>
              <a:rPr lang="en-US" altLang="en-US" sz="2000" dirty="0">
                <a:latin typeface="Times New Roman" panose="02020603050405020304" pitchFamily="18" charset="0"/>
                <a:cs typeface="Times New Roman" panose="02020603050405020304" pitchFamily="18" charset="0"/>
              </a:rPr>
              <a:t>   A configuration that connects all nodes in a closed loop on which messages travel in one direction</a:t>
            </a:r>
          </a:p>
          <a:p>
            <a:pPr lvl="1" algn="just">
              <a:spcBef>
                <a:spcPct val="50000"/>
              </a:spcBef>
            </a:pPr>
            <a:r>
              <a:rPr lang="en-US" altLang="en-US" sz="2000" b="1" dirty="0">
                <a:solidFill>
                  <a:srgbClr val="3333FF"/>
                </a:solidFill>
                <a:latin typeface="Times New Roman" panose="02020603050405020304" pitchFamily="18" charset="0"/>
                <a:cs typeface="Times New Roman" panose="02020603050405020304" pitchFamily="18" charset="0"/>
              </a:rPr>
              <a:t>Star topology</a:t>
            </a:r>
            <a:r>
              <a:rPr lang="en-US" altLang="en-US" sz="2000" dirty="0">
                <a:latin typeface="Times New Roman" panose="02020603050405020304" pitchFamily="18" charset="0"/>
                <a:cs typeface="Times New Roman" panose="02020603050405020304" pitchFamily="18" charset="0"/>
              </a:rPr>
              <a:t>   A configuration that centers around one node to which all others are connected and through which all messages are sent</a:t>
            </a:r>
          </a:p>
          <a:p>
            <a:pPr lvl="1" algn="just">
              <a:spcBef>
                <a:spcPct val="50000"/>
              </a:spcBef>
            </a:pPr>
            <a:r>
              <a:rPr lang="en-US" altLang="en-US" sz="2000" b="1" dirty="0">
                <a:solidFill>
                  <a:srgbClr val="3333FF"/>
                </a:solidFill>
                <a:latin typeface="Times New Roman" panose="02020603050405020304" pitchFamily="18" charset="0"/>
                <a:cs typeface="Times New Roman" panose="02020603050405020304" pitchFamily="18" charset="0"/>
              </a:rPr>
              <a:t>Bus topology</a:t>
            </a:r>
            <a:r>
              <a:rPr lang="en-US" altLang="en-US" sz="2000" dirty="0">
                <a:latin typeface="Times New Roman" panose="02020603050405020304" pitchFamily="18" charset="0"/>
                <a:cs typeface="Times New Roman" panose="02020603050405020304" pitchFamily="18" charset="0"/>
              </a:rPr>
              <a:t>    All nodes are connected to a single communication line that carries messages in both </a:t>
            </a:r>
            <a:r>
              <a:rPr lang="en-US" altLang="en-US" sz="2000" dirty="0" smtClean="0">
                <a:latin typeface="Times New Roman" panose="02020603050405020304" pitchFamily="18" charset="0"/>
                <a:cs typeface="Times New Roman" panose="02020603050405020304" pitchFamily="18" charset="0"/>
              </a:rPr>
              <a:t>directions</a:t>
            </a:r>
          </a:p>
          <a:p>
            <a:pPr marL="822960" lvl="3" indent="0" algn="just">
              <a:spcBef>
                <a:spcPct val="50000"/>
              </a:spcBef>
              <a:buNone/>
            </a:pPr>
            <a:r>
              <a:rPr lang="en-US" altLang="en-US" sz="2000" dirty="0">
                <a:latin typeface="Times New Roman" panose="02020603050405020304" pitchFamily="18" charset="0"/>
                <a:cs typeface="Times New Roman" panose="02020603050405020304" pitchFamily="18" charset="0"/>
              </a:rPr>
              <a:t>A bus technology called </a:t>
            </a:r>
            <a:r>
              <a:rPr lang="en-US" altLang="en-US" sz="2000" b="1" dirty="0">
                <a:solidFill>
                  <a:srgbClr val="7030A0"/>
                </a:solidFill>
                <a:latin typeface="Times New Roman" panose="02020603050405020304" pitchFamily="18" charset="0"/>
                <a:cs typeface="Times New Roman" panose="02020603050405020304" pitchFamily="18" charset="0"/>
              </a:rPr>
              <a:t>Ethernet</a:t>
            </a:r>
            <a:r>
              <a:rPr lang="en-US" altLang="en-US" sz="2000" dirty="0">
                <a:latin typeface="Times New Roman" panose="02020603050405020304" pitchFamily="18" charset="0"/>
                <a:cs typeface="Times New Roman" panose="02020603050405020304" pitchFamily="18" charset="0"/>
              </a:rPr>
              <a:t> has become the industry standard for local-area networks</a:t>
            </a:r>
          </a:p>
          <a:p>
            <a:pPr lvl="3">
              <a:spcBef>
                <a:spcPct val="50000"/>
              </a:spcBef>
            </a:pPr>
            <a:endParaRPr lang="en-US" altLang="en-US" sz="1800"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9210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15-</a:t>
            </a:r>
            <a:fld id="{EB3DC220-3060-406C-9504-DA2C01A8E620}" type="slidenum">
              <a:rPr lang="en-US" altLang="en-US"/>
              <a:pPr/>
              <a:t>35</a:t>
            </a:fld>
            <a:endParaRPr lang="en-US" altLang="en-US"/>
          </a:p>
        </p:txBody>
      </p:sp>
      <p:sp>
        <p:nvSpPr>
          <p:cNvPr id="29698" name="Rectangle 2"/>
          <p:cNvSpPr>
            <a:spLocks noGrp="1" noChangeArrowheads="1"/>
          </p:cNvSpPr>
          <p:nvPr>
            <p:ph type="title"/>
          </p:nvPr>
        </p:nvSpPr>
        <p:spPr>
          <a:xfrm>
            <a:off x="352697" y="339634"/>
            <a:ext cx="10775551" cy="1110343"/>
          </a:xfrm>
        </p:spPr>
        <p:txBody>
          <a:bodyPr/>
          <a:lstStyle/>
          <a:p>
            <a:r>
              <a:rPr lang="en-US" altLang="en-US" dirty="0" smtClean="0">
                <a:solidFill>
                  <a:schemeClr val="tx1"/>
                </a:solidFill>
              </a:rPr>
              <a:t>4.3. Types </a:t>
            </a:r>
            <a:r>
              <a:rPr lang="en-US" altLang="en-US" dirty="0">
                <a:solidFill>
                  <a:schemeClr val="tx1"/>
                </a:solidFill>
              </a:rPr>
              <a:t>of </a:t>
            </a:r>
            <a:r>
              <a:rPr lang="en-US" altLang="en-US" dirty="0" smtClean="0">
                <a:solidFill>
                  <a:schemeClr val="tx1"/>
                </a:solidFill>
              </a:rPr>
              <a:t>Networks                 </a:t>
            </a:r>
            <a:r>
              <a:rPr lang="en-US" altLang="en-US" sz="2000" dirty="0" smtClean="0">
                <a:solidFill>
                  <a:schemeClr val="tx1"/>
                </a:solidFill>
              </a:rPr>
              <a:t>CONTD…</a:t>
            </a:r>
            <a:endParaRPr lang="en-US" altLang="en-US" sz="2000" dirty="0">
              <a:solidFill>
                <a:schemeClr val="tx1"/>
              </a:solidFill>
            </a:endParaRPr>
          </a:p>
        </p:txBody>
      </p:sp>
      <p:sp>
        <p:nvSpPr>
          <p:cNvPr id="29699" name="Rectangle 3"/>
          <p:cNvSpPr>
            <a:spLocks noGrp="1" noChangeArrowheads="1"/>
          </p:cNvSpPr>
          <p:nvPr>
            <p:ph type="body" idx="1"/>
          </p:nvPr>
        </p:nvSpPr>
        <p:spPr>
          <a:xfrm>
            <a:off x="352697" y="1580606"/>
            <a:ext cx="10775551" cy="4591594"/>
          </a:xfrm>
        </p:spPr>
        <p:txBody>
          <a:bodyPr>
            <a:normAutofit lnSpcReduction="10000"/>
          </a:bodyPr>
          <a:lstStyle/>
          <a:p>
            <a:pPr marL="0" indent="0">
              <a:buNone/>
            </a:pPr>
            <a:r>
              <a:rPr lang="en-US" altLang="en-US" sz="2500" b="1" dirty="0">
                <a:solidFill>
                  <a:srgbClr val="3333FF"/>
                </a:solidFill>
                <a:latin typeface="Times New Roman" panose="02020603050405020304" pitchFamily="18" charset="0"/>
                <a:cs typeface="Times New Roman" panose="02020603050405020304" pitchFamily="18" charset="0"/>
              </a:rPr>
              <a:t>Wide-area network</a:t>
            </a:r>
            <a:r>
              <a:rPr lang="en-US" altLang="en-US" sz="2500" b="1" dirty="0">
                <a:latin typeface="Times New Roman" panose="02020603050405020304" pitchFamily="18" charset="0"/>
                <a:cs typeface="Times New Roman" panose="02020603050405020304" pitchFamily="18" charset="0"/>
              </a:rPr>
              <a:t> (WAN)</a:t>
            </a:r>
            <a:r>
              <a:rPr lang="en-US" altLang="en-US" sz="2500" dirty="0">
                <a:latin typeface="Times New Roman" panose="02020603050405020304" pitchFamily="18" charset="0"/>
                <a:cs typeface="Times New Roman" panose="02020603050405020304" pitchFamily="18" charset="0"/>
              </a:rPr>
              <a:t>   </a:t>
            </a:r>
            <a:endParaRPr lang="en-US" altLang="en-US" sz="2500" dirty="0" smtClean="0">
              <a:latin typeface="Times New Roman" panose="02020603050405020304" pitchFamily="18" charset="0"/>
              <a:cs typeface="Times New Roman" panose="02020603050405020304" pitchFamily="18" charset="0"/>
            </a:endParaRPr>
          </a:p>
          <a:p>
            <a:r>
              <a:rPr lang="en-US" altLang="en-US" sz="2500" dirty="0" smtClean="0">
                <a:latin typeface="Times New Roman" panose="02020603050405020304" pitchFamily="18" charset="0"/>
                <a:cs typeface="Times New Roman" panose="02020603050405020304" pitchFamily="18" charset="0"/>
              </a:rPr>
              <a:t>A </a:t>
            </a:r>
            <a:r>
              <a:rPr lang="en-US" altLang="en-US" sz="2500" dirty="0">
                <a:latin typeface="Times New Roman" panose="02020603050405020304" pitchFamily="18" charset="0"/>
                <a:cs typeface="Times New Roman" panose="02020603050405020304" pitchFamily="18" charset="0"/>
              </a:rPr>
              <a:t>network that connects two or more local-area networks over a potentially large geographic </a:t>
            </a:r>
            <a:r>
              <a:rPr lang="en-US" altLang="en-US" sz="2500" dirty="0" smtClean="0">
                <a:latin typeface="Times New Roman" panose="02020603050405020304" pitchFamily="18" charset="0"/>
                <a:cs typeface="Times New Roman" panose="02020603050405020304" pitchFamily="18" charset="0"/>
              </a:rPr>
              <a:t>distance.</a:t>
            </a:r>
          </a:p>
          <a:p>
            <a:r>
              <a:rPr lang="en-US" altLang="en-US" sz="2500" dirty="0" smtClean="0">
                <a:latin typeface="Times New Roman" panose="02020603050405020304" pitchFamily="18" charset="0"/>
                <a:cs typeface="Times New Roman" panose="02020603050405020304" pitchFamily="18" charset="0"/>
              </a:rPr>
              <a:t>Often </a:t>
            </a:r>
            <a:r>
              <a:rPr lang="en-US" altLang="en-US" sz="2500" dirty="0">
                <a:latin typeface="Times New Roman" panose="02020603050405020304" pitchFamily="18" charset="0"/>
                <a:cs typeface="Times New Roman" panose="02020603050405020304" pitchFamily="18" charset="0"/>
              </a:rPr>
              <a:t>one particular node on a LAN is set up to serve as a </a:t>
            </a:r>
            <a:r>
              <a:rPr lang="en-US" altLang="en-US" sz="2500" b="1" dirty="0">
                <a:solidFill>
                  <a:srgbClr val="3333FF"/>
                </a:solidFill>
                <a:latin typeface="Times New Roman" panose="02020603050405020304" pitchFamily="18" charset="0"/>
                <a:cs typeface="Times New Roman" panose="02020603050405020304" pitchFamily="18" charset="0"/>
              </a:rPr>
              <a:t>gateway</a:t>
            </a:r>
            <a:r>
              <a:rPr lang="en-US" altLang="en-US" sz="2500" b="1" dirty="0">
                <a:latin typeface="Times New Roman" panose="02020603050405020304" pitchFamily="18" charset="0"/>
                <a:cs typeface="Times New Roman" panose="02020603050405020304" pitchFamily="18" charset="0"/>
              </a:rPr>
              <a:t> </a:t>
            </a:r>
            <a:r>
              <a:rPr lang="en-US" altLang="en-US" sz="2500" dirty="0">
                <a:latin typeface="Times New Roman" panose="02020603050405020304" pitchFamily="18" charset="0"/>
                <a:cs typeface="Times New Roman" panose="02020603050405020304" pitchFamily="18" charset="0"/>
              </a:rPr>
              <a:t>to handle all communication going between that LAN and other </a:t>
            </a:r>
            <a:r>
              <a:rPr lang="en-US" altLang="en-US" sz="2500" dirty="0" smtClean="0">
                <a:latin typeface="Times New Roman" panose="02020603050405020304" pitchFamily="18" charset="0"/>
                <a:cs typeface="Times New Roman" panose="02020603050405020304" pitchFamily="18" charset="0"/>
              </a:rPr>
              <a:t>networks</a:t>
            </a:r>
          </a:p>
          <a:p>
            <a:r>
              <a:rPr lang="en-US" altLang="en-US" sz="2500" dirty="0" smtClean="0">
                <a:latin typeface="Times New Roman" panose="02020603050405020304" pitchFamily="18" charset="0"/>
                <a:cs typeface="Times New Roman" panose="02020603050405020304" pitchFamily="18" charset="0"/>
              </a:rPr>
              <a:t>Communication </a:t>
            </a:r>
            <a:r>
              <a:rPr lang="en-US" altLang="en-US" sz="2500" dirty="0">
                <a:latin typeface="Times New Roman" panose="02020603050405020304" pitchFamily="18" charset="0"/>
                <a:cs typeface="Times New Roman" panose="02020603050405020304" pitchFamily="18" charset="0"/>
              </a:rPr>
              <a:t>between networks is called internetworking</a:t>
            </a:r>
          </a:p>
          <a:p>
            <a:pPr lvl="1">
              <a:buFontTx/>
              <a:buNone/>
            </a:pPr>
            <a:r>
              <a:rPr lang="en-US" altLang="en-US" sz="2500" dirty="0">
                <a:latin typeface="Times New Roman" panose="02020603050405020304" pitchFamily="18" charset="0"/>
                <a:cs typeface="Times New Roman" panose="02020603050405020304" pitchFamily="18" charset="0"/>
              </a:rPr>
              <a:t>	The </a:t>
            </a:r>
            <a:r>
              <a:rPr lang="en-US" altLang="en-US" sz="2500" b="1" dirty="0">
                <a:solidFill>
                  <a:srgbClr val="3333FF"/>
                </a:solidFill>
                <a:latin typeface="Times New Roman" panose="02020603050405020304" pitchFamily="18" charset="0"/>
                <a:cs typeface="Times New Roman" panose="02020603050405020304" pitchFamily="18" charset="0"/>
              </a:rPr>
              <a:t>Internet</a:t>
            </a:r>
            <a:r>
              <a:rPr lang="en-US" altLang="en-US" sz="2500" b="1" dirty="0">
                <a:latin typeface="Times New Roman" panose="02020603050405020304" pitchFamily="18" charset="0"/>
                <a:cs typeface="Times New Roman" panose="02020603050405020304" pitchFamily="18" charset="0"/>
              </a:rPr>
              <a:t>,</a:t>
            </a:r>
            <a:r>
              <a:rPr lang="en-US" altLang="en-US" sz="2500" dirty="0">
                <a:latin typeface="Times New Roman" panose="02020603050405020304" pitchFamily="18" charset="0"/>
                <a:cs typeface="Times New Roman" panose="02020603050405020304" pitchFamily="18" charset="0"/>
              </a:rPr>
              <a:t> as we know it today, is essentially the ultimate wide-area network, spanning the entire </a:t>
            </a:r>
            <a:r>
              <a:rPr lang="en-US" altLang="en-US" sz="2500" dirty="0" smtClean="0">
                <a:latin typeface="Times New Roman" panose="02020603050405020304" pitchFamily="18" charset="0"/>
                <a:cs typeface="Times New Roman" panose="02020603050405020304" pitchFamily="18" charset="0"/>
              </a:rPr>
              <a:t>globe</a:t>
            </a:r>
          </a:p>
          <a:p>
            <a:pPr marL="0" indent="0">
              <a:buNone/>
            </a:pPr>
            <a:r>
              <a:rPr lang="en-US" altLang="en-US" sz="2500" b="1" dirty="0">
                <a:solidFill>
                  <a:srgbClr val="3333FF"/>
                </a:solidFill>
                <a:latin typeface="Times New Roman" panose="02020603050405020304" pitchFamily="18" charset="0"/>
                <a:cs typeface="Times New Roman" panose="02020603050405020304" pitchFamily="18" charset="0"/>
              </a:rPr>
              <a:t>Metropolitan-area network (MAN) </a:t>
            </a:r>
            <a:endParaRPr lang="en-US" altLang="en-US" sz="2500" b="1" dirty="0" smtClean="0">
              <a:solidFill>
                <a:srgbClr val="3333FF"/>
              </a:solidFill>
              <a:latin typeface="Times New Roman" panose="02020603050405020304" pitchFamily="18" charset="0"/>
              <a:cs typeface="Times New Roman" panose="02020603050405020304" pitchFamily="18" charset="0"/>
            </a:endParaRPr>
          </a:p>
          <a:p>
            <a:pPr marL="0" indent="0">
              <a:buNone/>
            </a:pPr>
            <a:r>
              <a:rPr lang="en-US" altLang="en-US" sz="2500" b="1" dirty="0" smtClean="0">
                <a:solidFill>
                  <a:srgbClr val="3333FF"/>
                </a:solidFill>
                <a:latin typeface="Times New Roman" panose="02020603050405020304" pitchFamily="18" charset="0"/>
                <a:cs typeface="Times New Roman" panose="02020603050405020304" pitchFamily="18" charset="0"/>
              </a:rPr>
              <a:t> </a:t>
            </a:r>
            <a:r>
              <a:rPr lang="en-US" altLang="en-US" sz="2500" dirty="0">
                <a:latin typeface="Times New Roman" panose="02020603050405020304" pitchFamily="18" charset="0"/>
                <a:cs typeface="Times New Roman" panose="02020603050405020304" pitchFamily="18" charset="0"/>
              </a:rPr>
              <a:t>The communication infrastructures that have been developed in and around large cities</a:t>
            </a:r>
          </a:p>
          <a:p>
            <a:pPr>
              <a:buFontTx/>
              <a:buNone/>
            </a:pPr>
            <a:endParaRPr lang="en-US" altLang="en-US" dirty="0"/>
          </a:p>
          <a:p>
            <a:pPr lvl="1">
              <a:buFontTx/>
              <a:buNone/>
            </a:pPr>
            <a:endParaRPr lang="en-US" alt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04407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15-</a:t>
            </a:r>
            <a:fld id="{735B0A33-CE2D-415B-9611-453FC1E38FA7}" type="slidenum">
              <a:rPr lang="en-US" altLang="en-US"/>
              <a:pPr/>
              <a:t>36</a:t>
            </a:fld>
            <a:endParaRPr lang="en-US" altLang="en-US"/>
          </a:p>
        </p:txBody>
      </p:sp>
      <p:sp>
        <p:nvSpPr>
          <p:cNvPr id="57346" name="Rectangle 2"/>
          <p:cNvSpPr>
            <a:spLocks noGrp="1" noChangeArrowheads="1"/>
          </p:cNvSpPr>
          <p:nvPr>
            <p:ph type="title"/>
          </p:nvPr>
        </p:nvSpPr>
        <p:spPr/>
        <p:txBody>
          <a:bodyPr/>
          <a:lstStyle/>
          <a:p>
            <a:r>
              <a:rPr lang="en-US" altLang="en-US" i="1" dirty="0"/>
              <a:t>So, who owns the Internet?</a:t>
            </a:r>
          </a:p>
        </p:txBody>
      </p:sp>
      <p:sp>
        <p:nvSpPr>
          <p:cNvPr id="57347" name="Rectangle 3"/>
          <p:cNvSpPr>
            <a:spLocks noGrp="1" noChangeArrowheads="1"/>
          </p:cNvSpPr>
          <p:nvPr>
            <p:ph type="body" idx="1"/>
          </p:nvPr>
        </p:nvSpPr>
        <p:spPr/>
        <p:txBody>
          <a:bodyPr/>
          <a:lstStyle/>
          <a:p>
            <a:pPr indent="0" algn="just">
              <a:buNone/>
            </a:pPr>
            <a:r>
              <a:rPr lang="en-US" altLang="en-US" dirty="0"/>
              <a:t>Well, nobody does. </a:t>
            </a:r>
            <a:r>
              <a:rPr lang="en-US" altLang="en-US" b="1" dirty="0"/>
              <a:t>No single person or company owns the Internet or even controls it entirely. </a:t>
            </a:r>
            <a:endParaRPr lang="en-US" altLang="en-US" b="1" dirty="0" smtClean="0"/>
          </a:p>
          <a:p>
            <a:pPr indent="0" algn="just">
              <a:buNone/>
            </a:pPr>
            <a:r>
              <a:rPr lang="en-US" altLang="en-US" dirty="0" smtClean="0"/>
              <a:t>As </a:t>
            </a:r>
            <a:r>
              <a:rPr lang="en-US" altLang="en-US" dirty="0"/>
              <a:t>a wide-area network, it is made up of many smaller networks. </a:t>
            </a:r>
            <a:r>
              <a:rPr lang="en-US" altLang="en-US" b="1" dirty="0"/>
              <a:t>These smaller networks are often owned and managed by a person or organization</a:t>
            </a:r>
            <a:r>
              <a:rPr lang="en-US" altLang="en-US" dirty="0"/>
              <a:t>. The Internet, then, is </a:t>
            </a:r>
            <a:r>
              <a:rPr lang="en-US" altLang="en-US" b="1" dirty="0"/>
              <a:t>really defined by how connections can be made between these networks</a:t>
            </a:r>
            <a:r>
              <a:rPr lang="en-US" altLang="en-US" b="1" dirty="0" smtClean="0"/>
              <a:t>.</a:t>
            </a:r>
          </a:p>
          <a:p>
            <a:pPr indent="0" algn="just">
              <a:buNone/>
            </a:pPr>
            <a:endParaRPr lang="en-US" altLang="en-US" dirty="0"/>
          </a:p>
          <a:p>
            <a:pPr indent="0" algn="just">
              <a:buNone/>
            </a:pPr>
            <a:endParaRPr lang="en-US" altLang="en-US" dirty="0" smtClean="0"/>
          </a:p>
          <a:p>
            <a:pPr indent="0" algn="just">
              <a:buNone/>
            </a:pPr>
            <a:endParaRPr lang="en-US" altLang="en-US" dirty="0"/>
          </a:p>
          <a:p>
            <a:pPr indent="0" algn="just">
              <a:buNone/>
            </a:pPr>
            <a:endParaRPr lang="en-US" altLang="en-US" dirty="0" smtClean="0"/>
          </a:p>
          <a:p>
            <a:pPr indent="0" algn="just">
              <a:buNone/>
            </a:pPr>
            <a:r>
              <a:rPr lang="en-US" altLang="en-US" dirty="0" smtClean="0">
                <a:hlinkClick r:id="rId2" action="ppaction://hlinkpres?slideindex=1&amp;slidetitle="/>
              </a:rPr>
              <a:t>Back</a:t>
            </a:r>
            <a:r>
              <a:rPr lang="en-US" altLang="en-US" dirty="0"/>
              <a:t>	</a:t>
            </a:r>
          </a:p>
          <a:p>
            <a:pPr indent="0"/>
            <a:endParaRPr lang="en-US" altLang="en-US" dirty="0"/>
          </a:p>
        </p:txBody>
      </p:sp>
    </p:spTree>
    <p:extLst>
      <p:ext uri="{BB962C8B-B14F-4D97-AF65-F5344CB8AC3E}">
        <p14:creationId xmlns:p14="http://schemas.microsoft.com/office/powerpoint/2010/main" val="10149648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mtClean="0">
                <a:latin typeface="Arial" panose="020B0604020202020204" pitchFamily="34" charset="0"/>
              </a:rPr>
              <a:t>2.</a:t>
            </a:r>
            <a:fld id="{F189882A-3AAD-40AB-96D3-C81A5EB92D45}" type="slidenum">
              <a:rPr lang="en-US" altLang="en-US" smtClean="0">
                <a:latin typeface="Arial" panose="020B0604020202020204" pitchFamily="34" charset="0"/>
              </a:rPr>
              <a:pPr/>
              <a:t>37</a:t>
            </a:fld>
            <a:endParaRPr lang="en-US" altLang="en-US" smtClean="0">
              <a:latin typeface="Arial" panose="020B0604020202020204" pitchFamily="34" charset="0"/>
            </a:endParaRPr>
          </a:p>
        </p:txBody>
      </p:sp>
      <p:sp>
        <p:nvSpPr>
          <p:cNvPr id="677890" name="Rectangle 2"/>
          <p:cNvSpPr>
            <a:spLocks noChangeArrowheads="1"/>
          </p:cNvSpPr>
          <p:nvPr/>
        </p:nvSpPr>
        <p:spPr bwMode="auto">
          <a:xfrm>
            <a:off x="152400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n-US" altLang="en-US" sz="3200">
              <a:effectLst>
                <a:outerShdw blurRad="38100" dist="38100" dir="2700000" algn="tl">
                  <a:srgbClr val="FFFFFF"/>
                </a:outerShdw>
              </a:effectLst>
            </a:endParaRPr>
          </a:p>
        </p:txBody>
      </p:sp>
      <p:sp>
        <p:nvSpPr>
          <p:cNvPr id="677891" name="Text Box 3"/>
          <p:cNvSpPr txBox="1">
            <a:spLocks noChangeArrowheads="1"/>
          </p:cNvSpPr>
          <p:nvPr/>
        </p:nvSpPr>
        <p:spPr bwMode="auto">
          <a:xfrm>
            <a:off x="1752601" y="76201"/>
            <a:ext cx="41526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3200">
                <a:effectLst>
                  <a:outerShdw blurRad="38100" dist="38100" dir="2700000" algn="tl">
                    <a:srgbClr val="C0C0C0"/>
                  </a:outerShdw>
                </a:effectLst>
                <a:latin typeface="Times" panose="02020603050405020304" pitchFamily="18" charset="0"/>
              </a:rPr>
              <a:t>2-2   THE OSI MODEL</a:t>
            </a:r>
          </a:p>
        </p:txBody>
      </p:sp>
      <p:sp>
        <p:nvSpPr>
          <p:cNvPr id="10245"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ltLang="en-US"/>
          </a:p>
        </p:txBody>
      </p:sp>
      <p:sp>
        <p:nvSpPr>
          <p:cNvPr id="677893" name="Rectangle 5"/>
          <p:cNvSpPr>
            <a:spLocks noChangeArrowheads="1"/>
          </p:cNvSpPr>
          <p:nvPr/>
        </p:nvSpPr>
        <p:spPr bwMode="auto">
          <a:xfrm>
            <a:off x="1600200" y="850900"/>
            <a:ext cx="8610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i="1" dirty="0">
                <a:effectLst>
                  <a:outerShdw blurRad="38100" dist="38100" dir="2700000" algn="tl">
                    <a:srgbClr val="C0C0C0"/>
                  </a:outerShdw>
                </a:effectLst>
              </a:rPr>
              <a:t>Established in 1947, the International Standards Organization (</a:t>
            </a:r>
            <a:r>
              <a:rPr lang="en-US" altLang="en-US" sz="2800" i="1" dirty="0">
                <a:solidFill>
                  <a:schemeClr val="hlink"/>
                </a:solidFill>
                <a:effectLst>
                  <a:outerShdw blurRad="38100" dist="38100" dir="2700000" algn="tl">
                    <a:srgbClr val="C0C0C0"/>
                  </a:outerShdw>
                </a:effectLst>
              </a:rPr>
              <a:t>ISO</a:t>
            </a:r>
            <a:r>
              <a:rPr lang="en-US" altLang="en-US" sz="2800" i="1" dirty="0">
                <a:effectLst>
                  <a:outerShdw blurRad="38100" dist="38100" dir="2700000" algn="tl">
                    <a:srgbClr val="C0C0C0"/>
                  </a:outerShdw>
                </a:effectLst>
              </a:rPr>
              <a:t>) is a multinational body dedicated to worldwide agreement on international standards. An ISO standard that covers all aspects of network communications is the Open Systems Interconnection (</a:t>
            </a:r>
            <a:r>
              <a:rPr lang="en-US" altLang="en-US" sz="2800" i="1" dirty="0">
                <a:solidFill>
                  <a:schemeClr val="hlink"/>
                </a:solidFill>
                <a:effectLst>
                  <a:outerShdw blurRad="38100" dist="38100" dir="2700000" algn="tl">
                    <a:srgbClr val="C0C0C0"/>
                  </a:outerShdw>
                </a:effectLst>
              </a:rPr>
              <a:t>OSI</a:t>
            </a:r>
            <a:r>
              <a:rPr lang="en-US" altLang="en-US" sz="2800" i="1" dirty="0">
                <a:effectLst>
                  <a:outerShdw blurRad="38100" dist="38100" dir="2700000" algn="tl">
                    <a:srgbClr val="C0C0C0"/>
                  </a:outerShdw>
                </a:effectLst>
              </a:rPr>
              <a:t>) model. It was first introduced in the late 1970s. </a:t>
            </a:r>
          </a:p>
        </p:txBody>
      </p:sp>
    </p:spTree>
    <p:extLst>
      <p:ext uri="{BB962C8B-B14F-4D97-AF65-F5344CB8AC3E}">
        <p14:creationId xmlns:p14="http://schemas.microsoft.com/office/powerpoint/2010/main" val="17924963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mtClean="0">
                <a:latin typeface="Arial" panose="020B0604020202020204" pitchFamily="34" charset="0"/>
              </a:rPr>
              <a:t>2.</a:t>
            </a:r>
            <a:fld id="{7847EB60-A51A-4484-BA37-6F38CD76217D}" type="slidenum">
              <a:rPr lang="en-US" altLang="en-US" smtClean="0">
                <a:latin typeface="Arial" panose="020B0604020202020204" pitchFamily="34" charset="0"/>
              </a:rPr>
              <a:pPr/>
              <a:t>38</a:t>
            </a:fld>
            <a:endParaRPr lang="en-US" altLang="en-US" smtClean="0">
              <a:latin typeface="Arial" panose="020B0604020202020204" pitchFamily="34" charset="0"/>
            </a:endParaRPr>
          </a:p>
        </p:txBody>
      </p:sp>
      <p:sp>
        <p:nvSpPr>
          <p:cNvPr id="14339" name="Line 2"/>
          <p:cNvSpPr>
            <a:spLocks noChangeShapeType="1"/>
          </p:cNvSpPr>
          <p:nvPr/>
        </p:nvSpPr>
        <p:spPr bwMode="auto">
          <a:xfrm>
            <a:off x="1676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40" name="Line 3"/>
          <p:cNvSpPr>
            <a:spLocks noChangeShapeType="1"/>
          </p:cNvSpPr>
          <p:nvPr/>
        </p:nvSpPr>
        <p:spPr bwMode="auto">
          <a:xfrm>
            <a:off x="1676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341" name="Text Box 4"/>
          <p:cNvSpPr txBox="1">
            <a:spLocks noChangeArrowheads="1"/>
          </p:cNvSpPr>
          <p:nvPr/>
        </p:nvSpPr>
        <p:spPr bwMode="auto">
          <a:xfrm>
            <a:off x="1828801" y="457200"/>
            <a:ext cx="46145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dirty="0">
                <a:solidFill>
                  <a:schemeClr val="folHlink"/>
                </a:solidFill>
              </a:rPr>
              <a:t>Figure </a:t>
            </a:r>
            <a:r>
              <a:rPr lang="en-US" altLang="en-US" sz="2400" dirty="0" smtClean="0">
                <a:solidFill>
                  <a:schemeClr val="folHlink"/>
                </a:solidFill>
              </a:rPr>
              <a:t>  </a:t>
            </a:r>
            <a:r>
              <a:rPr lang="en-US" altLang="en-US" sz="2000" i="1" dirty="0"/>
              <a:t>Seven layers of the OSI model</a:t>
            </a:r>
          </a:p>
        </p:txBody>
      </p:sp>
      <p:sp>
        <p:nvSpPr>
          <p:cNvPr id="14342"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1434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3476" y="1427164"/>
            <a:ext cx="4251325" cy="436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45368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mtClean="0">
                <a:latin typeface="Arial" panose="020B0604020202020204" pitchFamily="34" charset="0"/>
              </a:rPr>
              <a:t>2.</a:t>
            </a:r>
            <a:fld id="{4801D91B-1D76-4DC5-9DF5-C597C2E03619}" type="slidenum">
              <a:rPr lang="en-US" altLang="en-US" smtClean="0">
                <a:latin typeface="Arial" panose="020B0604020202020204" pitchFamily="34" charset="0"/>
              </a:rPr>
              <a:pPr/>
              <a:t>39</a:t>
            </a:fld>
            <a:endParaRPr lang="en-US" altLang="en-US" smtClean="0">
              <a:latin typeface="Arial" panose="020B0604020202020204" pitchFamily="34" charset="0"/>
            </a:endParaRPr>
          </a:p>
        </p:txBody>
      </p:sp>
      <p:sp>
        <p:nvSpPr>
          <p:cNvPr id="16387"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388"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389" name="Text Box 4"/>
          <p:cNvSpPr txBox="1">
            <a:spLocks noChangeArrowheads="1"/>
          </p:cNvSpPr>
          <p:nvPr/>
        </p:nvSpPr>
        <p:spPr bwMode="auto">
          <a:xfrm>
            <a:off x="1828800" y="381000"/>
            <a:ext cx="63811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dirty="0">
                <a:solidFill>
                  <a:schemeClr val="folHlink"/>
                </a:solidFill>
              </a:rPr>
              <a:t>Figure </a:t>
            </a:r>
            <a:r>
              <a:rPr lang="en-US" altLang="en-US" sz="2400" dirty="0" smtClean="0">
                <a:solidFill>
                  <a:schemeClr val="folHlink"/>
                </a:solidFill>
              </a:rPr>
              <a:t>  </a:t>
            </a:r>
            <a:r>
              <a:rPr lang="en-US" altLang="en-US" sz="2000" i="1" dirty="0"/>
              <a:t>The interaction between layers in the OSI model</a:t>
            </a:r>
          </a:p>
        </p:txBody>
      </p:sp>
      <p:sp>
        <p:nvSpPr>
          <p:cNvPr id="16390"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1639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6650" y="1066801"/>
            <a:ext cx="6965950" cy="516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0163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3"/>
          <p:cNvSpPr>
            <a:spLocks noGrp="1"/>
          </p:cNvSpPr>
          <p:nvPr>
            <p:ph type="sldNum" sz="quarter" idx="12"/>
          </p:nvPr>
        </p:nvSpPr>
        <p:spPr/>
        <p:txBody>
          <a:bodyPr/>
          <a:lstStyle/>
          <a:p>
            <a:fld id="{F92DADF8-9259-487C-9B83-10008B815AA7}" type="slidenum">
              <a:rPr lang="en-US" altLang="en-US"/>
              <a:pPr/>
              <a:t>4</a:t>
            </a:fld>
            <a:endParaRPr lang="en-US" altLang="en-US"/>
          </a:p>
        </p:txBody>
      </p:sp>
      <p:sp>
        <p:nvSpPr>
          <p:cNvPr id="90114" name="Rectangle 2"/>
          <p:cNvSpPr>
            <a:spLocks noGrp="1" noChangeArrowheads="1"/>
          </p:cNvSpPr>
          <p:nvPr>
            <p:ph type="title" idx="4294967295"/>
          </p:nvPr>
        </p:nvSpPr>
        <p:spPr>
          <a:xfrm>
            <a:off x="5185954" y="374366"/>
            <a:ext cx="3814355" cy="525747"/>
          </a:xfrm>
        </p:spPr>
        <p:txBody>
          <a:bodyPr>
            <a:normAutofit fontScale="90000"/>
          </a:bodyPr>
          <a:lstStyle/>
          <a:p>
            <a:r>
              <a:rPr lang="en-US" altLang="en-US" dirty="0">
                <a:solidFill>
                  <a:schemeClr val="folHlink"/>
                </a:solidFill>
              </a:rPr>
              <a:t>COMPUTER </a:t>
            </a:r>
          </a:p>
        </p:txBody>
      </p:sp>
      <p:pic>
        <p:nvPicPr>
          <p:cNvPr id="90115" name="Picture 3" descr="hacky_e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1000"/>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2" name="Picture 4" descr="animcom"/>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077201" y="1143000"/>
            <a:ext cx="1452563"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5" descr="keyboar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4800600"/>
            <a:ext cx="1752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6" descr="hbprint_e0"/>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5029200"/>
            <a:ext cx="2743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5" name="Text Box 7"/>
          <p:cNvSpPr txBox="1">
            <a:spLocks noChangeArrowheads="1"/>
          </p:cNvSpPr>
          <p:nvPr/>
        </p:nvSpPr>
        <p:spPr bwMode="auto">
          <a:xfrm>
            <a:off x="1524000" y="3048001"/>
            <a:ext cx="228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spcBef>
                <a:spcPct val="50000"/>
              </a:spcBef>
            </a:pPr>
            <a:r>
              <a:rPr lang="en-US" altLang="en-US" sz="2800">
                <a:latin typeface="Arial Rounded MT Bold" panose="020F0704030504030204" pitchFamily="34" charset="0"/>
                <a:cs typeface="Arial" panose="020B0604020202020204" pitchFamily="34" charset="0"/>
              </a:rPr>
              <a:t>KEYBOARD</a:t>
            </a:r>
          </a:p>
        </p:txBody>
      </p:sp>
      <p:sp>
        <p:nvSpPr>
          <p:cNvPr id="48136" name="Text Box 8"/>
          <p:cNvSpPr txBox="1">
            <a:spLocks noChangeArrowheads="1"/>
          </p:cNvSpPr>
          <p:nvPr/>
        </p:nvSpPr>
        <p:spPr bwMode="auto">
          <a:xfrm>
            <a:off x="3810000" y="2209801"/>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spcBef>
                <a:spcPct val="50000"/>
              </a:spcBef>
            </a:pPr>
            <a:r>
              <a:rPr lang="en-US" altLang="en-US" sz="2800">
                <a:latin typeface="Arial Rounded MT Bold" panose="020F0704030504030204" pitchFamily="34" charset="0"/>
                <a:cs typeface="Arial" panose="020B0604020202020204" pitchFamily="34" charset="0"/>
              </a:rPr>
              <a:t>PROCESSOR</a:t>
            </a:r>
          </a:p>
        </p:txBody>
      </p:sp>
      <p:sp>
        <p:nvSpPr>
          <p:cNvPr id="48137" name="Text Box 9"/>
          <p:cNvSpPr txBox="1">
            <a:spLocks noChangeArrowheads="1"/>
          </p:cNvSpPr>
          <p:nvPr/>
        </p:nvSpPr>
        <p:spPr bwMode="auto">
          <a:xfrm>
            <a:off x="5943600" y="1219201"/>
            <a:ext cx="1981200"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spcBef>
                <a:spcPct val="50000"/>
              </a:spcBef>
            </a:pPr>
            <a:r>
              <a:rPr lang="en-US" altLang="en-US" sz="2800">
                <a:latin typeface="Arial Rounded MT Bold" panose="020F0704030504030204" pitchFamily="34" charset="0"/>
                <a:cs typeface="Arial" panose="020B0604020202020204" pitchFamily="34" charset="0"/>
              </a:rPr>
              <a:t>MONITOR</a:t>
            </a:r>
          </a:p>
        </p:txBody>
      </p:sp>
      <p:sp>
        <p:nvSpPr>
          <p:cNvPr id="48138" name="Text Box 10"/>
          <p:cNvSpPr txBox="1">
            <a:spLocks noChangeArrowheads="1"/>
          </p:cNvSpPr>
          <p:nvPr/>
        </p:nvSpPr>
        <p:spPr bwMode="auto">
          <a:xfrm>
            <a:off x="5943600" y="6019801"/>
            <a:ext cx="213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spcBef>
                <a:spcPct val="50000"/>
              </a:spcBef>
            </a:pPr>
            <a:r>
              <a:rPr lang="en-US" altLang="en-US" sz="2800">
                <a:latin typeface="Arial Rounded MT Bold" panose="020F0704030504030204" pitchFamily="34" charset="0"/>
                <a:cs typeface="Arial" panose="020B0604020202020204" pitchFamily="34" charset="0"/>
              </a:rPr>
              <a:t>PRINTER</a:t>
            </a:r>
          </a:p>
        </p:txBody>
      </p:sp>
      <p:pic>
        <p:nvPicPr>
          <p:cNvPr id="48139" name="Picture 11" descr="arrow1s_e0"/>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3962400"/>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40" name="Picture 12" descr="arrow1s_e0"/>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6781800" y="1981200"/>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41" name="Picture 13" descr="processo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9200" y="3243264"/>
            <a:ext cx="1790700" cy="117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42" name="Picture 14" descr="arrow1s_e0"/>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flipV="1">
            <a:off x="6477000" y="4648200"/>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27" name="Picture 15" descr="floppy1_e0"/>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rot="19938031">
            <a:off x="8534401" y="3505200"/>
            <a:ext cx="7969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28" name="Picture 18" descr="usb0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1075931">
            <a:off x="9263064" y="3581401"/>
            <a:ext cx="947737"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47" name="Picture 19" descr="arrow1s_e0"/>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rot="2491199">
            <a:off x="7162800" y="3352800"/>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48" name="Text Box 20"/>
          <p:cNvSpPr txBox="1">
            <a:spLocks noChangeArrowheads="1"/>
          </p:cNvSpPr>
          <p:nvPr/>
        </p:nvSpPr>
        <p:spPr bwMode="auto">
          <a:xfrm>
            <a:off x="8153400" y="4419600"/>
            <a:ext cx="1981200"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spcBef>
                <a:spcPct val="50000"/>
              </a:spcBef>
            </a:pPr>
            <a:r>
              <a:rPr lang="en-US" altLang="en-US" sz="2800">
                <a:latin typeface="Arial Rounded MT Bold" panose="020F0704030504030204" pitchFamily="34" charset="0"/>
                <a:cs typeface="Arial" panose="020B0604020202020204" pitchFamily="34" charset="0"/>
              </a:rPr>
              <a:t>Storage devices</a:t>
            </a:r>
          </a:p>
        </p:txBody>
      </p:sp>
    </p:spTree>
    <p:extLst>
      <p:ext uri="{BB962C8B-B14F-4D97-AF65-F5344CB8AC3E}">
        <p14:creationId xmlns:p14="http://schemas.microsoft.com/office/powerpoint/2010/main" val="402655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8133"/>
                                        </p:tgtEl>
                                        <p:attrNameLst>
                                          <p:attrName>style.visibility</p:attrName>
                                        </p:attrNameLst>
                                      </p:cBhvr>
                                      <p:to>
                                        <p:strVal val="visible"/>
                                      </p:to>
                                    </p:set>
                                  </p:childTnLst>
                                </p:cTn>
                              </p:par>
                            </p:childTnLst>
                          </p:cTn>
                        </p:par>
                        <p:par>
                          <p:cTn id="7" fill="hold" nodeType="afterGroup">
                            <p:stCondLst>
                              <p:cond delay="500"/>
                            </p:stCondLst>
                            <p:childTnLst>
                              <p:par>
                                <p:cTn id="8" presetID="17" presetClass="entr" presetSubtype="10" fill="hold" grpId="0" nodeType="afterEffect">
                                  <p:stCondLst>
                                    <p:cond delay="0"/>
                                  </p:stCondLst>
                                  <p:childTnLst>
                                    <p:set>
                                      <p:cBhvr>
                                        <p:cTn id="9" dur="1" fill="hold">
                                          <p:stCondLst>
                                            <p:cond delay="0"/>
                                          </p:stCondLst>
                                        </p:cTn>
                                        <p:tgtEl>
                                          <p:spTgt spid="48135"/>
                                        </p:tgtEl>
                                        <p:attrNameLst>
                                          <p:attrName>style.visibility</p:attrName>
                                        </p:attrNameLst>
                                      </p:cBhvr>
                                      <p:to>
                                        <p:strVal val="visible"/>
                                      </p:to>
                                    </p:set>
                                    <p:anim calcmode="lin" valueType="num">
                                      <p:cBhvr>
                                        <p:cTn id="10" dur="500" fill="hold"/>
                                        <p:tgtEl>
                                          <p:spTgt spid="48135"/>
                                        </p:tgtEl>
                                        <p:attrNameLst>
                                          <p:attrName>ppt_w</p:attrName>
                                        </p:attrNameLst>
                                      </p:cBhvr>
                                      <p:tavLst>
                                        <p:tav tm="0">
                                          <p:val>
                                            <p:fltVal val="0"/>
                                          </p:val>
                                        </p:tav>
                                        <p:tav tm="100000">
                                          <p:val>
                                            <p:strVal val="#ppt_w"/>
                                          </p:val>
                                        </p:tav>
                                      </p:tavLst>
                                    </p:anim>
                                    <p:anim calcmode="lin" valueType="num">
                                      <p:cBhvr>
                                        <p:cTn id="11" dur="500" fill="hold"/>
                                        <p:tgtEl>
                                          <p:spTgt spid="48135"/>
                                        </p:tgtEl>
                                        <p:attrNameLst>
                                          <p:attrName>ppt_h</p:attrName>
                                        </p:attrNameLst>
                                      </p:cBhvr>
                                      <p:tavLst>
                                        <p:tav tm="0">
                                          <p:val>
                                            <p:strVal val="#ppt_h"/>
                                          </p:val>
                                        </p:tav>
                                        <p:tav tm="100000">
                                          <p:val>
                                            <p:strVal val="#ppt_h"/>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4" fill="hold" nodeType="clickEffect">
                                  <p:stCondLst>
                                    <p:cond delay="0"/>
                                  </p:stCondLst>
                                  <p:childTnLst>
                                    <p:set>
                                      <p:cBhvr>
                                        <p:cTn id="15" dur="1" fill="hold">
                                          <p:stCondLst>
                                            <p:cond delay="0"/>
                                          </p:stCondLst>
                                        </p:cTn>
                                        <p:tgtEl>
                                          <p:spTgt spid="48139"/>
                                        </p:tgtEl>
                                        <p:attrNameLst>
                                          <p:attrName>style.visibility</p:attrName>
                                        </p:attrNameLst>
                                      </p:cBhvr>
                                      <p:to>
                                        <p:strVal val="visible"/>
                                      </p:to>
                                    </p:set>
                                    <p:animEffect transition="in" filter="slide(fromBottom)">
                                      <p:cBhvr>
                                        <p:cTn id="16" dur="500"/>
                                        <p:tgtEl>
                                          <p:spTgt spid="4813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16" fill="hold" nodeType="clickEffect">
                                  <p:stCondLst>
                                    <p:cond delay="0"/>
                                  </p:stCondLst>
                                  <p:childTnLst>
                                    <p:set>
                                      <p:cBhvr>
                                        <p:cTn id="20" dur="1" fill="hold">
                                          <p:stCondLst>
                                            <p:cond delay="0"/>
                                          </p:stCondLst>
                                        </p:cTn>
                                        <p:tgtEl>
                                          <p:spTgt spid="48141"/>
                                        </p:tgtEl>
                                        <p:attrNameLst>
                                          <p:attrName>style.visibility</p:attrName>
                                        </p:attrNameLst>
                                      </p:cBhvr>
                                      <p:to>
                                        <p:strVal val="visible"/>
                                      </p:to>
                                    </p:set>
                                    <p:anim calcmode="lin" valueType="num">
                                      <p:cBhvr>
                                        <p:cTn id="21" dur="500" fill="hold"/>
                                        <p:tgtEl>
                                          <p:spTgt spid="48141"/>
                                        </p:tgtEl>
                                        <p:attrNameLst>
                                          <p:attrName>ppt_w</p:attrName>
                                        </p:attrNameLst>
                                      </p:cBhvr>
                                      <p:tavLst>
                                        <p:tav tm="0">
                                          <p:val>
                                            <p:fltVal val="0"/>
                                          </p:val>
                                        </p:tav>
                                        <p:tav tm="100000">
                                          <p:val>
                                            <p:strVal val="#ppt_w"/>
                                          </p:val>
                                        </p:tav>
                                      </p:tavLst>
                                    </p:anim>
                                    <p:anim calcmode="lin" valueType="num">
                                      <p:cBhvr>
                                        <p:cTn id="22" dur="500" fill="hold"/>
                                        <p:tgtEl>
                                          <p:spTgt spid="48141"/>
                                        </p:tgtEl>
                                        <p:attrNameLst>
                                          <p:attrName>ppt_h</p:attrName>
                                        </p:attrNameLst>
                                      </p:cBhvr>
                                      <p:tavLst>
                                        <p:tav tm="0">
                                          <p:val>
                                            <p:fltVal val="0"/>
                                          </p:val>
                                        </p:tav>
                                        <p:tav tm="100000">
                                          <p:val>
                                            <p:strVal val="#ppt_h"/>
                                          </p:val>
                                        </p:tav>
                                      </p:tavLst>
                                    </p:anim>
                                  </p:childTnLst>
                                </p:cTn>
                              </p:par>
                            </p:childTnLst>
                          </p:cTn>
                        </p:par>
                        <p:par>
                          <p:cTn id="23" fill="hold" nodeType="afterGroup">
                            <p:stCondLst>
                              <p:cond delay="500"/>
                            </p:stCondLst>
                            <p:childTnLst>
                              <p:par>
                                <p:cTn id="24" presetID="5" presetClass="entr" presetSubtype="10" fill="hold" grpId="0" nodeType="afterEffect">
                                  <p:stCondLst>
                                    <p:cond delay="0"/>
                                  </p:stCondLst>
                                  <p:childTnLst>
                                    <p:set>
                                      <p:cBhvr>
                                        <p:cTn id="25" dur="1" fill="hold">
                                          <p:stCondLst>
                                            <p:cond delay="0"/>
                                          </p:stCondLst>
                                        </p:cTn>
                                        <p:tgtEl>
                                          <p:spTgt spid="48136"/>
                                        </p:tgtEl>
                                        <p:attrNameLst>
                                          <p:attrName>style.visibility</p:attrName>
                                        </p:attrNameLst>
                                      </p:cBhvr>
                                      <p:to>
                                        <p:strVal val="visible"/>
                                      </p:to>
                                    </p:set>
                                    <p:animEffect transition="in" filter="checkerboard(across)">
                                      <p:cBhvr>
                                        <p:cTn id="26" dur="500"/>
                                        <p:tgtEl>
                                          <p:spTgt spid="4813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nodeType="clickEffect">
                                  <p:stCondLst>
                                    <p:cond delay="0"/>
                                  </p:stCondLst>
                                  <p:childTnLst>
                                    <p:set>
                                      <p:cBhvr>
                                        <p:cTn id="30" dur="1" fill="hold">
                                          <p:stCondLst>
                                            <p:cond delay="0"/>
                                          </p:stCondLst>
                                        </p:cTn>
                                        <p:tgtEl>
                                          <p:spTgt spid="48140"/>
                                        </p:tgtEl>
                                        <p:attrNameLst>
                                          <p:attrName>style.visibility</p:attrName>
                                        </p:attrNameLst>
                                      </p:cBhvr>
                                      <p:to>
                                        <p:strVal val="visible"/>
                                      </p:to>
                                    </p:set>
                                    <p:animEffect transition="in" filter="slide(fromBottom)">
                                      <p:cBhvr>
                                        <p:cTn id="31" dur="500"/>
                                        <p:tgtEl>
                                          <p:spTgt spid="4814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499"/>
                                          </p:stCondLst>
                                        </p:cTn>
                                        <p:tgtEl>
                                          <p:spTgt spid="48132"/>
                                        </p:tgtEl>
                                        <p:attrNameLst>
                                          <p:attrName>style.visibility</p:attrName>
                                        </p:attrNameLst>
                                      </p:cBhvr>
                                      <p:to>
                                        <p:strVal val="visible"/>
                                      </p:to>
                                    </p:set>
                                  </p:childTnLst>
                                </p:cTn>
                              </p:par>
                            </p:childTnLst>
                          </p:cTn>
                        </p:par>
                        <p:par>
                          <p:cTn id="36" fill="hold" nodeType="afterGroup">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48137"/>
                                        </p:tgtEl>
                                        <p:attrNameLst>
                                          <p:attrName>style.visibility</p:attrName>
                                        </p:attrNameLst>
                                      </p:cBhvr>
                                      <p:to>
                                        <p:strVal val="visible"/>
                                      </p:to>
                                    </p:set>
                                    <p:animEffect transition="in" filter="wipe(up)">
                                      <p:cBhvr>
                                        <p:cTn id="39" dur="500"/>
                                        <p:tgtEl>
                                          <p:spTgt spid="4813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1" fill="hold" nodeType="clickEffect">
                                  <p:stCondLst>
                                    <p:cond delay="0"/>
                                  </p:stCondLst>
                                  <p:childTnLst>
                                    <p:set>
                                      <p:cBhvr>
                                        <p:cTn id="43" dur="1" fill="hold">
                                          <p:stCondLst>
                                            <p:cond delay="0"/>
                                          </p:stCondLst>
                                        </p:cTn>
                                        <p:tgtEl>
                                          <p:spTgt spid="48142"/>
                                        </p:tgtEl>
                                        <p:attrNameLst>
                                          <p:attrName>style.visibility</p:attrName>
                                        </p:attrNameLst>
                                      </p:cBhvr>
                                      <p:to>
                                        <p:strVal val="visible"/>
                                      </p:to>
                                    </p:set>
                                    <p:animEffect transition="in" filter="slide(fromTop)">
                                      <p:cBhvr>
                                        <p:cTn id="44" dur="500"/>
                                        <p:tgtEl>
                                          <p:spTgt spid="4814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48134"/>
                                        </p:tgtEl>
                                        <p:attrNameLst>
                                          <p:attrName>style.visibility</p:attrName>
                                        </p:attrNameLst>
                                      </p:cBhvr>
                                      <p:to>
                                        <p:strVal val="visible"/>
                                      </p:to>
                                    </p:set>
                                  </p:childTnLst>
                                </p:cTn>
                              </p:par>
                            </p:childTnLst>
                          </p:cTn>
                        </p:par>
                        <p:par>
                          <p:cTn id="49" fill="hold" nodeType="afterGroup">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48138"/>
                                        </p:tgtEl>
                                        <p:attrNameLst>
                                          <p:attrName>style.visibility</p:attrName>
                                        </p:attrNameLst>
                                      </p:cBhvr>
                                      <p:to>
                                        <p:strVal val="visible"/>
                                      </p:to>
                                    </p:set>
                                    <p:animEffect transition="in" filter="wipe(up)">
                                      <p:cBhvr>
                                        <p:cTn id="52" dur="500"/>
                                        <p:tgtEl>
                                          <p:spTgt spid="4813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4" fill="hold" nodeType="clickEffect">
                                  <p:stCondLst>
                                    <p:cond delay="0"/>
                                  </p:stCondLst>
                                  <p:childTnLst>
                                    <p:set>
                                      <p:cBhvr>
                                        <p:cTn id="56" dur="1" fill="hold">
                                          <p:stCondLst>
                                            <p:cond delay="0"/>
                                          </p:stCondLst>
                                        </p:cTn>
                                        <p:tgtEl>
                                          <p:spTgt spid="48147"/>
                                        </p:tgtEl>
                                        <p:attrNameLst>
                                          <p:attrName>style.visibility</p:attrName>
                                        </p:attrNameLst>
                                      </p:cBhvr>
                                      <p:to>
                                        <p:strVal val="visible"/>
                                      </p:to>
                                    </p:set>
                                    <p:animEffect transition="in" filter="slide(fromBottom)">
                                      <p:cBhvr>
                                        <p:cTn id="57" dur="500"/>
                                        <p:tgtEl>
                                          <p:spTgt spid="48147"/>
                                        </p:tgtEl>
                                      </p:cBhvr>
                                    </p:animEffect>
                                  </p:childTnLst>
                                </p:cTn>
                              </p:par>
                            </p:childTnLst>
                          </p:cTn>
                        </p:par>
                        <p:par>
                          <p:cTn id="58" fill="hold" nodeType="afterGroup">
                            <p:stCondLst>
                              <p:cond delay="500"/>
                            </p:stCondLst>
                            <p:childTnLst>
                              <p:par>
                                <p:cTn id="59" presetID="22" presetClass="entr" presetSubtype="1" fill="hold" grpId="0" nodeType="afterEffect">
                                  <p:stCondLst>
                                    <p:cond delay="0"/>
                                  </p:stCondLst>
                                  <p:childTnLst>
                                    <p:set>
                                      <p:cBhvr>
                                        <p:cTn id="60" dur="1" fill="hold">
                                          <p:stCondLst>
                                            <p:cond delay="0"/>
                                          </p:stCondLst>
                                        </p:cTn>
                                        <p:tgtEl>
                                          <p:spTgt spid="48148"/>
                                        </p:tgtEl>
                                        <p:attrNameLst>
                                          <p:attrName>style.visibility</p:attrName>
                                        </p:attrNameLst>
                                      </p:cBhvr>
                                      <p:to>
                                        <p:strVal val="visible"/>
                                      </p:to>
                                    </p:set>
                                    <p:animEffect transition="in" filter="wipe(up)">
                                      <p:cBhvr>
                                        <p:cTn id="61" dur="500"/>
                                        <p:tgtEl>
                                          <p:spTgt spid="48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autoUpdateAnimBg="0"/>
      <p:bldP spid="48136" grpId="0" autoUpdateAnimBg="0"/>
      <p:bldP spid="48137" grpId="0" animBg="1" autoUpdateAnimBg="0"/>
      <p:bldP spid="48138" grpId="0" autoUpdateAnimBg="0"/>
      <p:bldP spid="48148"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mtClean="0">
                <a:latin typeface="Arial" panose="020B0604020202020204" pitchFamily="34" charset="0"/>
              </a:rPr>
              <a:t>2.</a:t>
            </a:r>
            <a:fld id="{0D3DF31D-8262-43E6-AF8C-8B440AE4D3F8}" type="slidenum">
              <a:rPr lang="en-US" altLang="en-US" smtClean="0">
                <a:latin typeface="Arial" panose="020B0604020202020204" pitchFamily="34" charset="0"/>
              </a:rPr>
              <a:pPr/>
              <a:t>40</a:t>
            </a:fld>
            <a:endParaRPr lang="en-US" altLang="en-US" smtClean="0">
              <a:latin typeface="Arial" panose="020B0604020202020204" pitchFamily="34" charset="0"/>
            </a:endParaRPr>
          </a:p>
        </p:txBody>
      </p:sp>
      <p:sp>
        <p:nvSpPr>
          <p:cNvPr id="18435"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436"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437" name="Text Box 4"/>
          <p:cNvSpPr txBox="1">
            <a:spLocks noChangeArrowheads="1"/>
          </p:cNvSpPr>
          <p:nvPr/>
        </p:nvSpPr>
        <p:spPr bwMode="auto">
          <a:xfrm>
            <a:off x="1828800" y="381000"/>
            <a:ext cx="49816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dirty="0">
                <a:solidFill>
                  <a:schemeClr val="folHlink"/>
                </a:solidFill>
              </a:rPr>
              <a:t>Figure </a:t>
            </a:r>
            <a:r>
              <a:rPr lang="en-US" altLang="en-US" sz="2400" dirty="0" smtClean="0">
                <a:solidFill>
                  <a:schemeClr val="folHlink"/>
                </a:solidFill>
              </a:rPr>
              <a:t> </a:t>
            </a:r>
            <a:r>
              <a:rPr lang="en-US" altLang="en-US" sz="2000" i="1" dirty="0"/>
              <a:t>An exchange using the OSI model</a:t>
            </a:r>
          </a:p>
        </p:txBody>
      </p:sp>
      <p:sp>
        <p:nvSpPr>
          <p:cNvPr id="18438"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1843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038" y="1200150"/>
            <a:ext cx="7523162"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82621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49526" y="-1786270"/>
            <a:ext cx="18089526" cy="10358770"/>
          </a:xfrm>
          <a:prstGeom prst="rect">
            <a:avLst/>
          </a:prstGeom>
        </p:spPr>
      </p:pic>
    </p:spTree>
    <p:extLst>
      <p:ext uri="{BB962C8B-B14F-4D97-AF65-F5344CB8AC3E}">
        <p14:creationId xmlns:p14="http://schemas.microsoft.com/office/powerpoint/2010/main" val="899241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fld id="{BDB78974-304C-4E06-97CC-ECE97A80023C}" type="slidenum">
              <a:rPr lang="en-US" altLang="en-US"/>
              <a:pPr/>
              <a:t>5</a:t>
            </a:fld>
            <a:endParaRPr lang="en-US" altLang="en-US"/>
          </a:p>
        </p:txBody>
      </p:sp>
      <p:sp>
        <p:nvSpPr>
          <p:cNvPr id="91138" name="Rectangle 2"/>
          <p:cNvSpPr>
            <a:spLocks noGrp="1" noChangeArrowheads="1"/>
          </p:cNvSpPr>
          <p:nvPr>
            <p:ph type="title" idx="4294967295"/>
          </p:nvPr>
        </p:nvSpPr>
        <p:spPr/>
        <p:txBody>
          <a:bodyPr/>
          <a:lstStyle/>
          <a:p>
            <a:r>
              <a:rPr lang="en-US" altLang="en-US" dirty="0" smtClean="0"/>
              <a:t>1.1. Input </a:t>
            </a:r>
            <a:r>
              <a:rPr lang="en-US" altLang="en-US" dirty="0"/>
              <a:t>Devices</a:t>
            </a:r>
          </a:p>
        </p:txBody>
      </p:sp>
      <p:sp>
        <p:nvSpPr>
          <p:cNvPr id="7171" name="Rectangle 3"/>
          <p:cNvSpPr>
            <a:spLocks noGrp="1" noChangeArrowheads="1"/>
          </p:cNvSpPr>
          <p:nvPr>
            <p:ph type="body" sz="half" idx="4294967295"/>
          </p:nvPr>
        </p:nvSpPr>
        <p:spPr>
          <a:xfrm>
            <a:off x="731519" y="1981200"/>
            <a:ext cx="10685417" cy="2286000"/>
          </a:xfrm>
        </p:spPr>
        <p:txBody>
          <a:bodyPr>
            <a:normAutofit/>
          </a:bodyPr>
          <a:lstStyle/>
          <a:p>
            <a:pPr algn="just"/>
            <a:r>
              <a:rPr lang="en-US" altLang="en-US" sz="3000" dirty="0">
                <a:latin typeface="Times New Roman" panose="02020603050405020304" pitchFamily="18" charset="0"/>
                <a:cs typeface="Times New Roman" panose="02020603050405020304" pitchFamily="18" charset="0"/>
              </a:rPr>
              <a:t>Data are facts, numbers and characters that are entered into the computer via keyboard.</a:t>
            </a:r>
          </a:p>
          <a:p>
            <a:pPr algn="just"/>
            <a:r>
              <a:rPr lang="en-US" altLang="en-US" sz="3000" dirty="0">
                <a:latin typeface="Times New Roman" panose="02020603050405020304" pitchFamily="18" charset="0"/>
                <a:cs typeface="Times New Roman" panose="02020603050405020304" pitchFamily="18" charset="0"/>
              </a:rPr>
              <a:t>Other types of input devices are mouse, joystick, light pens, scanners, camera, etc.</a:t>
            </a:r>
          </a:p>
        </p:txBody>
      </p:sp>
      <p:pic>
        <p:nvPicPr>
          <p:cNvPr id="7185" name="Picture 17" descr="scanner"/>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5486400" y="4114800"/>
            <a:ext cx="2971800" cy="2476500"/>
          </a:xfrm>
          <a:noFill/>
        </p:spPr>
      </p:pic>
      <p:pic>
        <p:nvPicPr>
          <p:cNvPr id="7173" name="Picture 5" descr="joysick2_e0"/>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4114800"/>
            <a:ext cx="12573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4" name="Picture 16" descr="mouse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191000"/>
            <a:ext cx="12446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7" name="Picture 19" descr="web camera"/>
          <p:cNvPicPr>
            <a:picLocks noGrp="1" noChangeAspect="1" noChangeArrowheads="1"/>
          </p:cNvPicPr>
          <p:nvPr>
            <p:ph sz="quarter" idx="4294967295"/>
          </p:nvPr>
        </p:nvPicPr>
        <p:blipFill>
          <a:blip r:embed="rId5">
            <a:extLst>
              <a:ext uri="{28A0092B-C50C-407E-A947-70E740481C1C}">
                <a14:useLocalDpi xmlns:a14="http://schemas.microsoft.com/office/drawing/2010/main" val="0"/>
              </a:ext>
            </a:extLst>
          </a:blip>
          <a:srcRect/>
          <a:stretch>
            <a:fillRect/>
          </a:stretch>
        </p:blipFill>
        <p:spPr>
          <a:xfrm>
            <a:off x="8763000" y="4114800"/>
            <a:ext cx="1600200" cy="1587500"/>
          </a:xfrm>
          <a:noFill/>
        </p:spPr>
      </p:pic>
    </p:spTree>
    <p:extLst>
      <p:ext uri="{BB962C8B-B14F-4D97-AF65-F5344CB8AC3E}">
        <p14:creationId xmlns:p14="http://schemas.microsoft.com/office/powerpoint/2010/main" val="39403049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up)">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wipe(up)">
                                      <p:cBhvr>
                                        <p:cTn id="12" dur="500"/>
                                        <p:tgtEl>
                                          <p:spTgt spid="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184"/>
                                        </p:tgtEl>
                                        <p:attrNameLst>
                                          <p:attrName>style.visibility</p:attrName>
                                        </p:attrNameLst>
                                      </p:cBhvr>
                                      <p:to>
                                        <p:strVal val="visible"/>
                                      </p:to>
                                    </p:set>
                                    <p:animEffect transition="in" filter="dissolve">
                                      <p:cBhvr>
                                        <p:cTn id="17" dur="500"/>
                                        <p:tgtEl>
                                          <p:spTgt spid="71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7173"/>
                                        </p:tgtEl>
                                        <p:attrNameLst>
                                          <p:attrName>style.visibility</p:attrName>
                                        </p:attrNameLst>
                                      </p:cBhvr>
                                      <p:to>
                                        <p:strVal val="visible"/>
                                      </p:to>
                                    </p:set>
                                    <p:animEffect transition="in" filter="dissolve">
                                      <p:cBhvr>
                                        <p:cTn id="22" dur="500"/>
                                        <p:tgtEl>
                                          <p:spTgt spid="717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18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6"/>
          <p:cNvSpPr>
            <a:spLocks noGrp="1"/>
          </p:cNvSpPr>
          <p:nvPr>
            <p:ph type="sldNum" sz="quarter" idx="12"/>
          </p:nvPr>
        </p:nvSpPr>
        <p:spPr/>
        <p:txBody>
          <a:bodyPr/>
          <a:lstStyle/>
          <a:p>
            <a:fld id="{ADE66A5F-D642-46E4-A005-66B7E2C65BB0}" type="slidenum">
              <a:rPr lang="en-US" altLang="en-US"/>
              <a:pPr/>
              <a:t>6</a:t>
            </a:fld>
            <a:endParaRPr lang="en-US" altLang="en-US"/>
          </a:p>
        </p:txBody>
      </p:sp>
      <p:sp>
        <p:nvSpPr>
          <p:cNvPr id="94210" name="Rectangle 2"/>
          <p:cNvSpPr>
            <a:spLocks noGrp="1" noChangeArrowheads="1"/>
          </p:cNvSpPr>
          <p:nvPr>
            <p:ph type="title"/>
          </p:nvPr>
        </p:nvSpPr>
        <p:spPr>
          <a:xfrm>
            <a:off x="326571" y="304800"/>
            <a:ext cx="10984557" cy="850900"/>
          </a:xfrm>
        </p:spPr>
        <p:txBody>
          <a:bodyPr>
            <a:normAutofit/>
          </a:bodyPr>
          <a:lstStyle/>
          <a:p>
            <a:r>
              <a:rPr lang="en-US" altLang="en-US" dirty="0" smtClean="0">
                <a:effectLst>
                  <a:outerShdw blurRad="38100" dist="38100" dir="2700000" algn="tl">
                    <a:srgbClr val="C0C0C0"/>
                  </a:outerShdw>
                </a:effectLst>
              </a:rPr>
              <a:t>1.1.Computer </a:t>
            </a:r>
            <a:r>
              <a:rPr lang="en-US" altLang="en-US" dirty="0">
                <a:effectLst>
                  <a:outerShdw blurRad="38100" dist="38100" dir="2700000" algn="tl">
                    <a:srgbClr val="C0C0C0"/>
                  </a:outerShdw>
                </a:effectLst>
              </a:rPr>
              <a:t>Input Devices</a:t>
            </a:r>
          </a:p>
        </p:txBody>
      </p:sp>
      <p:sp>
        <p:nvSpPr>
          <p:cNvPr id="94211" name="Rectangle 3"/>
          <p:cNvSpPr>
            <a:spLocks noGrp="1" noChangeArrowheads="1"/>
          </p:cNvSpPr>
          <p:nvPr>
            <p:ph type="body" sz="half" idx="1"/>
          </p:nvPr>
        </p:nvSpPr>
        <p:spPr>
          <a:xfrm>
            <a:off x="2209800" y="1676400"/>
            <a:ext cx="3773488" cy="3657600"/>
          </a:xfrm>
        </p:spPr>
        <p:txBody>
          <a:bodyPr/>
          <a:lstStyle/>
          <a:p>
            <a:r>
              <a:rPr lang="en-US" altLang="en-US"/>
              <a:t>Keyboard</a:t>
            </a:r>
          </a:p>
          <a:p>
            <a:r>
              <a:rPr lang="en-US" altLang="en-US"/>
              <a:t>Mouse/Trackball</a:t>
            </a:r>
          </a:p>
          <a:p>
            <a:r>
              <a:rPr lang="en-US" altLang="en-US"/>
              <a:t>Joystick</a:t>
            </a:r>
          </a:p>
          <a:p>
            <a:r>
              <a:rPr lang="en-US" altLang="en-US"/>
              <a:t>Light pen</a:t>
            </a:r>
          </a:p>
          <a:p>
            <a:r>
              <a:rPr lang="en-US" altLang="en-US"/>
              <a:t>Pointing Stick</a:t>
            </a:r>
          </a:p>
          <a:p>
            <a:r>
              <a:rPr lang="en-US" altLang="en-US"/>
              <a:t>Touchpad</a:t>
            </a:r>
          </a:p>
          <a:p>
            <a:endParaRPr lang="en-US" altLang="en-US"/>
          </a:p>
        </p:txBody>
      </p:sp>
      <p:sp>
        <p:nvSpPr>
          <p:cNvPr id="94212" name="Rectangle 4"/>
          <p:cNvSpPr>
            <a:spLocks noGrp="1" noChangeArrowheads="1"/>
          </p:cNvSpPr>
          <p:nvPr>
            <p:ph type="body" sz="half" idx="2"/>
          </p:nvPr>
        </p:nvSpPr>
        <p:spPr>
          <a:xfrm>
            <a:off x="6096000" y="1676400"/>
            <a:ext cx="3773488" cy="3657600"/>
          </a:xfrm>
        </p:spPr>
        <p:txBody>
          <a:bodyPr/>
          <a:lstStyle/>
          <a:p>
            <a:r>
              <a:rPr lang="en-US" altLang="en-US"/>
              <a:t>Touch screen</a:t>
            </a:r>
          </a:p>
          <a:p>
            <a:r>
              <a:rPr lang="en-US" altLang="en-US"/>
              <a:t>Bar code reader</a:t>
            </a:r>
          </a:p>
          <a:p>
            <a:r>
              <a:rPr lang="en-US" altLang="en-US"/>
              <a:t>Scanner</a:t>
            </a:r>
          </a:p>
          <a:p>
            <a:r>
              <a:rPr lang="en-US" altLang="en-US"/>
              <a:t>Microphone</a:t>
            </a:r>
          </a:p>
          <a:p>
            <a:r>
              <a:rPr lang="en-US" altLang="en-US"/>
              <a:t>Graphics Tablet</a:t>
            </a:r>
          </a:p>
          <a:p>
            <a:r>
              <a:rPr lang="en-US" altLang="en-US"/>
              <a:t>Digital Cameras</a:t>
            </a:r>
          </a:p>
        </p:txBody>
      </p:sp>
      <p:pic>
        <p:nvPicPr>
          <p:cNvPr id="94213" name="Picture 5" descr="keyboard"/>
          <p:cNvPicPr>
            <a:picLocks noChangeAspect="1" noChangeArrowheads="1"/>
          </p:cNvPicPr>
          <p:nvPr/>
        </p:nvPicPr>
        <p:blipFill>
          <a:blip r:embed="rId3">
            <a:extLst>
              <a:ext uri="{28A0092B-C50C-407E-A947-70E740481C1C}">
                <a14:useLocalDpi xmlns:a14="http://schemas.microsoft.com/office/drawing/2010/main" val="0"/>
              </a:ext>
            </a:extLst>
          </a:blip>
          <a:srcRect t="12500" b="12500"/>
          <a:stretch>
            <a:fillRect/>
          </a:stretch>
        </p:blipFill>
        <p:spPr bwMode="auto">
          <a:xfrm>
            <a:off x="3657600" y="5334000"/>
            <a:ext cx="18288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94214" name="Picture 6" descr="mou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5410200"/>
            <a:ext cx="12954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94215" name="Picture 7" descr="scanner"/>
          <p:cNvPicPr>
            <a:picLocks noChangeAspect="1" noChangeArrowheads="1"/>
          </p:cNvPicPr>
          <p:nvPr/>
        </p:nvPicPr>
        <p:blipFill>
          <a:blip r:embed="rId5">
            <a:extLst>
              <a:ext uri="{28A0092B-C50C-407E-A947-70E740481C1C}">
                <a14:useLocalDpi xmlns:a14="http://schemas.microsoft.com/office/drawing/2010/main" val="0"/>
              </a:ext>
            </a:extLst>
          </a:blip>
          <a:srcRect t="9091" b="13637"/>
          <a:stretch>
            <a:fillRect/>
          </a:stretch>
        </p:blipFill>
        <p:spPr bwMode="auto">
          <a:xfrm>
            <a:off x="7315200" y="5410200"/>
            <a:ext cx="167640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23598"/>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Slide Number Placeholder 3"/>
          <p:cNvSpPr>
            <a:spLocks noGrp="1"/>
          </p:cNvSpPr>
          <p:nvPr>
            <p:ph type="sldNum" sz="quarter" idx="12"/>
          </p:nvPr>
        </p:nvSpPr>
        <p:spPr/>
        <p:txBody>
          <a:bodyPr/>
          <a:lstStyle/>
          <a:p>
            <a:fld id="{43C0A027-C07A-45A4-94AB-B9B0AEC2ACF2}" type="slidenum">
              <a:rPr lang="en-US" altLang="en-US"/>
              <a:pPr/>
              <a:t>7</a:t>
            </a:fld>
            <a:endParaRPr lang="en-US" altLang="en-US"/>
          </a:p>
        </p:txBody>
      </p:sp>
      <p:sp>
        <p:nvSpPr>
          <p:cNvPr id="92162" name="Rectangle 2"/>
          <p:cNvSpPr>
            <a:spLocks noGrp="1" noChangeArrowheads="1"/>
          </p:cNvSpPr>
          <p:nvPr>
            <p:ph type="title" idx="4294967295"/>
          </p:nvPr>
        </p:nvSpPr>
        <p:spPr>
          <a:xfrm>
            <a:off x="1136469" y="209006"/>
            <a:ext cx="10847569" cy="1097280"/>
          </a:xfrm>
        </p:spPr>
        <p:txBody>
          <a:bodyPr>
            <a:normAutofit/>
          </a:bodyPr>
          <a:lstStyle/>
          <a:p>
            <a:r>
              <a:rPr lang="en-US" altLang="en-US" dirty="0" smtClean="0"/>
              <a:t>1.2. Processor </a:t>
            </a:r>
            <a:r>
              <a:rPr lang="en-US" altLang="en-US" dirty="0"/>
              <a:t>Unit</a:t>
            </a:r>
          </a:p>
        </p:txBody>
      </p:sp>
      <p:sp>
        <p:nvSpPr>
          <p:cNvPr id="120835" name="Rectangle 3"/>
          <p:cNvSpPr>
            <a:spLocks noGrp="1" noChangeArrowheads="1"/>
          </p:cNvSpPr>
          <p:nvPr>
            <p:ph type="body" sz="half" idx="4294967295"/>
          </p:nvPr>
        </p:nvSpPr>
        <p:spPr>
          <a:xfrm>
            <a:off x="1914525" y="1554480"/>
            <a:ext cx="8524875" cy="4998720"/>
          </a:xfrm>
        </p:spPr>
        <p:txBody>
          <a:bodyPr/>
          <a:lstStyle/>
          <a:p>
            <a:pPr marL="0" indent="455613" algn="just">
              <a:buNone/>
            </a:pPr>
            <a:r>
              <a:rPr lang="en-US" altLang="en-US" sz="2800" dirty="0" smtClean="0">
                <a:latin typeface="Times New Roman" panose="02020603050405020304" pitchFamily="18" charset="0"/>
                <a:cs typeface="Times New Roman" panose="02020603050405020304" pitchFamily="18" charset="0"/>
              </a:rPr>
              <a:t>Two main parts:</a:t>
            </a:r>
          </a:p>
          <a:p>
            <a:pPr algn="just"/>
            <a:r>
              <a:rPr lang="en-US" altLang="en-US" sz="2800" b="1" dirty="0" smtClean="0">
                <a:latin typeface="Times New Roman" panose="02020603050405020304" pitchFamily="18" charset="0"/>
                <a:cs typeface="Times New Roman" panose="02020603050405020304" pitchFamily="18" charset="0"/>
              </a:rPr>
              <a:t>CPU</a:t>
            </a:r>
            <a:r>
              <a:rPr lang="en-US" altLang="en-US" sz="2800" dirty="0" smtClean="0">
                <a:latin typeface="Times New Roman" panose="02020603050405020304" pitchFamily="18" charset="0"/>
                <a:cs typeface="Times New Roman" panose="02020603050405020304" pitchFamily="18" charset="0"/>
              </a:rPr>
              <a:t> – where the actual processing takes place; and</a:t>
            </a:r>
          </a:p>
          <a:p>
            <a:pPr algn="just"/>
            <a:r>
              <a:rPr lang="en-US" altLang="en-US" sz="2800" b="1" dirty="0" smtClean="0">
                <a:latin typeface="Times New Roman" panose="02020603050405020304" pitchFamily="18" charset="0"/>
                <a:cs typeface="Times New Roman" panose="02020603050405020304" pitchFamily="18" charset="0"/>
              </a:rPr>
              <a:t>Main memory</a:t>
            </a:r>
            <a:r>
              <a:rPr lang="en-US" altLang="en-US" sz="2800" dirty="0" smtClean="0">
                <a:latin typeface="Times New Roman" panose="02020603050405020304" pitchFamily="18" charset="0"/>
                <a:cs typeface="Times New Roman" panose="02020603050405020304" pitchFamily="18" charset="0"/>
              </a:rPr>
              <a:t> – where data are stored. </a:t>
            </a:r>
          </a:p>
          <a:p>
            <a:pPr marL="0" indent="455613" algn="just">
              <a:buNone/>
            </a:pPr>
            <a:r>
              <a:rPr lang="en-US" altLang="en-US" sz="2800" dirty="0" smtClean="0">
                <a:latin typeface="Times New Roman" panose="02020603050405020304" pitchFamily="18" charset="0"/>
                <a:cs typeface="Times New Roman" panose="02020603050405020304" pitchFamily="18" charset="0"/>
              </a:rPr>
              <a:t>The contents of main memory can be transferred to </a:t>
            </a:r>
            <a:r>
              <a:rPr lang="en-US" altLang="en-US" sz="2800" dirty="0" smtClean="0">
                <a:solidFill>
                  <a:schemeClr val="tx2"/>
                </a:solidFill>
                <a:latin typeface="Times New Roman" panose="02020603050405020304" pitchFamily="18" charset="0"/>
                <a:cs typeface="Times New Roman" panose="02020603050405020304" pitchFamily="18" charset="0"/>
              </a:rPr>
              <a:t>auxiliary storage devices </a:t>
            </a:r>
            <a:r>
              <a:rPr lang="en-US" altLang="en-US" sz="2800" dirty="0" smtClean="0">
                <a:latin typeface="Times New Roman" panose="02020603050405020304" pitchFamily="18" charset="0"/>
                <a:cs typeface="Times New Roman" panose="02020603050405020304" pitchFamily="18" charset="0"/>
              </a:rPr>
              <a:t>such as hard disks, floppy diskettes, zip disks, compact disks, or USB flash disk.</a:t>
            </a:r>
            <a:endParaRPr lang="en-US" altLang="en-US" sz="2800" dirty="0">
              <a:latin typeface="Times New Roman" panose="02020603050405020304" pitchFamily="18" charset="0"/>
              <a:cs typeface="Times New Roman" panose="02020603050405020304" pitchFamily="18" charset="0"/>
            </a:endParaRPr>
          </a:p>
        </p:txBody>
      </p:sp>
      <p:pic>
        <p:nvPicPr>
          <p:cNvPr id="120836" name="Picture 4" descr="intelp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1412083"/>
            <a:ext cx="1752600" cy="137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837" name="Picture 5" descr="psmzip_e0"/>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2046" y="4379776"/>
            <a:ext cx="142875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838" name="Picture 6" descr="jlcd_e0"/>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3956" y="5515234"/>
            <a:ext cx="1600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839" name="Picture 7" descr="floppy1_e0"/>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364399" y="3066653"/>
            <a:ext cx="8572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8" name="Picture 10" descr="CPUs_old"/>
          <p:cNvPicPr>
            <a:picLocks noGrp="1" noChangeAspect="1" noChangeArrowheads="1"/>
          </p:cNvPicPr>
          <p:nvPr>
            <p:ph sz="quarter" idx="4294967295"/>
          </p:nvPr>
        </p:nvPicPr>
        <p:blipFill>
          <a:blip r:embed="rId6">
            <a:extLst>
              <a:ext uri="{28A0092B-C50C-407E-A947-70E740481C1C}">
                <a14:useLocalDpi xmlns:a14="http://schemas.microsoft.com/office/drawing/2010/main" val="0"/>
              </a:ext>
            </a:extLst>
          </a:blip>
          <a:srcRect/>
          <a:stretch>
            <a:fillRect/>
          </a:stretch>
        </p:blipFill>
        <p:spPr>
          <a:xfrm>
            <a:off x="10269728" y="1798810"/>
            <a:ext cx="2082800" cy="1562100"/>
          </a:xfrm>
          <a:noFill/>
        </p:spPr>
      </p:pic>
      <p:pic>
        <p:nvPicPr>
          <p:cNvPr id="120840" name="Picture 8" descr="usb02"/>
          <p:cNvPicPr>
            <a:picLocks noGrp="1" noChangeAspect="1" noChangeArrowheads="1"/>
          </p:cNvPicPr>
          <p:nvPr>
            <p:ph sz="quarter" idx="4294967295"/>
          </p:nvPr>
        </p:nvPicPr>
        <p:blipFill>
          <a:blip r:embed="rId7">
            <a:extLst>
              <a:ext uri="{28A0092B-C50C-407E-A947-70E740481C1C}">
                <a14:useLocalDpi xmlns:a14="http://schemas.microsoft.com/office/drawing/2010/main" val="0"/>
              </a:ext>
            </a:extLst>
          </a:blip>
          <a:srcRect/>
          <a:stretch>
            <a:fillRect/>
          </a:stretch>
        </p:blipFill>
        <p:spPr>
          <a:xfrm>
            <a:off x="2387972" y="6172200"/>
            <a:ext cx="1057275" cy="685800"/>
          </a:xfrm>
          <a:noFill/>
        </p:spPr>
      </p:pic>
    </p:spTree>
    <p:extLst>
      <p:ext uri="{BB962C8B-B14F-4D97-AF65-F5344CB8AC3E}">
        <p14:creationId xmlns:p14="http://schemas.microsoft.com/office/powerpoint/2010/main" val="2803183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208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20835">
                                            <p:txEl>
                                              <p:pRg st="0" end="0"/>
                                            </p:txEl>
                                          </p:spTgt>
                                        </p:tgtEl>
                                        <p:attrNameLst>
                                          <p:attrName>style.visibility</p:attrName>
                                        </p:attrNameLst>
                                      </p:cBhvr>
                                      <p:to>
                                        <p:strVal val="visible"/>
                                      </p:to>
                                    </p:set>
                                    <p:animEffect transition="in" filter="wipe(up)">
                                      <p:cBhvr>
                                        <p:cTn id="11" dur="500"/>
                                        <p:tgtEl>
                                          <p:spTgt spid="12083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20835">
                                            <p:txEl>
                                              <p:pRg st="1" end="1"/>
                                            </p:txEl>
                                          </p:spTgt>
                                        </p:tgtEl>
                                        <p:attrNameLst>
                                          <p:attrName>style.visibility</p:attrName>
                                        </p:attrNameLst>
                                      </p:cBhvr>
                                      <p:to>
                                        <p:strVal val="visible"/>
                                      </p:to>
                                    </p:set>
                                    <p:animEffect transition="in" filter="wipe(up)">
                                      <p:cBhvr>
                                        <p:cTn id="16" dur="500"/>
                                        <p:tgtEl>
                                          <p:spTgt spid="120835">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20835">
                                            <p:txEl>
                                              <p:pRg st="2" end="2"/>
                                            </p:txEl>
                                          </p:spTgt>
                                        </p:tgtEl>
                                        <p:attrNameLst>
                                          <p:attrName>style.visibility</p:attrName>
                                        </p:attrNameLst>
                                      </p:cBhvr>
                                      <p:to>
                                        <p:strVal val="visible"/>
                                      </p:to>
                                    </p:set>
                                    <p:animEffect transition="in" filter="wipe(up)">
                                      <p:cBhvr>
                                        <p:cTn id="21" dur="500"/>
                                        <p:tgtEl>
                                          <p:spTgt spid="120835">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20835">
                                            <p:txEl>
                                              <p:pRg st="3" end="3"/>
                                            </p:txEl>
                                          </p:spTgt>
                                        </p:tgtEl>
                                        <p:attrNameLst>
                                          <p:attrName>style.visibility</p:attrName>
                                        </p:attrNameLst>
                                      </p:cBhvr>
                                      <p:to>
                                        <p:strVal val="visible"/>
                                      </p:to>
                                    </p:set>
                                    <p:animEffect transition="in" filter="wipe(up)">
                                      <p:cBhvr>
                                        <p:cTn id="26" dur="500"/>
                                        <p:tgtEl>
                                          <p:spTgt spid="120835">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2083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2083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2083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208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44C798B-49EE-4F66-B7E5-47BA2C5D6B53}" type="slidenum">
              <a:rPr lang="en-US" altLang="en-US"/>
              <a:pPr/>
              <a:t>8</a:t>
            </a:fld>
            <a:endParaRPr lang="en-US" altLang="en-US"/>
          </a:p>
        </p:txBody>
      </p:sp>
      <p:sp>
        <p:nvSpPr>
          <p:cNvPr id="100354" name="Rectangle 2"/>
          <p:cNvSpPr>
            <a:spLocks noGrp="1" noChangeArrowheads="1"/>
          </p:cNvSpPr>
          <p:nvPr>
            <p:ph type="body" idx="1"/>
          </p:nvPr>
        </p:nvSpPr>
        <p:spPr>
          <a:xfrm>
            <a:off x="653142" y="1145031"/>
            <a:ext cx="11298065" cy="5492877"/>
          </a:xfrm>
        </p:spPr>
        <p:txBody>
          <a:bodyPr>
            <a:normAutofit fontScale="77500" lnSpcReduction="20000"/>
          </a:bodyPr>
          <a:lstStyle/>
          <a:p>
            <a:pPr algn="just"/>
            <a:r>
              <a:rPr lang="en-US" altLang="en-US" sz="3000" dirty="0">
                <a:latin typeface="Times New Roman" panose="02020603050405020304" pitchFamily="18" charset="0"/>
                <a:cs typeface="Times New Roman" panose="02020603050405020304" pitchFamily="18" charset="0"/>
              </a:rPr>
              <a:t>The </a:t>
            </a:r>
            <a:r>
              <a:rPr lang="en-US" altLang="en-US" sz="3000" cap="all" dirty="0">
                <a:blipFill>
                  <a:blip r:embed="rId3">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ea typeface="+mj-ea"/>
                <a:cs typeface="Times New Roman" panose="02020603050405020304" pitchFamily="18" charset="0"/>
              </a:rPr>
              <a:t>microprocessor</a:t>
            </a:r>
            <a:r>
              <a:rPr lang="en-US" altLang="en-US" sz="3000" dirty="0">
                <a:latin typeface="Times New Roman" panose="02020603050405020304" pitchFamily="18" charset="0"/>
                <a:cs typeface="Times New Roman" panose="02020603050405020304" pitchFamily="18" charset="0"/>
              </a:rPr>
              <a:t>, the brains of the computer.  Referred to a CPU or </a:t>
            </a:r>
            <a:r>
              <a:rPr lang="en-US" altLang="en-US" sz="3000" dirty="0" smtClean="0">
                <a:latin typeface="Times New Roman" panose="02020603050405020304" pitchFamily="18" charset="0"/>
                <a:cs typeface="Times New Roman" panose="02020603050405020304" pitchFamily="18" charset="0"/>
              </a:rPr>
              <a:t>processor.</a:t>
            </a:r>
          </a:p>
          <a:p>
            <a:pPr marL="0" indent="0" algn="just">
              <a:buNone/>
            </a:pPr>
            <a:endParaRPr lang="en-US" altLang="en-US" sz="3000" dirty="0" smtClean="0">
              <a:latin typeface="Times New Roman" panose="02020603050405020304" pitchFamily="18" charset="0"/>
              <a:cs typeface="Times New Roman" panose="02020603050405020304" pitchFamily="18" charset="0"/>
            </a:endParaRPr>
          </a:p>
          <a:p>
            <a:pPr algn="just"/>
            <a:r>
              <a:rPr lang="en-US" altLang="en-US" sz="3000" dirty="0" smtClean="0">
                <a:latin typeface="Times New Roman" panose="02020603050405020304" pitchFamily="18" charset="0"/>
                <a:cs typeface="Times New Roman" panose="02020603050405020304" pitchFamily="18" charset="0"/>
              </a:rPr>
              <a:t>Housed </a:t>
            </a:r>
            <a:r>
              <a:rPr lang="en-US" altLang="en-US" sz="3000" dirty="0">
                <a:latin typeface="Times New Roman" panose="02020603050405020304" pitchFamily="18" charset="0"/>
                <a:cs typeface="Times New Roman" panose="02020603050405020304" pitchFamily="18" charset="0"/>
              </a:rPr>
              <a:t>on a tiny silicon </a:t>
            </a:r>
            <a:r>
              <a:rPr lang="en-US" altLang="en-US" sz="3000" dirty="0" smtClean="0">
                <a:latin typeface="Times New Roman" panose="02020603050405020304" pitchFamily="18" charset="0"/>
                <a:cs typeface="Times New Roman" panose="02020603050405020304" pitchFamily="18" charset="0"/>
              </a:rPr>
              <a:t>chip</a:t>
            </a:r>
          </a:p>
          <a:p>
            <a:pPr algn="just"/>
            <a:endParaRPr lang="en-US" altLang="en-US" sz="3000" dirty="0">
              <a:latin typeface="Times New Roman" panose="02020603050405020304" pitchFamily="18" charset="0"/>
              <a:cs typeface="Times New Roman" panose="02020603050405020304" pitchFamily="18" charset="0"/>
            </a:endParaRPr>
          </a:p>
          <a:p>
            <a:pPr algn="just"/>
            <a:r>
              <a:rPr lang="en-US" altLang="en-US" sz="3000" dirty="0">
                <a:latin typeface="Times New Roman" panose="02020603050405020304" pitchFamily="18" charset="0"/>
                <a:cs typeface="Times New Roman" panose="02020603050405020304" pitchFamily="18" charset="0"/>
              </a:rPr>
              <a:t>Chip contains millions of switches and pathways that help your computer make important decisions</a:t>
            </a:r>
            <a:r>
              <a:rPr lang="en-US" altLang="en-US" sz="3000" dirty="0" smtClean="0">
                <a:latin typeface="Times New Roman" panose="02020603050405020304" pitchFamily="18" charset="0"/>
                <a:cs typeface="Times New Roman" panose="02020603050405020304" pitchFamily="18" charset="0"/>
              </a:rPr>
              <a:t>.</a:t>
            </a:r>
          </a:p>
          <a:p>
            <a:pPr algn="just"/>
            <a:endParaRPr lang="en-US" altLang="en-US" sz="3000" dirty="0">
              <a:latin typeface="Times New Roman" panose="02020603050405020304" pitchFamily="18" charset="0"/>
              <a:cs typeface="Times New Roman" panose="02020603050405020304" pitchFamily="18" charset="0"/>
            </a:endParaRPr>
          </a:p>
          <a:p>
            <a:pPr algn="just"/>
            <a:r>
              <a:rPr lang="en-US" altLang="en-US" sz="3000" dirty="0">
                <a:latin typeface="Times New Roman" panose="02020603050405020304" pitchFamily="18" charset="0"/>
                <a:cs typeface="Times New Roman" panose="02020603050405020304" pitchFamily="18" charset="0"/>
              </a:rPr>
              <a:t>CPU knows which switches to turn on and which to turn off  because it receives its instructions from computer programs (software</a:t>
            </a:r>
            <a:r>
              <a:rPr lang="en-US" altLang="en-US" sz="3000" dirty="0" smtClean="0">
                <a:latin typeface="Times New Roman" panose="02020603050405020304" pitchFamily="18" charset="0"/>
                <a:cs typeface="Times New Roman" panose="02020603050405020304" pitchFamily="18" charset="0"/>
              </a:rPr>
              <a:t>).</a:t>
            </a:r>
          </a:p>
          <a:p>
            <a:pPr marL="0" indent="0" algn="just">
              <a:buNone/>
            </a:pPr>
            <a:endParaRPr lang="en-US" altLang="en-US" sz="3000" dirty="0">
              <a:latin typeface="Times New Roman" panose="02020603050405020304" pitchFamily="18" charset="0"/>
              <a:cs typeface="Times New Roman" panose="02020603050405020304" pitchFamily="18" charset="0"/>
            </a:endParaRPr>
          </a:p>
          <a:p>
            <a:pPr algn="just"/>
            <a:r>
              <a:rPr lang="en-US" altLang="en-US" sz="3000" dirty="0">
                <a:latin typeface="Times New Roman" panose="02020603050405020304" pitchFamily="18" charset="0"/>
                <a:cs typeface="Times New Roman" panose="02020603050405020304" pitchFamily="18" charset="0"/>
              </a:rPr>
              <a:t>CPU has two primary sections:</a:t>
            </a:r>
          </a:p>
          <a:p>
            <a:pPr lvl="1" algn="just">
              <a:spcBef>
                <a:spcPts val="1200"/>
              </a:spcBef>
            </a:pPr>
            <a:endParaRPr lang="en-US" altLang="en-US" sz="3000" dirty="0">
              <a:latin typeface="Times New Roman" panose="02020603050405020304" pitchFamily="18" charset="0"/>
              <a:cs typeface="Times New Roman" panose="02020603050405020304" pitchFamily="18" charset="0"/>
            </a:endParaRPr>
          </a:p>
          <a:p>
            <a:pPr lvl="2" algn="just">
              <a:spcBef>
                <a:spcPts val="1200"/>
              </a:spcBef>
            </a:pPr>
            <a:r>
              <a:rPr lang="en-US" altLang="en-US" sz="3000" dirty="0">
                <a:latin typeface="Times New Roman" panose="02020603050405020304" pitchFamily="18" charset="0"/>
                <a:cs typeface="Times New Roman" panose="02020603050405020304" pitchFamily="18" charset="0"/>
              </a:rPr>
              <a:t>	Arithmetic/logic </a:t>
            </a:r>
            <a:r>
              <a:rPr lang="en-US" altLang="en-US" sz="3000" dirty="0" smtClean="0">
                <a:latin typeface="Times New Roman" panose="02020603050405020304" pitchFamily="18" charset="0"/>
                <a:cs typeface="Times New Roman" panose="02020603050405020304" pitchFamily="18" charset="0"/>
              </a:rPr>
              <a:t>unit</a:t>
            </a:r>
          </a:p>
          <a:p>
            <a:pPr lvl="2" algn="just">
              <a:spcBef>
                <a:spcPts val="1200"/>
              </a:spcBef>
            </a:pPr>
            <a:r>
              <a:rPr lang="en-US" altLang="en-US" sz="3000" dirty="0">
                <a:latin typeface="Times New Roman" panose="02020603050405020304" pitchFamily="18" charset="0"/>
                <a:cs typeface="Times New Roman" panose="02020603050405020304" pitchFamily="18" charset="0"/>
              </a:rPr>
              <a:t> </a:t>
            </a:r>
            <a:r>
              <a:rPr lang="en-US" altLang="en-US" sz="3000" dirty="0" smtClean="0">
                <a:latin typeface="Times New Roman" panose="02020603050405020304" pitchFamily="18" charset="0"/>
                <a:cs typeface="Times New Roman" panose="02020603050405020304" pitchFamily="18" charset="0"/>
              </a:rPr>
              <a:t>   Control </a:t>
            </a:r>
            <a:r>
              <a:rPr lang="en-US" altLang="en-US" sz="3000" dirty="0">
                <a:latin typeface="Times New Roman" panose="02020603050405020304" pitchFamily="18" charset="0"/>
                <a:cs typeface="Times New Roman" panose="02020603050405020304" pitchFamily="18" charset="0"/>
              </a:rPr>
              <a:t>unit</a:t>
            </a:r>
          </a:p>
          <a:p>
            <a:endParaRPr lang="en-US" altLang="en-US" sz="3000" dirty="0">
              <a:latin typeface="Times New Roman" panose="02020603050405020304" pitchFamily="18" charset="0"/>
              <a:cs typeface="Times New Roman" panose="02020603050405020304" pitchFamily="18" charset="0"/>
            </a:endParaRPr>
          </a:p>
        </p:txBody>
      </p:sp>
      <p:sp>
        <p:nvSpPr>
          <p:cNvPr id="100355" name="Rectangle 3"/>
          <p:cNvSpPr>
            <a:spLocks noChangeArrowheads="1"/>
          </p:cNvSpPr>
          <p:nvPr/>
        </p:nvSpPr>
        <p:spPr bwMode="auto">
          <a:xfrm>
            <a:off x="509451" y="304801"/>
            <a:ext cx="9777549"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914400">
              <a:lnSpc>
                <a:spcPct val="90000"/>
              </a:lnSpc>
              <a:spcBef>
                <a:spcPct val="0"/>
              </a:spcBef>
            </a:pPr>
            <a:r>
              <a:rPr lang="en-US" altLang="en-US" sz="54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1.2</a:t>
            </a:r>
            <a:r>
              <a:rPr lang="en-US" altLang="en-US" sz="5400" cap="all" dirty="0" smtClean="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 Central </a:t>
            </a:r>
            <a:r>
              <a:rPr lang="en-US" altLang="en-US" sz="54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Processing Unit</a:t>
            </a:r>
          </a:p>
        </p:txBody>
      </p:sp>
    </p:spTree>
    <p:extLst>
      <p:ext uri="{BB962C8B-B14F-4D97-AF65-F5344CB8AC3E}">
        <p14:creationId xmlns:p14="http://schemas.microsoft.com/office/powerpoint/2010/main" val="61054504"/>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287BCB1-410F-4684-9B11-12A738A95DEF}" type="slidenum">
              <a:rPr lang="en-US" altLang="en-US"/>
              <a:pPr/>
              <a:t>9</a:t>
            </a:fld>
            <a:endParaRPr lang="en-US" altLang="en-US"/>
          </a:p>
        </p:txBody>
      </p:sp>
      <p:sp>
        <p:nvSpPr>
          <p:cNvPr id="104450" name="Rectangle 2"/>
          <p:cNvSpPr>
            <a:spLocks noChangeArrowheads="1"/>
          </p:cNvSpPr>
          <p:nvPr/>
        </p:nvSpPr>
        <p:spPr bwMode="auto">
          <a:xfrm>
            <a:off x="888274" y="1066801"/>
            <a:ext cx="10422854"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endParaRPr lang="en-US" altLang="en-US" sz="2500" dirty="0">
              <a:latin typeface="Times New Roman" panose="02020603050405020304" pitchFamily="18" charset="0"/>
              <a:cs typeface="Times New Roman" panose="02020603050405020304" pitchFamily="18" charset="0"/>
            </a:endParaRPr>
          </a:p>
          <a:p>
            <a:pPr marL="342900" indent="-342900" eaLnBrk="0" hangingPunct="0">
              <a:buFont typeface="Arial" panose="020B0604020202020204" pitchFamily="34" charset="0"/>
              <a:buChar char="•"/>
            </a:pPr>
            <a:r>
              <a:rPr lang="en-US" altLang="en-US" sz="2500" dirty="0" smtClean="0">
                <a:latin typeface="Times New Roman" panose="02020603050405020304" pitchFamily="18" charset="0"/>
                <a:cs typeface="Times New Roman" panose="02020603050405020304" pitchFamily="18" charset="0"/>
              </a:rPr>
              <a:t>Performs </a:t>
            </a:r>
            <a:r>
              <a:rPr lang="en-US" altLang="en-US" sz="2500" dirty="0">
                <a:latin typeface="Times New Roman" panose="02020603050405020304" pitchFamily="18" charset="0"/>
                <a:cs typeface="Times New Roman" panose="02020603050405020304" pitchFamily="18" charset="0"/>
              </a:rPr>
              <a:t>arithmetic computations and logical operations; by combining these two operations the ALU can execute complex tasks.</a:t>
            </a:r>
          </a:p>
          <a:p>
            <a:pPr eaLnBrk="0" hangingPunct="0"/>
            <a:endParaRPr lang="en-US" altLang="en-US" sz="2500" dirty="0">
              <a:latin typeface="Times New Roman" panose="02020603050405020304" pitchFamily="18" charset="0"/>
              <a:cs typeface="Times New Roman" panose="02020603050405020304" pitchFamily="18" charset="0"/>
            </a:endParaRPr>
          </a:p>
          <a:p>
            <a:pPr lvl="1" eaLnBrk="0" hangingPunct="0"/>
            <a:r>
              <a:rPr lang="en-US" altLang="en-US" sz="2500" dirty="0">
                <a:latin typeface="Times New Roman" panose="02020603050405020304" pitchFamily="18" charset="0"/>
                <a:cs typeface="Times New Roman" panose="02020603050405020304" pitchFamily="18" charset="0"/>
              </a:rPr>
              <a:t>- Arithmetic operations include addition, subtractions, multiplication, and division.</a:t>
            </a:r>
          </a:p>
          <a:p>
            <a:pPr lvl="1" eaLnBrk="0" hangingPunct="0"/>
            <a:endParaRPr lang="en-US" altLang="en-US" sz="2500" dirty="0">
              <a:latin typeface="Times New Roman" panose="02020603050405020304" pitchFamily="18" charset="0"/>
              <a:cs typeface="Times New Roman" panose="02020603050405020304" pitchFamily="18" charset="0"/>
            </a:endParaRPr>
          </a:p>
          <a:p>
            <a:pPr lvl="1" eaLnBrk="0" hangingPunct="0"/>
            <a:r>
              <a:rPr lang="en-US" altLang="en-US" sz="2500" dirty="0">
                <a:latin typeface="Times New Roman" panose="02020603050405020304" pitchFamily="18" charset="0"/>
                <a:cs typeface="Times New Roman" panose="02020603050405020304" pitchFamily="18" charset="0"/>
              </a:rPr>
              <a:t>- Logical operations involve comparisons.</a:t>
            </a:r>
          </a:p>
        </p:txBody>
      </p:sp>
      <p:sp>
        <p:nvSpPr>
          <p:cNvPr id="4" name="Rectangle 3"/>
          <p:cNvSpPr>
            <a:spLocks noChangeArrowheads="1"/>
          </p:cNvSpPr>
          <p:nvPr/>
        </p:nvSpPr>
        <p:spPr bwMode="auto">
          <a:xfrm>
            <a:off x="509451" y="304801"/>
            <a:ext cx="9777549"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914400">
              <a:lnSpc>
                <a:spcPct val="90000"/>
              </a:lnSpc>
              <a:spcBef>
                <a:spcPct val="0"/>
              </a:spcBef>
            </a:pPr>
            <a:r>
              <a:rPr lang="en-US" altLang="en-US" sz="5400" cap="all" dirty="0" smtClean="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1.2.1. Arithmetic Logic UNIT(ALU)</a:t>
            </a:r>
            <a:endParaRPr lang="en-US" altLang="en-US" sz="5400" cap="all"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endParaRPr>
          </a:p>
        </p:txBody>
      </p:sp>
    </p:spTree>
    <p:extLst>
      <p:ext uri="{BB962C8B-B14F-4D97-AF65-F5344CB8AC3E}">
        <p14:creationId xmlns:p14="http://schemas.microsoft.com/office/powerpoint/2010/main" val="147854423"/>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1825</TotalTime>
  <Words>3419</Words>
  <Application>Microsoft Office PowerPoint</Application>
  <PresentationFormat>Widescreen</PresentationFormat>
  <Paragraphs>309</Paragraphs>
  <Slides>41</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Arial</vt:lpstr>
      <vt:lpstr>Arial Rounded MT Bold</vt:lpstr>
      <vt:lpstr>Blade Runner Movie Font</vt:lpstr>
      <vt:lpstr>Calibri</vt:lpstr>
      <vt:lpstr>Comic Sans MS</vt:lpstr>
      <vt:lpstr>Rockwell</vt:lpstr>
      <vt:lpstr>Rockwell Condensed</vt:lpstr>
      <vt:lpstr>Times</vt:lpstr>
      <vt:lpstr>Times New Roman</vt:lpstr>
      <vt:lpstr>Wingdings</vt:lpstr>
      <vt:lpstr>Wood Type</vt:lpstr>
      <vt:lpstr>Basic Concepts (Revision of OS and Networking concepts)</vt:lpstr>
      <vt:lpstr>Some Important Terms</vt:lpstr>
      <vt:lpstr>1. Computer </vt:lpstr>
      <vt:lpstr>COMPUTER </vt:lpstr>
      <vt:lpstr>1.1. Input Devices</vt:lpstr>
      <vt:lpstr>1.1.Computer Input Devices</vt:lpstr>
      <vt:lpstr>1.2. Processor Unit</vt:lpstr>
      <vt:lpstr>PowerPoint Presentation</vt:lpstr>
      <vt:lpstr>PowerPoint Presentation</vt:lpstr>
      <vt:lpstr>PowerPoint Presentation</vt:lpstr>
      <vt:lpstr>PowerPoint Presentation</vt:lpstr>
      <vt:lpstr>PowerPoint Presentation</vt:lpstr>
      <vt:lpstr>PowerPoint Presentation</vt:lpstr>
      <vt:lpstr>1.4. Output Unit</vt:lpstr>
      <vt:lpstr>2. Computer SYSTEM</vt:lpstr>
      <vt:lpstr>PowerPoint Presentation</vt:lpstr>
      <vt:lpstr>PowerPoint Presentation</vt:lpstr>
      <vt:lpstr>PowerPoint Presentation</vt:lpstr>
      <vt:lpstr>2.1.1 Operating system</vt:lpstr>
      <vt:lpstr>2.1.1 Operating system</vt:lpstr>
      <vt:lpstr>PowerPoint Presentation</vt:lpstr>
      <vt:lpstr>2.3. Firmware</vt:lpstr>
      <vt:lpstr>2.3.1. BIOS</vt:lpstr>
      <vt:lpstr>2.3.1. BIOS</vt:lpstr>
      <vt:lpstr>3. Important Terms</vt:lpstr>
      <vt:lpstr>3.1. Multi programming</vt:lpstr>
      <vt:lpstr>3.2. Multi Tasking</vt:lpstr>
      <vt:lpstr>3.3. Multi Processing</vt:lpstr>
      <vt:lpstr>3.4. Multi Threading</vt:lpstr>
      <vt:lpstr>3.4. Multi threading                     contd…</vt:lpstr>
      <vt:lpstr>4. Network</vt:lpstr>
      <vt:lpstr>4.1 NETWORK</vt:lpstr>
      <vt:lpstr>4.2. Networks Topology</vt:lpstr>
      <vt:lpstr>4.3. Types of Networks</vt:lpstr>
      <vt:lpstr>4.3. Types of Networks                 CONTD…</vt:lpstr>
      <vt:lpstr>So, who owns the Internet?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Concepts</dc:title>
  <dc:creator>Avita Katal</dc:creator>
  <cp:lastModifiedBy>Avita Katal</cp:lastModifiedBy>
  <cp:revision>82</cp:revision>
  <dcterms:created xsi:type="dcterms:W3CDTF">2019-01-06T03:30:26Z</dcterms:created>
  <dcterms:modified xsi:type="dcterms:W3CDTF">2022-08-16T09:32:30Z</dcterms:modified>
</cp:coreProperties>
</file>