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153" autoAdjust="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87E6E-15F8-4B22-8DFE-D6DB2A9DBBBB}" type="datetimeFigureOut">
              <a:rPr lang="en-IN" smtClean="0"/>
              <a:t>09-11-2022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2A990-848A-4928-B217-D3A2D03A0C8E}" type="slidenum">
              <a:rPr lang="en-IN" smtClean="0"/>
              <a:t>‹#›</a:t>
            </a:fld>
            <a:endParaRPr lang="en-IN"/>
          </a:p>
        </p:txBody>
      </p:sp>
    </p:spTree>
    <p:extLst>
      <p:ext uri="{BB962C8B-B14F-4D97-AF65-F5344CB8AC3E}">
        <p14:creationId xmlns:p14="http://schemas.microsoft.com/office/powerpoint/2010/main" val="4097470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62A990-848A-4928-B217-D3A2D03A0C8E}" type="slidenum">
              <a:rPr lang="en-IN" smtClean="0"/>
              <a:t>19</a:t>
            </a:fld>
            <a:endParaRPr lang="en-IN"/>
          </a:p>
        </p:txBody>
      </p:sp>
    </p:spTree>
    <p:extLst>
      <p:ext uri="{BB962C8B-B14F-4D97-AF65-F5344CB8AC3E}">
        <p14:creationId xmlns:p14="http://schemas.microsoft.com/office/powerpoint/2010/main" val="375021997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256EE4-7057-4C07-A2C9-6BF7F9E6BD6E}"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5CDB750-EE13-4E48-AB92-975496C30670}" type="slidenum">
              <a:rPr lang="en-IN" smtClean="0"/>
              <a:t>‹#›</a:t>
            </a:fld>
            <a:endParaRPr lang="en-IN"/>
          </a:p>
        </p:txBody>
      </p:sp>
    </p:spTree>
    <p:extLst>
      <p:ext uri="{BB962C8B-B14F-4D97-AF65-F5344CB8AC3E}">
        <p14:creationId xmlns:p14="http://schemas.microsoft.com/office/powerpoint/2010/main" val="1972397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256EE4-7057-4C07-A2C9-6BF7F9E6BD6E}"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CDB750-EE13-4E48-AB92-975496C30670}" type="slidenum">
              <a:rPr lang="en-IN" smtClean="0"/>
              <a:t>‹#›</a:t>
            </a:fld>
            <a:endParaRPr lang="en-IN"/>
          </a:p>
        </p:txBody>
      </p:sp>
    </p:spTree>
    <p:extLst>
      <p:ext uri="{BB962C8B-B14F-4D97-AF65-F5344CB8AC3E}">
        <p14:creationId xmlns:p14="http://schemas.microsoft.com/office/powerpoint/2010/main" val="140429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256EE4-7057-4C07-A2C9-6BF7F9E6BD6E}"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CDB750-EE13-4E48-AB92-975496C30670}" type="slidenum">
              <a:rPr lang="en-IN" smtClean="0"/>
              <a:t>‹#›</a:t>
            </a:fld>
            <a:endParaRPr lang="en-IN"/>
          </a:p>
        </p:txBody>
      </p:sp>
    </p:spTree>
    <p:extLst>
      <p:ext uri="{BB962C8B-B14F-4D97-AF65-F5344CB8AC3E}">
        <p14:creationId xmlns:p14="http://schemas.microsoft.com/office/powerpoint/2010/main" val="75837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256EE4-7057-4C07-A2C9-6BF7F9E6BD6E}"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CDB750-EE13-4E48-AB92-975496C30670}" type="slidenum">
              <a:rPr lang="en-IN" smtClean="0"/>
              <a:t>‹#›</a:t>
            </a:fld>
            <a:endParaRPr lang="en-IN"/>
          </a:p>
        </p:txBody>
      </p:sp>
    </p:spTree>
    <p:extLst>
      <p:ext uri="{BB962C8B-B14F-4D97-AF65-F5344CB8AC3E}">
        <p14:creationId xmlns:p14="http://schemas.microsoft.com/office/powerpoint/2010/main" val="397815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55256EE4-7057-4C07-A2C9-6BF7F9E6BD6E}" type="datetimeFigureOut">
              <a:rPr lang="en-IN" smtClean="0"/>
              <a:t>09-11-2022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5CDB750-EE13-4E48-AB92-975496C30670}" type="slidenum">
              <a:rPr lang="en-IN" smtClean="0"/>
              <a:t>‹#›</a:t>
            </a:fld>
            <a:endParaRPr lang="en-IN"/>
          </a:p>
        </p:txBody>
      </p:sp>
    </p:spTree>
    <p:extLst>
      <p:ext uri="{BB962C8B-B14F-4D97-AF65-F5344CB8AC3E}">
        <p14:creationId xmlns:p14="http://schemas.microsoft.com/office/powerpoint/2010/main" val="357793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256EE4-7057-4C07-A2C9-6BF7F9E6BD6E}"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CDB750-EE13-4E48-AB92-975496C30670}" type="slidenum">
              <a:rPr lang="en-IN" smtClean="0"/>
              <a:t>‹#›</a:t>
            </a:fld>
            <a:endParaRPr lang="en-IN"/>
          </a:p>
        </p:txBody>
      </p:sp>
    </p:spTree>
    <p:extLst>
      <p:ext uri="{BB962C8B-B14F-4D97-AF65-F5344CB8AC3E}">
        <p14:creationId xmlns:p14="http://schemas.microsoft.com/office/powerpoint/2010/main" val="3226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256EE4-7057-4C07-A2C9-6BF7F9E6BD6E}" type="datetimeFigureOut">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CDB750-EE13-4E48-AB92-975496C30670}" type="slidenum">
              <a:rPr lang="en-IN" smtClean="0"/>
              <a:t>‹#›</a:t>
            </a:fld>
            <a:endParaRPr lang="en-IN"/>
          </a:p>
        </p:txBody>
      </p:sp>
    </p:spTree>
    <p:extLst>
      <p:ext uri="{BB962C8B-B14F-4D97-AF65-F5344CB8AC3E}">
        <p14:creationId xmlns:p14="http://schemas.microsoft.com/office/powerpoint/2010/main" val="301085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256EE4-7057-4C07-A2C9-6BF7F9E6BD6E}" type="datetimeFigureOut">
              <a:rPr lang="en-IN" smtClean="0"/>
              <a:t>09-11-2022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CDB750-EE13-4E48-AB92-975496C30670}" type="slidenum">
              <a:rPr lang="en-IN" smtClean="0"/>
              <a:t>‹#›</a:t>
            </a:fld>
            <a:endParaRPr lang="en-IN"/>
          </a:p>
        </p:txBody>
      </p:sp>
    </p:spTree>
    <p:extLst>
      <p:ext uri="{BB962C8B-B14F-4D97-AF65-F5344CB8AC3E}">
        <p14:creationId xmlns:p14="http://schemas.microsoft.com/office/powerpoint/2010/main" val="295669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56EE4-7057-4C07-A2C9-6BF7F9E6BD6E}" type="datetimeFigureOut">
              <a:rPr lang="en-IN" smtClean="0"/>
              <a:t>09-11-2022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CDB750-EE13-4E48-AB92-975496C30670}" type="slidenum">
              <a:rPr lang="en-IN" smtClean="0"/>
              <a:t>‹#›</a:t>
            </a:fld>
            <a:endParaRPr lang="en-IN"/>
          </a:p>
        </p:txBody>
      </p:sp>
    </p:spTree>
    <p:extLst>
      <p:ext uri="{BB962C8B-B14F-4D97-AF65-F5344CB8AC3E}">
        <p14:creationId xmlns:p14="http://schemas.microsoft.com/office/powerpoint/2010/main" val="273842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256EE4-7057-4C07-A2C9-6BF7F9E6BD6E}"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5CDB750-EE13-4E48-AB92-975496C30670}" type="slidenum">
              <a:rPr lang="en-IN" smtClean="0"/>
              <a:t>‹#›</a:t>
            </a:fld>
            <a:endParaRPr lang="en-IN"/>
          </a:p>
        </p:txBody>
      </p:sp>
    </p:spTree>
    <p:extLst>
      <p:ext uri="{BB962C8B-B14F-4D97-AF65-F5344CB8AC3E}">
        <p14:creationId xmlns:p14="http://schemas.microsoft.com/office/powerpoint/2010/main" val="1506132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256EE4-7057-4C07-A2C9-6BF7F9E6BD6E}" type="datetimeFigureOut">
              <a:rPr lang="en-IN" smtClean="0"/>
              <a:t>09-11-2022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5CDB750-EE13-4E48-AB92-975496C30670}" type="slidenum">
              <a:rPr lang="en-IN" smtClean="0"/>
              <a:t>‹#›</a:t>
            </a:fld>
            <a:endParaRPr lang="en-IN"/>
          </a:p>
        </p:txBody>
      </p:sp>
    </p:spTree>
    <p:extLst>
      <p:ext uri="{BB962C8B-B14F-4D97-AF65-F5344CB8AC3E}">
        <p14:creationId xmlns:p14="http://schemas.microsoft.com/office/powerpoint/2010/main" val="412750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5256EE4-7057-4C07-A2C9-6BF7F9E6BD6E}" type="datetimeFigureOut">
              <a:rPr lang="en-IN" smtClean="0"/>
              <a:t>09-11-2022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5CDB750-EE13-4E48-AB92-975496C30670}" type="slidenum">
              <a:rPr lang="en-IN" smtClean="0"/>
              <a:t>‹#›</a:t>
            </a:fld>
            <a:endParaRPr lang="en-IN"/>
          </a:p>
        </p:txBody>
      </p:sp>
    </p:spTree>
    <p:extLst>
      <p:ext uri="{BB962C8B-B14F-4D97-AF65-F5344CB8AC3E}">
        <p14:creationId xmlns:p14="http://schemas.microsoft.com/office/powerpoint/2010/main" val="1451995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Parallel Computing</a:t>
            </a:r>
            <a:endParaRPr lang="en-IN" dirty="0"/>
          </a:p>
        </p:txBody>
      </p:sp>
      <p:sp>
        <p:nvSpPr>
          <p:cNvPr id="3" name="Subtitle 2"/>
          <p:cNvSpPr>
            <a:spLocks noGrp="1"/>
          </p:cNvSpPr>
          <p:nvPr>
            <p:ph type="subTitle" idx="1"/>
          </p:nvPr>
        </p:nvSpPr>
        <p:spPr>
          <a:xfrm>
            <a:off x="1069848" y="4389120"/>
            <a:ext cx="8988552" cy="2103120"/>
          </a:xfrm>
        </p:spPr>
        <p:txBody>
          <a:bodyPr>
            <a:normAutofit lnSpcReduction="10000"/>
          </a:bodyPr>
          <a:lstStyle/>
          <a:p>
            <a:r>
              <a:rPr lang="en-IN" dirty="0"/>
              <a:t>Prepared by</a:t>
            </a:r>
          </a:p>
          <a:p>
            <a:r>
              <a:rPr lang="en-IN" dirty="0"/>
              <a:t>AVITA KATAL</a:t>
            </a:r>
          </a:p>
          <a:p>
            <a:r>
              <a:rPr lang="en-IN"/>
              <a:t>Assistant </a:t>
            </a:r>
            <a:r>
              <a:rPr lang="en-IN" smtClean="0"/>
              <a:t>Professor(SS)</a:t>
            </a:r>
            <a:endParaRPr lang="en-IN" dirty="0"/>
          </a:p>
          <a:p>
            <a:r>
              <a:rPr lang="en-IN" dirty="0" smtClean="0"/>
              <a:t>School of Computer Science</a:t>
            </a:r>
          </a:p>
          <a:p>
            <a:r>
              <a:rPr lang="en-IN" dirty="0" smtClean="0"/>
              <a:t>UPES</a:t>
            </a:r>
            <a:endParaRPr lang="en-IN" dirty="0"/>
          </a:p>
          <a:p>
            <a:endParaRPr lang="en-IN" dirty="0"/>
          </a:p>
          <a:p>
            <a:endParaRPr lang="en-IN" dirty="0"/>
          </a:p>
        </p:txBody>
      </p:sp>
    </p:spTree>
    <p:extLst>
      <p:ext uri="{BB962C8B-B14F-4D97-AF65-F5344CB8AC3E}">
        <p14:creationId xmlns:p14="http://schemas.microsoft.com/office/powerpoint/2010/main" val="2265618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300446"/>
            <a:ext cx="10775551" cy="1018903"/>
          </a:xfrm>
        </p:spPr>
        <p:txBody>
          <a:bodyPr>
            <a:normAutofit fontScale="90000"/>
          </a:bodyPr>
          <a:lstStyle/>
          <a:p>
            <a:r>
              <a:rPr lang="en-IN" sz="5000" dirty="0" smtClean="0"/>
              <a:t>4.2. single instruction multiple data stream (SIMD)</a:t>
            </a:r>
            <a:endParaRPr lang="en-IN" sz="5000" dirty="0"/>
          </a:p>
        </p:txBody>
      </p:sp>
      <p:sp>
        <p:nvSpPr>
          <p:cNvPr id="3" name="Content Placeholder 2"/>
          <p:cNvSpPr>
            <a:spLocks noGrp="1"/>
          </p:cNvSpPr>
          <p:nvPr>
            <p:ph idx="1"/>
          </p:nvPr>
        </p:nvSpPr>
        <p:spPr>
          <a:xfrm>
            <a:off x="796833" y="1502229"/>
            <a:ext cx="10920549" cy="4950822"/>
          </a:xfrm>
        </p:spPr>
        <p:txBody>
          <a:bodyPr>
            <a:normAutofit/>
          </a:bodyPr>
          <a:lstStyle/>
          <a:p>
            <a:pPr algn="just"/>
            <a:r>
              <a:rPr lang="en-IN" sz="2300" dirty="0">
                <a:latin typeface="Times New Roman" panose="02020603050405020304" pitchFamily="18" charset="0"/>
                <a:cs typeface="Times New Roman" panose="02020603050405020304" pitchFamily="18" charset="0"/>
              </a:rPr>
              <a:t>An SIMD computing system is a </a:t>
            </a:r>
            <a:r>
              <a:rPr lang="en-IN" sz="2300" b="1" i="1" dirty="0">
                <a:solidFill>
                  <a:srgbClr val="FF0000"/>
                </a:solidFill>
                <a:latin typeface="Times New Roman" panose="02020603050405020304" pitchFamily="18" charset="0"/>
                <a:cs typeface="Times New Roman" panose="02020603050405020304" pitchFamily="18" charset="0"/>
              </a:rPr>
              <a:t>multiprocessor machine </a:t>
            </a:r>
            <a:r>
              <a:rPr lang="en-IN" sz="2300" dirty="0">
                <a:latin typeface="Times New Roman" panose="02020603050405020304" pitchFamily="18" charset="0"/>
                <a:cs typeface="Times New Roman" panose="02020603050405020304" pitchFamily="18" charset="0"/>
              </a:rPr>
              <a:t>capable of executing the </a:t>
            </a:r>
            <a:r>
              <a:rPr lang="en-IN" sz="2300" b="1" i="1" dirty="0">
                <a:solidFill>
                  <a:srgbClr val="FF0000"/>
                </a:solidFill>
                <a:latin typeface="Times New Roman" panose="02020603050405020304" pitchFamily="18" charset="0"/>
                <a:cs typeface="Times New Roman" panose="02020603050405020304" pitchFamily="18" charset="0"/>
              </a:rPr>
              <a:t>same instruction on all the CPUs but operating on different data </a:t>
            </a:r>
            <a:r>
              <a:rPr lang="en-IN" sz="2300" b="1" i="1" dirty="0" smtClean="0">
                <a:solidFill>
                  <a:srgbClr val="FF0000"/>
                </a:solidFill>
                <a:latin typeface="Times New Roman" panose="02020603050405020304" pitchFamily="18" charset="0"/>
                <a:cs typeface="Times New Roman" panose="02020603050405020304" pitchFamily="18" charset="0"/>
              </a:rPr>
              <a:t>streams</a:t>
            </a:r>
            <a:r>
              <a:rPr lang="en-IN" sz="2300" dirty="0" smtClean="0">
                <a:latin typeface="Times New Roman" panose="02020603050405020304" pitchFamily="18" charset="0"/>
                <a:cs typeface="Times New Roman" panose="02020603050405020304" pitchFamily="18" charset="0"/>
              </a:rPr>
              <a:t>.</a:t>
            </a:r>
          </a:p>
          <a:p>
            <a:pPr algn="just"/>
            <a:r>
              <a:rPr lang="en-IN" sz="2300" dirty="0" smtClean="0">
                <a:latin typeface="Times New Roman" panose="02020603050405020304" pitchFamily="18" charset="0"/>
                <a:cs typeface="Times New Roman" panose="02020603050405020304" pitchFamily="18" charset="0"/>
              </a:rPr>
              <a:t>Machines </a:t>
            </a:r>
            <a:r>
              <a:rPr lang="en-IN" sz="2300" dirty="0">
                <a:latin typeface="Times New Roman" panose="02020603050405020304" pitchFamily="18" charset="0"/>
                <a:cs typeface="Times New Roman" panose="02020603050405020304" pitchFamily="18" charset="0"/>
              </a:rPr>
              <a:t>based on an SIMD model are well suited to scientific computing since they </a:t>
            </a:r>
            <a:r>
              <a:rPr lang="en-IN" sz="2300" b="1" i="1" dirty="0">
                <a:solidFill>
                  <a:srgbClr val="FF0000"/>
                </a:solidFill>
                <a:latin typeface="Times New Roman" panose="02020603050405020304" pitchFamily="18" charset="0"/>
                <a:cs typeface="Times New Roman" panose="02020603050405020304" pitchFamily="18" charset="0"/>
              </a:rPr>
              <a:t>involve lots of vector and matrix operations</a:t>
            </a:r>
            <a:r>
              <a:rPr lang="en-IN" sz="2300" dirty="0">
                <a:latin typeface="Times New Roman" panose="02020603050405020304" pitchFamily="18" charset="0"/>
                <a:cs typeface="Times New Roman" panose="02020603050405020304" pitchFamily="18" charset="0"/>
              </a:rPr>
              <a:t>. </a:t>
            </a:r>
            <a:endParaRPr lang="en-IN" sz="2300" dirty="0" smtClean="0">
              <a:latin typeface="Times New Roman" panose="02020603050405020304" pitchFamily="18" charset="0"/>
              <a:cs typeface="Times New Roman" panose="02020603050405020304" pitchFamily="18" charset="0"/>
            </a:endParaRPr>
          </a:p>
          <a:p>
            <a:pPr algn="just"/>
            <a:r>
              <a:rPr lang="en-IN" sz="2300" dirty="0" smtClean="0">
                <a:latin typeface="Times New Roman" panose="02020603050405020304" pitchFamily="18" charset="0"/>
                <a:cs typeface="Times New Roman" panose="02020603050405020304" pitchFamily="18" charset="0"/>
              </a:rPr>
              <a:t>For </a:t>
            </a:r>
            <a:r>
              <a:rPr lang="en-IN" sz="2300" dirty="0">
                <a:latin typeface="Times New Roman" panose="02020603050405020304" pitchFamily="18" charset="0"/>
                <a:cs typeface="Times New Roman" panose="02020603050405020304" pitchFamily="18" charset="0"/>
              </a:rPr>
              <a:t>instance, statements such </a:t>
            </a:r>
            <a:r>
              <a:rPr lang="en-IN" sz="2300" dirty="0" smtClean="0">
                <a:latin typeface="Times New Roman" panose="02020603050405020304" pitchFamily="18" charset="0"/>
                <a:cs typeface="Times New Roman" panose="02020603050405020304" pitchFamily="18" charset="0"/>
              </a:rPr>
              <a:t>as </a:t>
            </a:r>
          </a:p>
          <a:p>
            <a:pPr marL="0" indent="0" algn="ctr">
              <a:buNone/>
            </a:pPr>
            <a:r>
              <a:rPr lang="en-IN" sz="2300" dirty="0" smtClean="0">
                <a:latin typeface="Times New Roman" panose="02020603050405020304" pitchFamily="18" charset="0"/>
                <a:cs typeface="Times New Roman" panose="02020603050405020304" pitchFamily="18" charset="0"/>
              </a:rPr>
              <a:t>Ci = Ai*Bi</a:t>
            </a:r>
            <a:endParaRPr lang="en-IN" sz="2300" dirty="0">
              <a:latin typeface="Times New Roman" panose="02020603050405020304" pitchFamily="18" charset="0"/>
              <a:cs typeface="Times New Roman" panose="02020603050405020304" pitchFamily="18" charset="0"/>
            </a:endParaRPr>
          </a:p>
          <a:p>
            <a:pPr marL="0" indent="0" algn="just">
              <a:buNone/>
            </a:pPr>
            <a:r>
              <a:rPr lang="en-IN" sz="2300" dirty="0">
                <a:latin typeface="Times New Roman" panose="02020603050405020304" pitchFamily="18" charset="0"/>
                <a:cs typeface="Times New Roman" panose="02020603050405020304" pitchFamily="18" charset="0"/>
              </a:rPr>
              <a:t>can be passed to all the processing elements (PEs); organized data elements of vectors A and B can be divided into multiple sets (N-sets for N PE systems); and each PE can process one data set. </a:t>
            </a:r>
            <a:endParaRPr lang="en-IN" sz="2300" dirty="0" smtClean="0">
              <a:latin typeface="Times New Roman" panose="02020603050405020304" pitchFamily="18" charset="0"/>
              <a:cs typeface="Times New Roman" panose="02020603050405020304" pitchFamily="18" charset="0"/>
            </a:endParaRPr>
          </a:p>
          <a:p>
            <a:pPr algn="just"/>
            <a:r>
              <a:rPr lang="en-IN" sz="2300" dirty="0" smtClean="0">
                <a:latin typeface="Times New Roman" panose="02020603050405020304" pitchFamily="18" charset="0"/>
                <a:cs typeface="Times New Roman" panose="02020603050405020304" pitchFamily="18" charset="0"/>
              </a:rPr>
              <a:t>Dominant </a:t>
            </a:r>
            <a:r>
              <a:rPr lang="en-IN" sz="2300" dirty="0">
                <a:latin typeface="Times New Roman" panose="02020603050405020304" pitchFamily="18" charset="0"/>
                <a:cs typeface="Times New Roman" panose="02020603050405020304" pitchFamily="18" charset="0"/>
              </a:rPr>
              <a:t>representative SIMD systems are </a:t>
            </a:r>
            <a:r>
              <a:rPr lang="en-IN" sz="2300" b="1" i="1" dirty="0">
                <a:solidFill>
                  <a:srgbClr val="FF0000"/>
                </a:solidFill>
                <a:latin typeface="Times New Roman" panose="02020603050405020304" pitchFamily="18" charset="0"/>
                <a:cs typeface="Times New Roman" panose="02020603050405020304" pitchFamily="18" charset="0"/>
              </a:rPr>
              <a:t>Cray’s vector processing machine and Thinking Machines’ cm .</a:t>
            </a:r>
          </a:p>
          <a:p>
            <a:pPr algn="just"/>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478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783" y="484632"/>
            <a:ext cx="9926465" cy="808591"/>
          </a:xfrm>
        </p:spPr>
        <p:txBody>
          <a:bodyPr>
            <a:normAutofit fontScale="90000"/>
          </a:bodyPr>
          <a:lstStyle/>
          <a:p>
            <a:r>
              <a:rPr lang="en-IN" dirty="0"/>
              <a:t>4.2. single instruction multiple data stream (SIMD)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069" y="1645920"/>
            <a:ext cx="7576457" cy="4386843"/>
          </a:xfrm>
        </p:spPr>
      </p:pic>
    </p:spTree>
    <p:extLst>
      <p:ext uri="{BB962C8B-B14F-4D97-AF65-F5344CB8AC3E}">
        <p14:creationId xmlns:p14="http://schemas.microsoft.com/office/powerpoint/2010/main" val="1860367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4.3. Multiple instruction single data stream(MISD)</a:t>
            </a:r>
            <a:endParaRPr lang="en-IN" dirty="0"/>
          </a:p>
        </p:txBody>
      </p:sp>
      <p:sp>
        <p:nvSpPr>
          <p:cNvPr id="3" name="Content Placeholder 2"/>
          <p:cNvSpPr>
            <a:spLocks noGrp="1"/>
          </p:cNvSpPr>
          <p:nvPr>
            <p:ph idx="1"/>
          </p:nvPr>
        </p:nvSpPr>
        <p:spPr>
          <a:xfrm>
            <a:off x="600891" y="2093976"/>
            <a:ext cx="10984557" cy="4050792"/>
          </a:xfrm>
        </p:spPr>
        <p:txBody>
          <a:bodyPr>
            <a:normAutofit/>
          </a:bodyPr>
          <a:lstStyle/>
          <a:p>
            <a:pPr algn="just"/>
            <a:r>
              <a:rPr lang="en-IN" sz="2500" dirty="0" smtClean="0">
                <a:latin typeface="Times New Roman" panose="02020603050405020304" pitchFamily="18" charset="0"/>
                <a:cs typeface="Times New Roman" panose="02020603050405020304" pitchFamily="18" charset="0"/>
              </a:rPr>
              <a:t>An </a:t>
            </a:r>
            <a:r>
              <a:rPr lang="en-IN" sz="2500" dirty="0">
                <a:latin typeface="Times New Roman" panose="02020603050405020304" pitchFamily="18" charset="0"/>
                <a:cs typeface="Times New Roman" panose="02020603050405020304" pitchFamily="18" charset="0"/>
              </a:rPr>
              <a:t>MISD computing system </a:t>
            </a:r>
            <a:r>
              <a:rPr lang="en-IN" sz="2500" b="1" i="1" dirty="0">
                <a:solidFill>
                  <a:srgbClr val="FF0000"/>
                </a:solidFill>
                <a:latin typeface="Times New Roman" panose="02020603050405020304" pitchFamily="18" charset="0"/>
                <a:cs typeface="Times New Roman" panose="02020603050405020304" pitchFamily="18" charset="0"/>
              </a:rPr>
              <a:t>is a multiprocessor machine </a:t>
            </a:r>
            <a:r>
              <a:rPr lang="en-IN" sz="2500" dirty="0">
                <a:latin typeface="Times New Roman" panose="02020603050405020304" pitchFamily="18" charset="0"/>
                <a:cs typeface="Times New Roman" panose="02020603050405020304" pitchFamily="18" charset="0"/>
              </a:rPr>
              <a:t>capable of executing </a:t>
            </a:r>
            <a:r>
              <a:rPr lang="en-IN" sz="2500" b="1" i="1" dirty="0">
                <a:solidFill>
                  <a:srgbClr val="FF0000"/>
                </a:solidFill>
                <a:latin typeface="Times New Roman" panose="02020603050405020304" pitchFamily="18" charset="0"/>
                <a:cs typeface="Times New Roman" panose="02020603050405020304" pitchFamily="18" charset="0"/>
              </a:rPr>
              <a:t>different instructions on different PEs but all of them operating on the same data set </a:t>
            </a:r>
            <a:r>
              <a:rPr lang="en-IN" sz="2500" dirty="0" smtClean="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For instance, </a:t>
            </a:r>
            <a:r>
              <a:rPr lang="en-IN" sz="2500" dirty="0" smtClean="0">
                <a:latin typeface="Times New Roman" panose="02020603050405020304" pitchFamily="18" charset="0"/>
                <a:cs typeface="Times New Roman" panose="02020603050405020304" pitchFamily="18" charset="0"/>
              </a:rPr>
              <a:t>statements </a:t>
            </a:r>
            <a:r>
              <a:rPr lang="en-IN" sz="2500" dirty="0">
                <a:latin typeface="Times New Roman" panose="02020603050405020304" pitchFamily="18" charset="0"/>
                <a:cs typeface="Times New Roman" panose="02020603050405020304" pitchFamily="18" charset="0"/>
              </a:rPr>
              <a:t>such </a:t>
            </a:r>
            <a:r>
              <a:rPr lang="en-IN" sz="2500" dirty="0" smtClean="0">
                <a:latin typeface="Times New Roman" panose="02020603050405020304" pitchFamily="18" charset="0"/>
                <a:cs typeface="Times New Roman" panose="02020603050405020304" pitchFamily="18" charset="0"/>
              </a:rPr>
              <a:t>as</a:t>
            </a:r>
          </a:p>
          <a:p>
            <a:pPr marL="0" indent="0" algn="just">
              <a:buNone/>
            </a:pPr>
            <a:r>
              <a:rPr lang="en-IN" sz="2500" dirty="0" smtClean="0">
                <a:latin typeface="Times New Roman" panose="02020603050405020304" pitchFamily="18" charset="0"/>
                <a:cs typeface="Times New Roman" panose="02020603050405020304" pitchFamily="18" charset="0"/>
              </a:rPr>
              <a:t>                                         y=sin(x)+cos(x)+tan(x)</a:t>
            </a:r>
            <a:endParaRPr lang="en-IN" sz="2500" dirty="0">
              <a:latin typeface="Times New Roman" panose="02020603050405020304" pitchFamily="18" charset="0"/>
              <a:cs typeface="Times New Roman" panose="02020603050405020304" pitchFamily="18" charset="0"/>
            </a:endParaRPr>
          </a:p>
          <a:p>
            <a:pPr marL="0" indent="0" algn="just">
              <a:buNone/>
            </a:pPr>
            <a:r>
              <a:rPr lang="en-IN" sz="2500" dirty="0" smtClean="0">
                <a:latin typeface="Times New Roman" panose="02020603050405020304" pitchFamily="18" charset="0"/>
                <a:cs typeface="Times New Roman" panose="02020603050405020304" pitchFamily="18" charset="0"/>
              </a:rPr>
              <a:t>    perform </a:t>
            </a:r>
            <a:r>
              <a:rPr lang="en-IN" sz="2500" dirty="0">
                <a:latin typeface="Times New Roman" panose="02020603050405020304" pitchFamily="18" charset="0"/>
                <a:cs typeface="Times New Roman" panose="02020603050405020304" pitchFamily="18" charset="0"/>
              </a:rPr>
              <a:t>different operations on the same data set. </a:t>
            </a:r>
            <a:endParaRPr lang="en-IN" sz="2500"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Machines </a:t>
            </a:r>
            <a:r>
              <a:rPr lang="en-IN" sz="2500" dirty="0">
                <a:latin typeface="Times New Roman" panose="02020603050405020304" pitchFamily="18" charset="0"/>
                <a:cs typeface="Times New Roman" panose="02020603050405020304" pitchFamily="18" charset="0"/>
              </a:rPr>
              <a:t>built using the MISD model </a:t>
            </a:r>
            <a:r>
              <a:rPr lang="en-IN" sz="2500" b="1" i="1" dirty="0">
                <a:solidFill>
                  <a:srgbClr val="FF0000"/>
                </a:solidFill>
                <a:latin typeface="Times New Roman" panose="02020603050405020304" pitchFamily="18" charset="0"/>
                <a:cs typeface="Times New Roman" panose="02020603050405020304" pitchFamily="18" charset="0"/>
              </a:rPr>
              <a:t>are not useful in most of the applications; a few machines are built, but none of them are available </a:t>
            </a:r>
            <a:r>
              <a:rPr lang="en-IN" sz="2500" b="1" i="1" dirty="0" smtClean="0">
                <a:solidFill>
                  <a:srgbClr val="FF0000"/>
                </a:solidFill>
                <a:latin typeface="Times New Roman" panose="02020603050405020304" pitchFamily="18" charset="0"/>
                <a:cs typeface="Times New Roman" panose="02020603050405020304" pitchFamily="18" charset="0"/>
              </a:rPr>
              <a:t>commercially</a:t>
            </a:r>
            <a:r>
              <a:rPr lang="en-IN" sz="2500" b="1" i="1" dirty="0">
                <a:solidFill>
                  <a:srgbClr val="FF0000"/>
                </a:solidFill>
                <a:latin typeface="Times New Roman" panose="02020603050405020304" pitchFamily="18" charset="0"/>
                <a:cs typeface="Times New Roman" panose="02020603050405020304" pitchFamily="18" charset="0"/>
              </a:rPr>
              <a:t>. </a:t>
            </a:r>
            <a:endParaRPr lang="en-IN" sz="2500" b="1" i="1" dirty="0" smtClean="0">
              <a:solidFill>
                <a:srgbClr val="FF0000"/>
              </a:solidFill>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They </a:t>
            </a:r>
            <a:r>
              <a:rPr lang="en-IN" sz="2500" dirty="0">
                <a:latin typeface="Times New Roman" panose="02020603050405020304" pitchFamily="18" charset="0"/>
                <a:cs typeface="Times New Roman" panose="02020603050405020304" pitchFamily="18" charset="0"/>
              </a:rPr>
              <a:t>became more of an intellectual exercise </a:t>
            </a:r>
            <a:r>
              <a:rPr lang="en-IN" sz="2500" b="1" i="1" dirty="0">
                <a:solidFill>
                  <a:srgbClr val="FF0000"/>
                </a:solidFill>
                <a:latin typeface="Times New Roman" panose="02020603050405020304" pitchFamily="18" charset="0"/>
                <a:cs typeface="Times New Roman" panose="02020603050405020304" pitchFamily="18" charset="0"/>
              </a:rPr>
              <a:t>than a practical configuration.</a:t>
            </a:r>
          </a:p>
          <a:p>
            <a:pPr marL="0" indent="0" algn="just">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182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4.3. Multiple instruction single data stream(MISD)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743" y="2093976"/>
            <a:ext cx="7431259" cy="4019441"/>
          </a:xfrm>
        </p:spPr>
      </p:pic>
    </p:spTree>
    <p:extLst>
      <p:ext uri="{BB962C8B-B14F-4D97-AF65-F5344CB8AC3E}">
        <p14:creationId xmlns:p14="http://schemas.microsoft.com/office/powerpoint/2010/main" val="2150712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4" y="484632"/>
            <a:ext cx="11612880" cy="886968"/>
          </a:xfrm>
        </p:spPr>
        <p:txBody>
          <a:bodyPr>
            <a:normAutofit fontScale="90000"/>
          </a:bodyPr>
          <a:lstStyle/>
          <a:p>
            <a:r>
              <a:rPr lang="en-IN" dirty="0" smtClean="0"/>
              <a:t>4.4. Multiple Instruction multiple data stream systems(MIMD)</a:t>
            </a:r>
            <a:endParaRPr lang="en-IN" dirty="0"/>
          </a:p>
        </p:txBody>
      </p:sp>
      <p:sp>
        <p:nvSpPr>
          <p:cNvPr id="3" name="Content Placeholder 2"/>
          <p:cNvSpPr>
            <a:spLocks noGrp="1"/>
          </p:cNvSpPr>
          <p:nvPr>
            <p:ph idx="1"/>
          </p:nvPr>
        </p:nvSpPr>
        <p:spPr>
          <a:xfrm>
            <a:off x="431073" y="1528354"/>
            <a:ext cx="11377749" cy="4643846"/>
          </a:xfrm>
        </p:spPr>
        <p:txBody>
          <a:bodyPr>
            <a:noAutofit/>
          </a:bodyPr>
          <a:lstStyle/>
          <a:p>
            <a:pPr algn="just"/>
            <a:r>
              <a:rPr lang="en-IN" dirty="0">
                <a:latin typeface="Times New Roman" panose="02020603050405020304" pitchFamily="18" charset="0"/>
                <a:cs typeface="Times New Roman" panose="02020603050405020304" pitchFamily="18" charset="0"/>
              </a:rPr>
              <a:t>An MIMD computing system is a </a:t>
            </a:r>
            <a:r>
              <a:rPr lang="en-IN" b="1" i="1" dirty="0">
                <a:solidFill>
                  <a:srgbClr val="FF0000"/>
                </a:solidFill>
                <a:latin typeface="Times New Roman" panose="02020603050405020304" pitchFamily="18" charset="0"/>
                <a:cs typeface="Times New Roman" panose="02020603050405020304" pitchFamily="18" charset="0"/>
              </a:rPr>
              <a:t>multiprocessor machine capable of executing multiple </a:t>
            </a:r>
            <a:r>
              <a:rPr lang="en-IN" b="1" i="1" dirty="0" smtClean="0">
                <a:solidFill>
                  <a:srgbClr val="FF0000"/>
                </a:solidFill>
                <a:latin typeface="Times New Roman" panose="02020603050405020304" pitchFamily="18" charset="0"/>
                <a:cs typeface="Times New Roman" panose="02020603050405020304" pitchFamily="18" charset="0"/>
              </a:rPr>
              <a:t>instructions </a:t>
            </a:r>
            <a:r>
              <a:rPr lang="en-IN" b="1" i="1" dirty="0">
                <a:solidFill>
                  <a:srgbClr val="FF0000"/>
                </a:solidFill>
                <a:latin typeface="Times New Roman" panose="02020603050405020304" pitchFamily="18" charset="0"/>
                <a:cs typeface="Times New Roman" panose="02020603050405020304" pitchFamily="18" charset="0"/>
              </a:rPr>
              <a:t>on multiple data sets </a:t>
            </a:r>
            <a:r>
              <a:rPr lang="en-IN" dirty="0" smtClean="0">
                <a:latin typeface="Times New Roman" panose="02020603050405020304" pitchFamily="18" charset="0"/>
                <a:cs typeface="Times New Roman" panose="02020603050405020304" pitchFamily="18" charset="0"/>
              </a:rPr>
              <a:t>. </a:t>
            </a:r>
          </a:p>
          <a:p>
            <a:pPr algn="just"/>
            <a:r>
              <a:rPr lang="en-IN" dirty="0" smtClean="0">
                <a:latin typeface="Times New Roman" panose="02020603050405020304" pitchFamily="18" charset="0"/>
                <a:cs typeface="Times New Roman" panose="02020603050405020304" pitchFamily="18" charset="0"/>
              </a:rPr>
              <a:t>Each </a:t>
            </a:r>
            <a:r>
              <a:rPr lang="en-IN" dirty="0">
                <a:latin typeface="Times New Roman" panose="02020603050405020304" pitchFamily="18" charset="0"/>
                <a:cs typeface="Times New Roman" panose="02020603050405020304" pitchFamily="18" charset="0"/>
              </a:rPr>
              <a:t>PE in the MIMD model has separate instruction and data streams; hence </a:t>
            </a:r>
            <a:r>
              <a:rPr lang="en-IN" b="1" i="1" dirty="0">
                <a:solidFill>
                  <a:srgbClr val="FF0000"/>
                </a:solidFill>
                <a:latin typeface="Times New Roman" panose="02020603050405020304" pitchFamily="18" charset="0"/>
                <a:cs typeface="Times New Roman" panose="02020603050405020304" pitchFamily="18" charset="0"/>
              </a:rPr>
              <a:t>machines built using this model are well suited to any kind of application. </a:t>
            </a:r>
            <a:endParaRPr lang="en-IN" b="1" i="1" dirty="0" smtClean="0">
              <a:solidFill>
                <a:srgbClr val="FF0000"/>
              </a:solidFill>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Unlike </a:t>
            </a:r>
            <a:r>
              <a:rPr lang="en-IN" dirty="0">
                <a:latin typeface="Times New Roman" panose="02020603050405020304" pitchFamily="18" charset="0"/>
                <a:cs typeface="Times New Roman" panose="02020603050405020304" pitchFamily="18" charset="0"/>
              </a:rPr>
              <a:t>SIMD and MISD machines, PEs in </a:t>
            </a:r>
            <a:r>
              <a:rPr lang="en-IN" b="1" i="1" dirty="0">
                <a:solidFill>
                  <a:srgbClr val="FF0000"/>
                </a:solidFill>
                <a:latin typeface="Times New Roman" panose="02020603050405020304" pitchFamily="18" charset="0"/>
                <a:cs typeface="Times New Roman" panose="02020603050405020304" pitchFamily="18" charset="0"/>
              </a:rPr>
              <a:t>MIMD machines work asynchronously</a:t>
            </a:r>
            <a:r>
              <a:rPr lang="en-IN" b="1" i="1" dirty="0" smtClean="0">
                <a:solidFill>
                  <a:srgbClr val="FF0000"/>
                </a:solidFill>
                <a:latin typeface="Times New Roman" panose="02020603050405020304" pitchFamily="18" charset="0"/>
                <a:cs typeface="Times New Roman" panose="02020603050405020304" pitchFamily="18" charset="0"/>
              </a:rPr>
              <a:t>.</a:t>
            </a:r>
            <a:endParaRPr lang="en-IN" b="1" i="1" dirty="0">
              <a:solidFill>
                <a:srgbClr val="FF0000"/>
              </a:solidFill>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MIMD machines </a:t>
            </a:r>
            <a:r>
              <a:rPr lang="en-IN" dirty="0">
                <a:latin typeface="Times New Roman" panose="02020603050405020304" pitchFamily="18" charset="0"/>
                <a:cs typeface="Times New Roman" panose="02020603050405020304" pitchFamily="18" charset="0"/>
              </a:rPr>
              <a:t>are broadly categorized </a:t>
            </a:r>
            <a:r>
              <a:rPr lang="en-IN" dirty="0" smtClean="0">
                <a:latin typeface="Times New Roman" panose="02020603050405020304" pitchFamily="18" charset="0"/>
                <a:cs typeface="Times New Roman" panose="02020603050405020304" pitchFamily="18" charset="0"/>
              </a:rPr>
              <a:t>into</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two based </a:t>
            </a:r>
            <a:r>
              <a:rPr lang="en-IN" dirty="0">
                <a:latin typeface="Times New Roman" panose="02020603050405020304" pitchFamily="18" charset="0"/>
                <a:cs typeface="Times New Roman" panose="02020603050405020304" pitchFamily="18" charset="0"/>
              </a:rPr>
              <a:t>on the way PEs are coupled to the main memory</a:t>
            </a:r>
            <a:r>
              <a:rPr lang="en-IN" dirty="0" smtClean="0">
                <a:latin typeface="Times New Roman" panose="02020603050405020304" pitchFamily="18" charset="0"/>
                <a:cs typeface="Times New Roman" panose="02020603050405020304" pitchFamily="18" charset="0"/>
              </a:rPr>
              <a:t> </a:t>
            </a:r>
          </a:p>
          <a:p>
            <a:pPr lvl="1" algn="just"/>
            <a:r>
              <a:rPr lang="en-IN" i="1" dirty="0">
                <a:latin typeface="Times New Roman" panose="02020603050405020304" pitchFamily="18" charset="0"/>
                <a:cs typeface="Times New Roman" panose="02020603050405020304" pitchFamily="18" charset="0"/>
              </a:rPr>
              <a:t>S</a:t>
            </a:r>
            <a:r>
              <a:rPr lang="en-IN" i="1" dirty="0" smtClean="0">
                <a:latin typeface="Times New Roman" panose="02020603050405020304" pitchFamily="18" charset="0"/>
                <a:cs typeface="Times New Roman" panose="02020603050405020304" pitchFamily="18" charset="0"/>
              </a:rPr>
              <a:t>hared-memory </a:t>
            </a:r>
            <a:r>
              <a:rPr lang="en-IN" i="1" dirty="0">
                <a:latin typeface="Times New Roman" panose="02020603050405020304" pitchFamily="18" charset="0"/>
                <a:cs typeface="Times New Roman" panose="02020603050405020304" pitchFamily="18" charset="0"/>
              </a:rPr>
              <a:t>MIMD </a:t>
            </a:r>
            <a:r>
              <a:rPr lang="en-IN" dirty="0">
                <a:latin typeface="Times New Roman" panose="02020603050405020304" pitchFamily="18" charset="0"/>
                <a:cs typeface="Times New Roman" panose="02020603050405020304" pitchFamily="18" charset="0"/>
              </a:rPr>
              <a:t>and </a:t>
            </a:r>
            <a:r>
              <a:rPr lang="en-IN" i="1" dirty="0" smtClean="0">
                <a:latin typeface="Times New Roman" panose="02020603050405020304" pitchFamily="18" charset="0"/>
                <a:cs typeface="Times New Roman" panose="02020603050405020304" pitchFamily="18" charset="0"/>
              </a:rPr>
              <a:t>Distributed-memory MIMD</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989" y="3850277"/>
            <a:ext cx="5199017" cy="3007723"/>
          </a:xfrm>
          <a:prstGeom prst="rect">
            <a:avLst/>
          </a:prstGeom>
        </p:spPr>
      </p:pic>
    </p:spTree>
    <p:extLst>
      <p:ext uri="{BB962C8B-B14F-4D97-AF65-F5344CB8AC3E}">
        <p14:creationId xmlns:p14="http://schemas.microsoft.com/office/powerpoint/2010/main" val="2130579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54" y="484632"/>
            <a:ext cx="10514294" cy="1609344"/>
          </a:xfrm>
        </p:spPr>
        <p:txBody>
          <a:bodyPr/>
          <a:lstStyle/>
          <a:p>
            <a:r>
              <a:rPr lang="en-IN" dirty="0"/>
              <a:t>4.4. Multiple Instruction multiple data stream systems(MIMD)</a:t>
            </a:r>
          </a:p>
        </p:txBody>
      </p:sp>
      <p:sp>
        <p:nvSpPr>
          <p:cNvPr id="3" name="Content Placeholder 2"/>
          <p:cNvSpPr>
            <a:spLocks noGrp="1"/>
          </p:cNvSpPr>
          <p:nvPr>
            <p:ph idx="1"/>
          </p:nvPr>
        </p:nvSpPr>
        <p:spPr>
          <a:xfrm>
            <a:off x="613954" y="2121408"/>
            <a:ext cx="10514294" cy="4050792"/>
          </a:xfrm>
        </p:spPr>
        <p:txBody>
          <a:bodyPr/>
          <a:lstStyle/>
          <a:p>
            <a:pPr marL="0" indent="0" algn="just">
              <a:buNone/>
            </a:pPr>
            <a:r>
              <a:rPr lang="en-IN" b="1" i="1" dirty="0">
                <a:latin typeface="Times New Roman" panose="02020603050405020304" pitchFamily="18" charset="0"/>
                <a:cs typeface="Times New Roman" panose="02020603050405020304" pitchFamily="18" charset="0"/>
              </a:rPr>
              <a:t>Shared memory MIMD </a:t>
            </a:r>
            <a:r>
              <a:rPr lang="en-IN" b="1" i="1" dirty="0" smtClean="0">
                <a:latin typeface="Times New Roman" panose="02020603050405020304" pitchFamily="18" charset="0"/>
                <a:cs typeface="Times New Roman" panose="02020603050405020304" pitchFamily="18" charset="0"/>
              </a:rPr>
              <a:t>machines</a:t>
            </a:r>
          </a:p>
          <a:p>
            <a:pPr marL="0" indent="0" algn="just">
              <a:buNone/>
            </a:pP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the shared memory MIMD model, all the PEs are connected to a </a:t>
            </a:r>
            <a:r>
              <a:rPr lang="en-IN" b="1" i="1" dirty="0">
                <a:solidFill>
                  <a:srgbClr val="FF0000"/>
                </a:solidFill>
                <a:latin typeface="Times New Roman" panose="02020603050405020304" pitchFamily="18" charset="0"/>
                <a:cs typeface="Times New Roman" panose="02020603050405020304" pitchFamily="18" charset="0"/>
              </a:rPr>
              <a:t>single global memory and they all have access to </a:t>
            </a:r>
            <a:r>
              <a:rPr lang="en-IN" b="1" i="1" dirty="0" smtClean="0">
                <a:solidFill>
                  <a:srgbClr val="FF0000"/>
                </a:solidFill>
                <a:latin typeface="Times New Roman" panose="02020603050405020304" pitchFamily="18" charset="0"/>
                <a:cs typeface="Times New Roman" panose="02020603050405020304" pitchFamily="18" charset="0"/>
              </a:rPr>
              <a:t>it. </a:t>
            </a:r>
          </a:p>
          <a:p>
            <a:pPr algn="just"/>
            <a:r>
              <a:rPr lang="en-IN" dirty="0" smtClean="0">
                <a:latin typeface="Times New Roman" panose="02020603050405020304" pitchFamily="18" charset="0"/>
                <a:cs typeface="Times New Roman" panose="02020603050405020304" pitchFamily="18" charset="0"/>
              </a:rPr>
              <a:t>Systems </a:t>
            </a:r>
            <a:r>
              <a:rPr lang="en-IN" dirty="0">
                <a:latin typeface="Times New Roman" panose="02020603050405020304" pitchFamily="18" charset="0"/>
                <a:cs typeface="Times New Roman" panose="02020603050405020304" pitchFamily="18" charset="0"/>
              </a:rPr>
              <a:t>based on this model are also called </a:t>
            </a:r>
            <a:r>
              <a:rPr lang="en-IN" b="1" i="1" dirty="0">
                <a:solidFill>
                  <a:srgbClr val="FF0000"/>
                </a:solidFill>
                <a:latin typeface="Times New Roman" panose="02020603050405020304" pitchFamily="18" charset="0"/>
                <a:cs typeface="Times New Roman" panose="02020603050405020304" pitchFamily="18" charset="0"/>
              </a:rPr>
              <a:t>tightly coupled multiprocessor systems</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communication between PEs in this model takes place through the </a:t>
            </a:r>
            <a:r>
              <a:rPr lang="en-IN" b="1" i="1" dirty="0">
                <a:solidFill>
                  <a:srgbClr val="FF0000"/>
                </a:solidFill>
                <a:latin typeface="Times New Roman" panose="02020603050405020304" pitchFamily="18" charset="0"/>
                <a:cs typeface="Times New Roman" panose="02020603050405020304" pitchFamily="18" charset="0"/>
              </a:rPr>
              <a:t>shared memory;</a:t>
            </a:r>
            <a:r>
              <a:rPr lang="en-IN" dirty="0">
                <a:latin typeface="Times New Roman" panose="02020603050405020304" pitchFamily="18" charset="0"/>
                <a:cs typeface="Times New Roman" panose="02020603050405020304" pitchFamily="18" charset="0"/>
              </a:rPr>
              <a:t> modification of the </a:t>
            </a:r>
            <a:r>
              <a:rPr lang="en-IN" b="1" i="1" dirty="0">
                <a:solidFill>
                  <a:srgbClr val="FF0000"/>
                </a:solidFill>
                <a:latin typeface="Times New Roman" panose="02020603050405020304" pitchFamily="18" charset="0"/>
                <a:cs typeface="Times New Roman" panose="02020603050405020304" pitchFamily="18" charset="0"/>
              </a:rPr>
              <a:t>data stored in the global memory by one PE is visible to all other PEs. </a:t>
            </a:r>
            <a:endParaRPr lang="en-IN" b="1" i="1" dirty="0" smtClean="0">
              <a:solidFill>
                <a:srgbClr val="FF0000"/>
              </a:solidFill>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Dominant </a:t>
            </a:r>
            <a:r>
              <a:rPr lang="en-IN" dirty="0">
                <a:latin typeface="Times New Roman" panose="02020603050405020304" pitchFamily="18" charset="0"/>
                <a:cs typeface="Times New Roman" panose="02020603050405020304" pitchFamily="18" charset="0"/>
              </a:rPr>
              <a:t>representative shared memory MIMD systems are </a:t>
            </a:r>
            <a:r>
              <a:rPr lang="en-IN" b="1" i="1" dirty="0">
                <a:solidFill>
                  <a:srgbClr val="FF0000"/>
                </a:solidFill>
                <a:latin typeface="Times New Roman" panose="02020603050405020304" pitchFamily="18" charset="0"/>
                <a:cs typeface="Times New Roman" panose="02020603050405020304" pitchFamily="18" charset="0"/>
              </a:rPr>
              <a:t>Silicon Graphics machines and Sun/IBM’s SMP (Symmetric Multi-Processing).</a:t>
            </a:r>
          </a:p>
          <a:p>
            <a:pPr algn="just"/>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4146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4.4. Multiple Instruction multiple data stream systems(MIMD)</a:t>
            </a:r>
          </a:p>
        </p:txBody>
      </p:sp>
      <p:sp>
        <p:nvSpPr>
          <p:cNvPr id="3" name="Content Placeholder 2"/>
          <p:cNvSpPr>
            <a:spLocks noGrp="1"/>
          </p:cNvSpPr>
          <p:nvPr>
            <p:ph idx="1"/>
          </p:nvPr>
        </p:nvSpPr>
        <p:spPr>
          <a:xfrm>
            <a:off x="1069847" y="2121408"/>
            <a:ext cx="10255649" cy="4527586"/>
          </a:xfrm>
        </p:spPr>
        <p:txBody>
          <a:bodyPr>
            <a:noAutofit/>
          </a:bodyPr>
          <a:lstStyle/>
          <a:p>
            <a:pPr marL="0" indent="0" algn="just">
              <a:buNone/>
            </a:pPr>
            <a:r>
              <a:rPr lang="en-IN" sz="2500" b="1" i="1" dirty="0">
                <a:latin typeface="Times New Roman" panose="02020603050405020304" pitchFamily="18" charset="0"/>
                <a:cs typeface="Times New Roman" panose="02020603050405020304" pitchFamily="18" charset="0"/>
              </a:rPr>
              <a:t>Distributed memory MIMD </a:t>
            </a:r>
            <a:r>
              <a:rPr lang="en-IN" sz="2500" b="1" i="1" dirty="0" smtClean="0">
                <a:latin typeface="Times New Roman" panose="02020603050405020304" pitchFamily="18" charset="0"/>
                <a:cs typeface="Times New Roman" panose="02020603050405020304" pitchFamily="18" charset="0"/>
              </a:rPr>
              <a:t>machine</a:t>
            </a:r>
            <a:endParaRPr lang="en-IN" sz="2500" dirty="0">
              <a:latin typeface="Times New Roman" panose="02020603050405020304" pitchFamily="18" charset="0"/>
              <a:cs typeface="Times New Roman" panose="02020603050405020304" pitchFamily="18" charset="0"/>
            </a:endParaRPr>
          </a:p>
          <a:p>
            <a:pPr algn="just"/>
            <a:r>
              <a:rPr lang="en-IN" sz="2500" dirty="0">
                <a:latin typeface="Times New Roman" panose="02020603050405020304" pitchFamily="18" charset="0"/>
                <a:cs typeface="Times New Roman" panose="02020603050405020304" pitchFamily="18" charset="0"/>
              </a:rPr>
              <a:t>In the distributed memory MIMD model, all </a:t>
            </a:r>
            <a:r>
              <a:rPr lang="en-IN" sz="2500" b="1" i="1" dirty="0">
                <a:solidFill>
                  <a:srgbClr val="FF0000"/>
                </a:solidFill>
                <a:latin typeface="Times New Roman" panose="02020603050405020304" pitchFamily="18" charset="0"/>
                <a:cs typeface="Times New Roman" panose="02020603050405020304" pitchFamily="18" charset="0"/>
              </a:rPr>
              <a:t>PEs have a local memory</a:t>
            </a:r>
            <a:r>
              <a:rPr lang="en-IN" sz="2500" dirty="0">
                <a:solidFill>
                  <a:srgbClr val="FF0000"/>
                </a:solidFill>
                <a:latin typeface="Times New Roman" panose="02020603050405020304" pitchFamily="18" charset="0"/>
                <a:cs typeface="Times New Roman" panose="02020603050405020304" pitchFamily="18" charset="0"/>
              </a:rPr>
              <a:t>. </a:t>
            </a:r>
            <a:endParaRPr lang="en-IN" sz="2500" dirty="0" smtClean="0">
              <a:solidFill>
                <a:srgbClr val="FF0000"/>
              </a:solidFill>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Systems </a:t>
            </a:r>
            <a:r>
              <a:rPr lang="en-IN" sz="2500" dirty="0">
                <a:latin typeface="Times New Roman" panose="02020603050405020304" pitchFamily="18" charset="0"/>
                <a:cs typeface="Times New Roman" panose="02020603050405020304" pitchFamily="18" charset="0"/>
              </a:rPr>
              <a:t>based on this model are also called </a:t>
            </a:r>
            <a:r>
              <a:rPr lang="en-IN" sz="2500" b="1" i="1" dirty="0">
                <a:solidFill>
                  <a:srgbClr val="FF0000"/>
                </a:solidFill>
                <a:latin typeface="Times New Roman" panose="02020603050405020304" pitchFamily="18" charset="0"/>
                <a:cs typeface="Times New Roman" panose="02020603050405020304" pitchFamily="18" charset="0"/>
              </a:rPr>
              <a:t>loosely coupled multiprocessor systems</a:t>
            </a:r>
            <a:r>
              <a:rPr lang="en-IN" sz="2500" dirty="0">
                <a:latin typeface="Times New Roman" panose="02020603050405020304" pitchFamily="18" charset="0"/>
                <a:cs typeface="Times New Roman" panose="02020603050405020304" pitchFamily="18" charset="0"/>
              </a:rPr>
              <a:t>. </a:t>
            </a:r>
            <a:endParaRPr lang="en-IN" sz="2500"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The </a:t>
            </a:r>
            <a:r>
              <a:rPr lang="en-IN" sz="2500" dirty="0">
                <a:latin typeface="Times New Roman" panose="02020603050405020304" pitchFamily="18" charset="0"/>
                <a:cs typeface="Times New Roman" panose="02020603050405020304" pitchFamily="18" charset="0"/>
              </a:rPr>
              <a:t>communication between PEs in this model takes place through the interconnection network (the </a:t>
            </a:r>
            <a:r>
              <a:rPr lang="en-IN" sz="2500" dirty="0" err="1">
                <a:latin typeface="Times New Roman" panose="02020603050405020304" pitchFamily="18" charset="0"/>
                <a:cs typeface="Times New Roman" panose="02020603050405020304" pitchFamily="18" charset="0"/>
              </a:rPr>
              <a:t>interprocess</a:t>
            </a:r>
            <a:r>
              <a:rPr lang="en-IN" sz="2500" dirty="0">
                <a:latin typeface="Times New Roman" panose="02020603050405020304" pitchFamily="18" charset="0"/>
                <a:cs typeface="Times New Roman" panose="02020603050405020304" pitchFamily="18" charset="0"/>
              </a:rPr>
              <a:t> communication channel, or IPC). </a:t>
            </a:r>
            <a:endParaRPr lang="en-IN" sz="2500"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The </a:t>
            </a:r>
            <a:r>
              <a:rPr lang="en-IN" sz="2500" b="1" i="1" dirty="0">
                <a:solidFill>
                  <a:srgbClr val="FF0000"/>
                </a:solidFill>
                <a:latin typeface="Times New Roman" panose="02020603050405020304" pitchFamily="18" charset="0"/>
                <a:cs typeface="Times New Roman" panose="02020603050405020304" pitchFamily="18" charset="0"/>
              </a:rPr>
              <a:t>network connecting PEs </a:t>
            </a:r>
            <a:r>
              <a:rPr lang="en-IN" sz="2500" dirty="0">
                <a:latin typeface="Times New Roman" panose="02020603050405020304" pitchFamily="18" charset="0"/>
                <a:cs typeface="Times New Roman" panose="02020603050405020304" pitchFamily="18" charset="0"/>
              </a:rPr>
              <a:t>can be configured to </a:t>
            </a:r>
            <a:r>
              <a:rPr lang="en-IN" sz="2500" b="1" i="1" dirty="0">
                <a:solidFill>
                  <a:srgbClr val="FF0000"/>
                </a:solidFill>
                <a:latin typeface="Times New Roman" panose="02020603050405020304" pitchFamily="18" charset="0"/>
                <a:cs typeface="Times New Roman" panose="02020603050405020304" pitchFamily="18" charset="0"/>
              </a:rPr>
              <a:t>tree, mesh, cube, and so on. </a:t>
            </a:r>
            <a:r>
              <a:rPr lang="en-IN" sz="2500" dirty="0">
                <a:latin typeface="Times New Roman" panose="02020603050405020304" pitchFamily="18" charset="0"/>
                <a:cs typeface="Times New Roman" panose="02020603050405020304" pitchFamily="18" charset="0"/>
              </a:rPr>
              <a:t>Each PE operates asynchronously, and if communication/synchronization among tasks is necessary, they can do so by exchanging messages between </a:t>
            </a:r>
            <a:r>
              <a:rPr lang="en-IN" sz="2500" dirty="0" smtClean="0">
                <a:latin typeface="Times New Roman" panose="02020603050405020304" pitchFamily="18" charset="0"/>
                <a:cs typeface="Times New Roman" panose="02020603050405020304" pitchFamily="18" charset="0"/>
              </a:rPr>
              <a:t>them</a:t>
            </a:r>
          </a:p>
          <a:p>
            <a:pPr marL="0" indent="0" algn="just">
              <a:buNone/>
            </a:pPr>
            <a:endParaRPr lang="en-IN" sz="2500" dirty="0">
              <a:latin typeface="Times New Roman" panose="02020603050405020304" pitchFamily="18" charset="0"/>
              <a:cs typeface="Times New Roman" panose="02020603050405020304" pitchFamily="18" charset="0"/>
            </a:endParaRP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837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4.4. Multiple Instruction multiple data stream systems(MIMD)</a:t>
            </a:r>
          </a:p>
        </p:txBody>
      </p:sp>
      <p:sp>
        <p:nvSpPr>
          <p:cNvPr id="3" name="Content Placeholder 2"/>
          <p:cNvSpPr>
            <a:spLocks noGrp="1"/>
          </p:cNvSpPr>
          <p:nvPr>
            <p:ph idx="1"/>
          </p:nvPr>
        </p:nvSpPr>
        <p:spPr>
          <a:xfrm>
            <a:off x="1069848" y="2121407"/>
            <a:ext cx="10516906" cy="4292455"/>
          </a:xfrm>
        </p:spPr>
        <p:txBody>
          <a:bodyPr>
            <a:normAutofit/>
          </a:bodyPr>
          <a:lstStyle/>
          <a:p>
            <a:pPr algn="just"/>
            <a:r>
              <a:rPr lang="en-IN" sz="2400" dirty="0">
                <a:latin typeface="Times New Roman" panose="02020603050405020304" pitchFamily="18" charset="0"/>
                <a:cs typeface="Times New Roman" panose="02020603050405020304" pitchFamily="18" charset="0"/>
              </a:rPr>
              <a:t>The shared-memory MIMD architecture is </a:t>
            </a:r>
            <a:r>
              <a:rPr lang="en-IN" sz="2400" b="1" i="1" dirty="0">
                <a:solidFill>
                  <a:srgbClr val="FF0000"/>
                </a:solidFill>
                <a:latin typeface="Times New Roman" panose="02020603050405020304" pitchFamily="18" charset="0"/>
                <a:cs typeface="Times New Roman" panose="02020603050405020304" pitchFamily="18" charset="0"/>
              </a:rPr>
              <a:t>easier to program but is less tolerant to failures</a:t>
            </a:r>
            <a:r>
              <a:rPr lang="en-IN" sz="2400" dirty="0">
                <a:latin typeface="Times New Roman" panose="02020603050405020304" pitchFamily="18" charset="0"/>
                <a:cs typeface="Times New Roman" panose="02020603050405020304" pitchFamily="18" charset="0"/>
              </a:rPr>
              <a:t> and harder to extend with respect to the distributed memory MIMD model. </a:t>
            </a:r>
            <a:r>
              <a:rPr lang="en-IN" sz="2400" dirty="0" smtClean="0">
                <a:latin typeface="Times New Roman" panose="02020603050405020304" pitchFamily="18" charset="0"/>
                <a:cs typeface="Times New Roman" panose="02020603050405020304" pitchFamily="18" charset="0"/>
              </a:rPr>
              <a:t>Failures </a:t>
            </a:r>
            <a:r>
              <a:rPr lang="en-IN" sz="2400" dirty="0">
                <a:latin typeface="Times New Roman" panose="02020603050405020304" pitchFamily="18" charset="0"/>
                <a:cs typeface="Times New Roman" panose="02020603050405020304" pitchFamily="18" charset="0"/>
              </a:rPr>
              <a:t>in a </a:t>
            </a:r>
            <a:r>
              <a:rPr lang="en-IN" sz="2400" b="1" i="1" dirty="0">
                <a:solidFill>
                  <a:srgbClr val="FF0000"/>
                </a:solidFill>
                <a:latin typeface="Times New Roman" panose="02020603050405020304" pitchFamily="18" charset="0"/>
                <a:cs typeface="Times New Roman" panose="02020603050405020304" pitchFamily="18" charset="0"/>
              </a:rPr>
              <a:t>shared-memory MIMD affect the entire system</a:t>
            </a:r>
            <a:r>
              <a:rPr lang="en-IN" sz="2400" dirty="0">
                <a:latin typeface="Times New Roman" panose="02020603050405020304" pitchFamily="18" charset="0"/>
                <a:cs typeface="Times New Roman" panose="02020603050405020304" pitchFamily="18" charset="0"/>
              </a:rPr>
              <a:t>, whereas this is not the case of the distributed model, in which each of the PEs can be easily isolated.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Moreover</a:t>
            </a:r>
            <a:r>
              <a:rPr lang="en-IN" sz="2400" dirty="0">
                <a:latin typeface="Times New Roman" panose="02020603050405020304" pitchFamily="18" charset="0"/>
                <a:cs typeface="Times New Roman" panose="02020603050405020304" pitchFamily="18" charset="0"/>
              </a:rPr>
              <a:t>, shared memory </a:t>
            </a:r>
            <a:r>
              <a:rPr lang="en-IN" sz="2400" b="1" i="1" dirty="0">
                <a:solidFill>
                  <a:srgbClr val="FF0000"/>
                </a:solidFill>
                <a:latin typeface="Times New Roman" panose="02020603050405020304" pitchFamily="18" charset="0"/>
                <a:cs typeface="Times New Roman" panose="02020603050405020304" pitchFamily="18" charset="0"/>
              </a:rPr>
              <a:t>MIMD architectures are less likely to scale</a:t>
            </a:r>
            <a:r>
              <a:rPr lang="en-IN" sz="2400" dirty="0">
                <a:latin typeface="Times New Roman" panose="02020603050405020304" pitchFamily="18" charset="0"/>
                <a:cs typeface="Times New Roman" panose="02020603050405020304" pitchFamily="18" charset="0"/>
              </a:rPr>
              <a:t> because the addition of </a:t>
            </a:r>
            <a:r>
              <a:rPr lang="en-IN" sz="2400" b="1" i="1" dirty="0">
                <a:solidFill>
                  <a:srgbClr val="FF0000"/>
                </a:solidFill>
                <a:latin typeface="Times New Roman" panose="02020603050405020304" pitchFamily="18" charset="0"/>
                <a:cs typeface="Times New Roman" panose="02020603050405020304" pitchFamily="18" charset="0"/>
              </a:rPr>
              <a:t>more PEs leads to memory </a:t>
            </a:r>
            <a:r>
              <a:rPr lang="en-IN" sz="2400" b="1" i="1" dirty="0" smtClean="0">
                <a:solidFill>
                  <a:srgbClr val="FF0000"/>
                </a:solidFill>
                <a:latin typeface="Times New Roman" panose="02020603050405020304" pitchFamily="18" charset="0"/>
                <a:cs typeface="Times New Roman" panose="02020603050405020304" pitchFamily="18" charset="0"/>
              </a:rPr>
              <a:t>contention</a:t>
            </a:r>
            <a:r>
              <a:rPr lang="en-IN" sz="2400" b="1" i="1"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is a situation that does not happen in the case of distributed memory, in which each PE has its own memory. </a:t>
            </a:r>
          </a:p>
          <a:p>
            <a:pPr algn="just"/>
            <a:endParaRPr lang="en-IN" sz="2400" dirty="0"/>
          </a:p>
        </p:txBody>
      </p:sp>
    </p:spTree>
    <p:extLst>
      <p:ext uri="{BB962C8B-B14F-4D97-AF65-F5344CB8AC3E}">
        <p14:creationId xmlns:p14="http://schemas.microsoft.com/office/powerpoint/2010/main" val="2431838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4.4. Multiple Instruction multiple data stream systems(MIMD)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4377" y="2093977"/>
            <a:ext cx="7498080" cy="4359074"/>
          </a:xfrm>
        </p:spPr>
      </p:pic>
    </p:spTree>
    <p:extLst>
      <p:ext uri="{BB962C8B-B14F-4D97-AF65-F5344CB8AC3E}">
        <p14:creationId xmlns:p14="http://schemas.microsoft.com/office/powerpoint/2010/main" val="1898629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72631"/>
          </a:xfrm>
        </p:spPr>
        <p:txBody>
          <a:bodyPr>
            <a:normAutofit fontScale="90000"/>
          </a:bodyPr>
          <a:lstStyle/>
          <a:p>
            <a:r>
              <a:rPr lang="en-IN" dirty="0" smtClean="0"/>
              <a:t>5. Approaches </a:t>
            </a:r>
            <a:r>
              <a:rPr lang="en-IN" dirty="0"/>
              <a:t>to parallel programming</a:t>
            </a:r>
            <a:br>
              <a:rPr lang="en-IN" dirty="0"/>
            </a:br>
            <a:endParaRPr lang="en-IN" dirty="0"/>
          </a:p>
        </p:txBody>
      </p:sp>
      <p:sp>
        <p:nvSpPr>
          <p:cNvPr id="3" name="Content Placeholder 2"/>
          <p:cNvSpPr>
            <a:spLocks noGrp="1"/>
          </p:cNvSpPr>
          <p:nvPr>
            <p:ph idx="1"/>
          </p:nvPr>
        </p:nvSpPr>
        <p:spPr>
          <a:xfrm>
            <a:off x="571499" y="1328738"/>
            <a:ext cx="11072813" cy="4843462"/>
          </a:xfrm>
        </p:spPr>
        <p:txBody>
          <a:bodyPr>
            <a:noAutofit/>
          </a:bodyPr>
          <a:lstStyle/>
          <a:p>
            <a:pPr algn="just"/>
            <a:r>
              <a:rPr lang="en-IN" dirty="0">
                <a:latin typeface="Times New Roman" panose="02020603050405020304" pitchFamily="18" charset="0"/>
                <a:cs typeface="Times New Roman" panose="02020603050405020304" pitchFamily="18" charset="0"/>
              </a:rPr>
              <a:t>A sequential program is one that runs </a:t>
            </a:r>
            <a:r>
              <a:rPr lang="en-IN" b="1" i="1" dirty="0">
                <a:solidFill>
                  <a:srgbClr val="FF0000"/>
                </a:solidFill>
                <a:latin typeface="Times New Roman" panose="02020603050405020304" pitchFamily="18" charset="0"/>
                <a:cs typeface="Times New Roman" panose="02020603050405020304" pitchFamily="18" charset="0"/>
              </a:rPr>
              <a:t>on a single processor and has a single line of control</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To </a:t>
            </a:r>
            <a:r>
              <a:rPr lang="en-IN" dirty="0">
                <a:latin typeface="Times New Roman" panose="02020603050405020304" pitchFamily="18" charset="0"/>
                <a:cs typeface="Times New Roman" panose="02020603050405020304" pitchFamily="18" charset="0"/>
              </a:rPr>
              <a:t>make many processors collectively work on a single program, </a:t>
            </a:r>
            <a:r>
              <a:rPr lang="en-IN" b="1" i="1" dirty="0">
                <a:solidFill>
                  <a:srgbClr val="FF0000"/>
                </a:solidFill>
                <a:latin typeface="Times New Roman" panose="02020603050405020304" pitchFamily="18" charset="0"/>
                <a:cs typeface="Times New Roman" panose="02020603050405020304" pitchFamily="18" charset="0"/>
              </a:rPr>
              <a:t>the program must be divided into smaller independent chunks so that each processor can work on separate chunks of the problem</a:t>
            </a:r>
            <a:r>
              <a:rPr lang="en-IN" dirty="0">
                <a:latin typeface="Times New Roman" panose="02020603050405020304" pitchFamily="18" charset="0"/>
                <a:cs typeface="Times New Roman" panose="02020603050405020304" pitchFamily="18" charset="0"/>
              </a:rPr>
              <a:t>. The program decomposed in this way is a </a:t>
            </a:r>
            <a:r>
              <a:rPr lang="en-IN" b="1" i="1" dirty="0">
                <a:solidFill>
                  <a:srgbClr val="FF0000"/>
                </a:solidFill>
                <a:latin typeface="Times New Roman" panose="02020603050405020304" pitchFamily="18" charset="0"/>
                <a:cs typeface="Times New Roman" panose="02020603050405020304" pitchFamily="18" charset="0"/>
              </a:rPr>
              <a:t>parallel program</a:t>
            </a:r>
            <a:r>
              <a:rPr lang="en-IN" b="1" i="1" dirty="0" smtClean="0">
                <a:solidFill>
                  <a:srgbClr val="FF0000"/>
                </a:solidFill>
                <a:latin typeface="Times New Roman" panose="02020603050405020304" pitchFamily="18" charset="0"/>
                <a:cs typeface="Times New Roman" panose="02020603050405020304" pitchFamily="18" charset="0"/>
              </a:rPr>
              <a:t>.</a:t>
            </a:r>
            <a:endParaRPr lang="en-IN" b="1" i="1" dirty="0">
              <a:solidFill>
                <a:srgbClr val="FF0000"/>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 wide variety of parallel programming approaches are available. The most prominent among them are the following</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Data </a:t>
            </a:r>
            <a:r>
              <a:rPr lang="en-IN" dirty="0" smtClean="0">
                <a:latin typeface="Times New Roman" panose="02020603050405020304" pitchFamily="18" charset="0"/>
                <a:cs typeface="Times New Roman" panose="02020603050405020304" pitchFamily="18" charset="0"/>
              </a:rPr>
              <a:t>parallelism</a:t>
            </a:r>
            <a:r>
              <a:rPr lang="en-IN" dirty="0">
                <a:latin typeface="Times New Roman" panose="02020603050405020304" pitchFamily="18" charset="0"/>
                <a:cs typeface="Times New Roman" panose="02020603050405020304" pitchFamily="18" charset="0"/>
              </a:rPr>
              <a:t> </a:t>
            </a:r>
          </a:p>
          <a:p>
            <a:pPr lvl="1" algn="just"/>
            <a:r>
              <a:rPr lang="en-IN" dirty="0">
                <a:latin typeface="Times New Roman" panose="02020603050405020304" pitchFamily="18" charset="0"/>
                <a:cs typeface="Times New Roman" panose="02020603050405020304" pitchFamily="18" charset="0"/>
              </a:rPr>
              <a:t>P</a:t>
            </a:r>
            <a:r>
              <a:rPr lang="en-IN" dirty="0" smtClean="0">
                <a:latin typeface="Times New Roman" panose="02020603050405020304" pitchFamily="18" charset="0"/>
                <a:cs typeface="Times New Roman" panose="02020603050405020304" pitchFamily="18" charset="0"/>
              </a:rPr>
              <a:t>rocess parallelism</a:t>
            </a:r>
            <a:endParaRPr lang="en-IN"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Farmer-and-worker model</a:t>
            </a:r>
          </a:p>
          <a:p>
            <a:pPr marL="0" indent="0" algn="just">
              <a:buNone/>
            </a:pPr>
            <a:r>
              <a:rPr lang="en-IN" dirty="0" smtClean="0">
                <a:latin typeface="Times New Roman" panose="02020603050405020304" pitchFamily="18" charset="0"/>
                <a:cs typeface="Times New Roman" panose="02020603050405020304" pitchFamily="18" charset="0"/>
              </a:rPr>
              <a:t>These </a:t>
            </a:r>
            <a:r>
              <a:rPr lang="en-IN" dirty="0">
                <a:latin typeface="Times New Roman" panose="02020603050405020304" pitchFamily="18" charset="0"/>
                <a:cs typeface="Times New Roman" panose="02020603050405020304" pitchFamily="18" charset="0"/>
              </a:rPr>
              <a:t>three models are all suitable for task-level parallelism</a:t>
            </a:r>
            <a:r>
              <a:rPr lang="en-IN"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97690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1069848" y="1698171"/>
            <a:ext cx="10058400" cy="4474029"/>
          </a:xfrm>
        </p:spPr>
        <p:txBody>
          <a:bodyPr>
            <a:normAutofit/>
          </a:bodyPr>
          <a:lstStyle/>
          <a:p>
            <a:pPr marL="457200" indent="-457200">
              <a:buFont typeface="+mj-lt"/>
              <a:buAutoNum type="arabicPeriod"/>
            </a:pPr>
            <a:r>
              <a:rPr lang="en-IN" sz="2500" dirty="0" smtClean="0"/>
              <a:t>Introduction</a:t>
            </a:r>
          </a:p>
          <a:p>
            <a:pPr marL="457200" indent="-457200">
              <a:buFont typeface="+mj-lt"/>
              <a:buAutoNum type="arabicPeriod"/>
            </a:pPr>
            <a:r>
              <a:rPr lang="en-IN" sz="2500" dirty="0"/>
              <a:t>Parallel vs D</a:t>
            </a:r>
            <a:r>
              <a:rPr lang="en-IN" sz="2500" dirty="0" smtClean="0"/>
              <a:t>istributed</a:t>
            </a:r>
          </a:p>
          <a:p>
            <a:pPr marL="457200" indent="-457200">
              <a:buFont typeface="+mj-lt"/>
              <a:buAutoNum type="arabicPeriod"/>
            </a:pPr>
            <a:r>
              <a:rPr lang="en-IN" sz="2500" dirty="0"/>
              <a:t>Parallel </a:t>
            </a:r>
            <a:r>
              <a:rPr lang="en-IN" sz="2500" dirty="0" smtClean="0"/>
              <a:t>Processing</a:t>
            </a:r>
          </a:p>
          <a:p>
            <a:pPr marL="457200" indent="-457200">
              <a:buFont typeface="+mj-lt"/>
              <a:buAutoNum type="arabicPeriod"/>
            </a:pPr>
            <a:r>
              <a:rPr lang="en-IN" sz="2500" dirty="0"/>
              <a:t>Hardware architectures for parallel </a:t>
            </a:r>
            <a:r>
              <a:rPr lang="en-IN" sz="2500" dirty="0" smtClean="0"/>
              <a:t>processing</a:t>
            </a:r>
          </a:p>
          <a:p>
            <a:pPr marL="457200" indent="-457200">
              <a:buFont typeface="+mj-lt"/>
              <a:buAutoNum type="arabicPeriod"/>
            </a:pPr>
            <a:r>
              <a:rPr lang="en-IN" sz="2500" dirty="0" smtClean="0"/>
              <a:t>Approaches </a:t>
            </a:r>
            <a:r>
              <a:rPr lang="en-IN" sz="2500" dirty="0"/>
              <a:t>to parallel </a:t>
            </a:r>
            <a:r>
              <a:rPr lang="en-IN" sz="2500" dirty="0" smtClean="0"/>
              <a:t>programming</a:t>
            </a:r>
          </a:p>
          <a:p>
            <a:pPr marL="457200" indent="-457200">
              <a:buFont typeface="+mj-lt"/>
              <a:buAutoNum type="arabicPeriod"/>
            </a:pPr>
            <a:r>
              <a:rPr lang="en-IN" sz="2500" dirty="0" smtClean="0"/>
              <a:t>Levels </a:t>
            </a:r>
            <a:r>
              <a:rPr lang="en-IN" sz="2500" dirty="0"/>
              <a:t>of parallelism</a:t>
            </a:r>
            <a:br>
              <a:rPr lang="en-IN" sz="2500" dirty="0"/>
            </a:br>
            <a:endParaRPr lang="en-IN" sz="2500" dirty="0"/>
          </a:p>
        </p:txBody>
      </p:sp>
    </p:spTree>
    <p:extLst>
      <p:ext uri="{BB962C8B-B14F-4D97-AF65-F5344CB8AC3E}">
        <p14:creationId xmlns:p14="http://schemas.microsoft.com/office/powerpoint/2010/main" val="1659152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5. Approaches to parallel programming</a:t>
            </a:r>
            <a:br>
              <a:rPr lang="en-IN" dirty="0"/>
            </a:br>
            <a:endParaRPr lang="en-IN" dirty="0"/>
          </a:p>
        </p:txBody>
      </p:sp>
      <p:sp>
        <p:nvSpPr>
          <p:cNvPr id="3" name="Content Placeholder 2"/>
          <p:cNvSpPr>
            <a:spLocks noGrp="1"/>
          </p:cNvSpPr>
          <p:nvPr>
            <p:ph idx="1"/>
          </p:nvPr>
        </p:nvSpPr>
        <p:spPr>
          <a:xfrm>
            <a:off x="728663" y="1543050"/>
            <a:ext cx="10744200" cy="4629150"/>
          </a:xfrm>
        </p:spPr>
        <p:txBody>
          <a:bodyPr>
            <a:normAutofit/>
          </a:bodyPr>
          <a:lstStyle/>
          <a:p>
            <a:pPr algn="just"/>
            <a:r>
              <a:rPr lang="en-IN" sz="2200" dirty="0" smtClean="0">
                <a:latin typeface="Times New Roman" panose="02020603050405020304" pitchFamily="18" charset="0"/>
                <a:cs typeface="Times New Roman" panose="02020603050405020304" pitchFamily="18" charset="0"/>
              </a:rPr>
              <a:t>In </a:t>
            </a:r>
            <a:r>
              <a:rPr lang="en-IN" sz="2200" dirty="0">
                <a:latin typeface="Times New Roman" panose="02020603050405020304" pitchFamily="18" charset="0"/>
                <a:cs typeface="Times New Roman" panose="02020603050405020304" pitchFamily="18" charset="0"/>
              </a:rPr>
              <a:t>the case of </a:t>
            </a:r>
            <a:r>
              <a:rPr lang="en-IN" sz="2200" b="1" i="1" dirty="0" smtClean="0">
                <a:solidFill>
                  <a:srgbClr val="FF0000"/>
                </a:solidFill>
                <a:latin typeface="Times New Roman" panose="02020603050405020304" pitchFamily="18" charset="0"/>
                <a:cs typeface="Times New Roman" panose="02020603050405020304" pitchFamily="18" charset="0"/>
              </a:rPr>
              <a:t>data parallelism, </a:t>
            </a:r>
            <a:r>
              <a:rPr lang="en-IN" sz="2200" dirty="0" smtClean="0">
                <a:latin typeface="Times New Roman" panose="02020603050405020304" pitchFamily="18" charset="0"/>
                <a:cs typeface="Times New Roman" panose="02020603050405020304" pitchFamily="18" charset="0"/>
              </a:rPr>
              <a:t>the </a:t>
            </a:r>
            <a:r>
              <a:rPr lang="en-IN" sz="2200" b="1" i="1" dirty="0">
                <a:solidFill>
                  <a:srgbClr val="FF0000"/>
                </a:solidFill>
                <a:latin typeface="Times New Roman" panose="02020603050405020304" pitchFamily="18" charset="0"/>
                <a:cs typeface="Times New Roman" panose="02020603050405020304" pitchFamily="18" charset="0"/>
              </a:rPr>
              <a:t>divide-and-conquer technique is used to split data into multiple sets, </a:t>
            </a:r>
            <a:r>
              <a:rPr lang="en-IN" sz="2200" dirty="0">
                <a:latin typeface="Times New Roman" panose="02020603050405020304" pitchFamily="18" charset="0"/>
                <a:cs typeface="Times New Roman" panose="02020603050405020304" pitchFamily="18" charset="0"/>
              </a:rPr>
              <a:t>and each data set is processed on different PEs using the same instruction. This approach is highly suitable to processing on machines based on the </a:t>
            </a:r>
            <a:r>
              <a:rPr lang="en-IN" sz="2200" b="1" i="1" dirty="0">
                <a:solidFill>
                  <a:srgbClr val="FF0000"/>
                </a:solidFill>
                <a:latin typeface="Times New Roman" panose="02020603050405020304" pitchFamily="18" charset="0"/>
                <a:cs typeface="Times New Roman" panose="02020603050405020304" pitchFamily="18" charset="0"/>
              </a:rPr>
              <a:t>SIMD model</a:t>
            </a:r>
            <a:r>
              <a:rPr lang="en-IN" sz="2200" dirty="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In the case of </a:t>
            </a:r>
            <a:r>
              <a:rPr lang="en-IN" sz="2200" b="1" i="1" dirty="0">
                <a:solidFill>
                  <a:srgbClr val="FF0000"/>
                </a:solidFill>
                <a:latin typeface="Times New Roman" panose="02020603050405020304" pitchFamily="18" charset="0"/>
                <a:cs typeface="Times New Roman" panose="02020603050405020304" pitchFamily="18" charset="0"/>
              </a:rPr>
              <a:t>process parallelism</a:t>
            </a:r>
            <a:r>
              <a:rPr lang="en-IN" sz="2200" dirty="0">
                <a:latin typeface="Times New Roman" panose="02020603050405020304" pitchFamily="18" charset="0"/>
                <a:cs typeface="Times New Roman" panose="02020603050405020304" pitchFamily="18" charset="0"/>
              </a:rPr>
              <a:t>, a </a:t>
            </a:r>
            <a:r>
              <a:rPr lang="en-IN" sz="2200" b="1" i="1" dirty="0">
                <a:solidFill>
                  <a:srgbClr val="FF0000"/>
                </a:solidFill>
                <a:latin typeface="Times New Roman" panose="02020603050405020304" pitchFamily="18" charset="0"/>
                <a:cs typeface="Times New Roman" panose="02020603050405020304" pitchFamily="18" charset="0"/>
              </a:rPr>
              <a:t>given operation has multiple (but distinct) activities that can be processed on multiple processors. </a:t>
            </a:r>
            <a:endParaRPr lang="en-IN" sz="2200" b="1" i="1" dirty="0" smtClean="0">
              <a:solidFill>
                <a:srgbClr val="FF0000"/>
              </a:solidFill>
              <a:latin typeface="Times New Roman" panose="02020603050405020304" pitchFamily="18" charset="0"/>
              <a:cs typeface="Times New Roman" panose="02020603050405020304" pitchFamily="18" charset="0"/>
            </a:endParaRPr>
          </a:p>
          <a:p>
            <a:pPr marL="0" indent="0" algn="just">
              <a:buNone/>
            </a:pPr>
            <a:endParaRPr lang="en-IN" sz="2200" b="1" i="1" dirty="0">
              <a:solidFill>
                <a:srgbClr val="FF0000"/>
              </a:solidFill>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In the case of the </a:t>
            </a:r>
            <a:r>
              <a:rPr lang="en-IN" sz="2200" b="1" i="1" dirty="0" smtClean="0">
                <a:solidFill>
                  <a:srgbClr val="FF0000"/>
                </a:solidFill>
                <a:latin typeface="Times New Roman" panose="02020603050405020304" pitchFamily="18" charset="0"/>
                <a:cs typeface="Times New Roman" panose="02020603050405020304" pitchFamily="18" charset="0"/>
              </a:rPr>
              <a:t>farmer-and-worker model</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a job distribution approach is used: one processor is configured as master and all other remaining PEs are designated as slaves; the master assigns jobs to slave PEs and, on </a:t>
            </a:r>
            <a:r>
              <a:rPr lang="en-IN" sz="2200" dirty="0" smtClean="0">
                <a:latin typeface="Times New Roman" panose="02020603050405020304" pitchFamily="18" charset="0"/>
                <a:cs typeface="Times New Roman" panose="02020603050405020304" pitchFamily="18" charset="0"/>
              </a:rPr>
              <a:t>completion</a:t>
            </a:r>
            <a:r>
              <a:rPr lang="en-IN" sz="2200" dirty="0">
                <a:latin typeface="Times New Roman" panose="02020603050405020304" pitchFamily="18" charset="0"/>
                <a:cs typeface="Times New Roman" panose="02020603050405020304" pitchFamily="18" charset="0"/>
              </a:rPr>
              <a:t>, they inform the master, which in turn collects results. These approaches can be utilized in different levels of parallelism.</a:t>
            </a:r>
          </a:p>
          <a:p>
            <a:pPr algn="just"/>
            <a:endParaRPr lang="en-IN" sz="2200" dirty="0">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3248210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57176"/>
            <a:ext cx="10058400" cy="942974"/>
          </a:xfrm>
        </p:spPr>
        <p:txBody>
          <a:bodyPr>
            <a:normAutofit/>
          </a:bodyPr>
          <a:lstStyle/>
          <a:p>
            <a:r>
              <a:rPr lang="en-IN" dirty="0" smtClean="0"/>
              <a:t>6. Levels of parallelism</a:t>
            </a:r>
            <a:endParaRPr lang="en-IN" dirty="0"/>
          </a:p>
        </p:txBody>
      </p:sp>
      <p:sp>
        <p:nvSpPr>
          <p:cNvPr id="3" name="Content Placeholder 2"/>
          <p:cNvSpPr>
            <a:spLocks noGrp="1"/>
          </p:cNvSpPr>
          <p:nvPr>
            <p:ph idx="1"/>
          </p:nvPr>
        </p:nvSpPr>
        <p:spPr>
          <a:xfrm>
            <a:off x="342900" y="1200149"/>
            <a:ext cx="11444288" cy="5300663"/>
          </a:xfrm>
        </p:spPr>
        <p:txBody>
          <a:bodyPr>
            <a:noAutofit/>
          </a:bodyPr>
          <a:lstStyle/>
          <a:p>
            <a:pPr algn="just"/>
            <a:r>
              <a:rPr lang="en-IN" dirty="0">
                <a:latin typeface="Times New Roman" panose="02020603050405020304" pitchFamily="18" charset="0"/>
                <a:cs typeface="Times New Roman" panose="02020603050405020304" pitchFamily="18" charset="0"/>
              </a:rPr>
              <a:t>Levels of parallelism are decided based on the lumps of code (grain size) that can be a potential candidate for </a:t>
            </a:r>
            <a:r>
              <a:rPr lang="en-IN" dirty="0" smtClean="0">
                <a:latin typeface="Times New Roman" panose="02020603050405020304" pitchFamily="18" charset="0"/>
                <a:cs typeface="Times New Roman" panose="02020603050405020304" pitchFamily="18" charset="0"/>
              </a:rPr>
              <a:t>parallelism.</a:t>
            </a:r>
          </a:p>
          <a:p>
            <a:pPr algn="just"/>
            <a:r>
              <a:rPr lang="en-IN" dirty="0" smtClean="0">
                <a:latin typeface="Times New Roman" panose="02020603050405020304" pitchFamily="18" charset="0"/>
                <a:cs typeface="Times New Roman" panose="02020603050405020304" pitchFamily="18" charset="0"/>
              </a:rPr>
              <a:t> Table  lists </a:t>
            </a:r>
            <a:r>
              <a:rPr lang="en-IN" dirty="0">
                <a:latin typeface="Times New Roman" panose="02020603050405020304" pitchFamily="18" charset="0"/>
                <a:cs typeface="Times New Roman" panose="02020603050405020304" pitchFamily="18" charset="0"/>
              </a:rPr>
              <a:t>categories of code granularity for parallelism. </a:t>
            </a:r>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marL="0" indent="0" algn="just">
              <a:buNone/>
            </a:pPr>
            <a:r>
              <a:rPr lang="en-IN" dirty="0" smtClean="0">
                <a:latin typeface="Times New Roman" panose="02020603050405020304" pitchFamily="18" charset="0"/>
                <a:cs typeface="Times New Roman" panose="02020603050405020304" pitchFamily="18" charset="0"/>
              </a:rPr>
              <a:t>All </a:t>
            </a:r>
            <a:r>
              <a:rPr lang="en-IN" dirty="0">
                <a:latin typeface="Times New Roman" panose="02020603050405020304" pitchFamily="18" charset="0"/>
                <a:cs typeface="Times New Roman" panose="02020603050405020304" pitchFamily="18" charset="0"/>
              </a:rPr>
              <a:t>these approaches have a common goal: </a:t>
            </a:r>
            <a:r>
              <a:rPr lang="en-IN" b="1" i="1" dirty="0">
                <a:solidFill>
                  <a:srgbClr val="FF0000"/>
                </a:solidFill>
                <a:latin typeface="Times New Roman" panose="02020603050405020304" pitchFamily="18" charset="0"/>
                <a:cs typeface="Times New Roman" panose="02020603050405020304" pitchFamily="18" charset="0"/>
              </a:rPr>
              <a:t>to boost processor efficiency by hiding latency.</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To </a:t>
            </a:r>
            <a:r>
              <a:rPr lang="en-IN" dirty="0">
                <a:latin typeface="Times New Roman" panose="02020603050405020304" pitchFamily="18" charset="0"/>
                <a:cs typeface="Times New Roman" panose="02020603050405020304" pitchFamily="18" charset="0"/>
              </a:rPr>
              <a:t>conceal latency, there must be another thread ready to run whenever a lengthy operation occurs. The idea is to execute concurrently two or more single-threaded applications, such as compiling, text </a:t>
            </a:r>
            <a:r>
              <a:rPr lang="en-IN" dirty="0" smtClean="0">
                <a:latin typeface="Times New Roman" panose="02020603050405020304" pitchFamily="18" charset="0"/>
                <a:cs typeface="Times New Roman" panose="02020603050405020304" pitchFamily="18" charset="0"/>
              </a:rPr>
              <a:t>formatting</a:t>
            </a:r>
            <a:r>
              <a:rPr lang="en-IN" dirty="0">
                <a:latin typeface="Times New Roman" panose="02020603050405020304" pitchFamily="18" charset="0"/>
                <a:cs typeface="Times New Roman" panose="02020603050405020304" pitchFamily="18" charset="0"/>
              </a:rPr>
              <a:t>, database searching, and device </a:t>
            </a:r>
            <a:r>
              <a:rPr lang="en-IN" dirty="0" smtClean="0">
                <a:latin typeface="Times New Roman" panose="02020603050405020304" pitchFamily="18" charset="0"/>
                <a:cs typeface="Times New Roman" panose="02020603050405020304" pitchFamily="18" charset="0"/>
              </a:rPr>
              <a:t>simulation. </a:t>
            </a:r>
          </a:p>
          <a:p>
            <a:pPr algn="just"/>
            <a:r>
              <a:rPr lang="en-IN" dirty="0" smtClean="0">
                <a:latin typeface="Times New Roman" panose="02020603050405020304" pitchFamily="18" charset="0"/>
                <a:cs typeface="Times New Roman" panose="02020603050405020304" pitchFamily="18" charset="0"/>
              </a:rPr>
              <a:t>As </a:t>
            </a:r>
            <a:r>
              <a:rPr lang="en-IN" dirty="0">
                <a:latin typeface="Times New Roman" panose="02020603050405020304" pitchFamily="18" charset="0"/>
                <a:cs typeface="Times New Roman" panose="02020603050405020304" pitchFamily="18" charset="0"/>
              </a:rPr>
              <a:t>shown in the table and depicted </a:t>
            </a: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parallelism within an application can be detected at several levels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algn="just"/>
            <a:r>
              <a:rPr lang="en-IN" b="1" i="1" dirty="0">
                <a:latin typeface="Times New Roman" panose="02020603050405020304" pitchFamily="18" charset="0"/>
                <a:cs typeface="Times New Roman" panose="02020603050405020304" pitchFamily="18" charset="0"/>
              </a:rPr>
              <a:t>Large grain (or task </a:t>
            </a:r>
            <a:r>
              <a:rPr lang="en-IN" b="1" i="1" dirty="0" smtClean="0">
                <a:latin typeface="Times New Roman" panose="02020603050405020304" pitchFamily="18" charset="0"/>
                <a:cs typeface="Times New Roman" panose="02020603050405020304" pitchFamily="18" charset="0"/>
              </a:rPr>
              <a:t>level), Medium </a:t>
            </a:r>
            <a:r>
              <a:rPr lang="en-IN" b="1" i="1" dirty="0">
                <a:latin typeface="Times New Roman" panose="02020603050405020304" pitchFamily="18" charset="0"/>
                <a:cs typeface="Times New Roman" panose="02020603050405020304" pitchFamily="18" charset="0"/>
              </a:rPr>
              <a:t>grain (or control </a:t>
            </a:r>
            <a:r>
              <a:rPr lang="en-IN" b="1" i="1" dirty="0" smtClean="0">
                <a:latin typeface="Times New Roman" panose="02020603050405020304" pitchFamily="18" charset="0"/>
                <a:cs typeface="Times New Roman" panose="02020603050405020304" pitchFamily="18" charset="0"/>
              </a:rPr>
              <a:t>level), Fine </a:t>
            </a:r>
            <a:r>
              <a:rPr lang="en-IN" b="1" i="1" dirty="0">
                <a:latin typeface="Times New Roman" panose="02020603050405020304" pitchFamily="18" charset="0"/>
                <a:cs typeface="Times New Roman" panose="02020603050405020304" pitchFamily="18" charset="0"/>
              </a:rPr>
              <a:t>grain (data </a:t>
            </a:r>
            <a:r>
              <a:rPr lang="en-IN" b="1" i="1" dirty="0" smtClean="0">
                <a:latin typeface="Times New Roman" panose="02020603050405020304" pitchFamily="18" charset="0"/>
                <a:cs typeface="Times New Roman" panose="02020603050405020304" pitchFamily="18" charset="0"/>
              </a:rPr>
              <a:t>level), Very </a:t>
            </a:r>
            <a:r>
              <a:rPr lang="en-IN" b="1" i="1" dirty="0">
                <a:latin typeface="Times New Roman" panose="02020603050405020304" pitchFamily="18" charset="0"/>
                <a:cs typeface="Times New Roman" panose="02020603050405020304" pitchFamily="18" charset="0"/>
              </a:rPr>
              <a:t>fine grain (multiple-instruction issue)</a:t>
            </a:r>
          </a:p>
          <a:p>
            <a:pPr lvl="0"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851" y="2304856"/>
            <a:ext cx="7501900" cy="1809943"/>
          </a:xfrm>
          <a:prstGeom prst="rect">
            <a:avLst/>
          </a:prstGeom>
        </p:spPr>
      </p:pic>
    </p:spTree>
    <p:extLst>
      <p:ext uri="{BB962C8B-B14F-4D97-AF65-F5344CB8AC3E}">
        <p14:creationId xmlns:p14="http://schemas.microsoft.com/office/powerpoint/2010/main" val="1605572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01268"/>
          </a:xfrm>
        </p:spPr>
        <p:txBody>
          <a:bodyPr/>
          <a:lstStyle/>
          <a:p>
            <a:r>
              <a:rPr lang="en-IN" dirty="0"/>
              <a:t>6. Levels of parallelism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388" y="1485899"/>
            <a:ext cx="8362664" cy="4943475"/>
          </a:xfrm>
        </p:spPr>
      </p:pic>
    </p:spTree>
    <p:extLst>
      <p:ext uri="{BB962C8B-B14F-4D97-AF65-F5344CB8AC3E}">
        <p14:creationId xmlns:p14="http://schemas.microsoft.com/office/powerpoint/2010/main" val="201206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95528"/>
          </a:xfrm>
        </p:spPr>
        <p:txBody>
          <a:bodyPr>
            <a:normAutofit fontScale="90000"/>
          </a:bodyPr>
          <a:lstStyle/>
          <a:p>
            <a:r>
              <a:rPr lang="en-IN" dirty="0" smtClean="0"/>
              <a:t>1. Introduction</a:t>
            </a:r>
            <a:endParaRPr lang="en-IN" dirty="0"/>
          </a:p>
        </p:txBody>
      </p:sp>
      <p:sp>
        <p:nvSpPr>
          <p:cNvPr id="3" name="Content Placeholder 2"/>
          <p:cNvSpPr>
            <a:spLocks noGrp="1"/>
          </p:cNvSpPr>
          <p:nvPr>
            <p:ph idx="1"/>
          </p:nvPr>
        </p:nvSpPr>
        <p:spPr>
          <a:xfrm>
            <a:off x="1069848" y="1280160"/>
            <a:ext cx="10058400" cy="4892040"/>
          </a:xfrm>
        </p:spPr>
        <p:txBody>
          <a:bodyPr>
            <a:normAutofit/>
          </a:bodyPr>
          <a:lstStyle/>
          <a:p>
            <a:pPr algn="just"/>
            <a:r>
              <a:rPr lang="en-IN" sz="2600" dirty="0">
                <a:latin typeface="Times New Roman" panose="02020603050405020304" pitchFamily="18" charset="0"/>
                <a:cs typeface="Times New Roman" panose="02020603050405020304" pitchFamily="18" charset="0"/>
              </a:rPr>
              <a:t>The two fundamental and dominant models of computing are </a:t>
            </a:r>
            <a:r>
              <a:rPr lang="en-IN" sz="2600" b="1" i="1" dirty="0">
                <a:solidFill>
                  <a:srgbClr val="FF0000"/>
                </a:solidFill>
                <a:latin typeface="Times New Roman" panose="02020603050405020304" pitchFamily="18" charset="0"/>
                <a:cs typeface="Times New Roman" panose="02020603050405020304" pitchFamily="18" charset="0"/>
              </a:rPr>
              <a:t>sequential and parallel</a:t>
            </a:r>
            <a:r>
              <a:rPr lang="en-IN" sz="2600" b="1" i="1" dirty="0" smtClean="0">
                <a:solidFill>
                  <a:srgbClr val="FF0000"/>
                </a:solidFill>
                <a:latin typeface="Times New Roman" panose="02020603050405020304" pitchFamily="18" charset="0"/>
                <a:cs typeface="Times New Roman" panose="02020603050405020304" pitchFamily="18" charset="0"/>
              </a:rPr>
              <a:t>.</a:t>
            </a:r>
          </a:p>
          <a:p>
            <a:pPr algn="just"/>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The </a:t>
            </a:r>
            <a:r>
              <a:rPr lang="en-IN" sz="2600" dirty="0" smtClean="0">
                <a:latin typeface="Times New Roman" panose="02020603050405020304" pitchFamily="18" charset="0"/>
                <a:cs typeface="Times New Roman" panose="02020603050405020304" pitchFamily="18" charset="0"/>
              </a:rPr>
              <a:t>sequential </a:t>
            </a:r>
            <a:r>
              <a:rPr lang="en-IN" sz="2600" dirty="0">
                <a:latin typeface="Times New Roman" panose="02020603050405020304" pitchFamily="18" charset="0"/>
                <a:cs typeface="Times New Roman" panose="02020603050405020304" pitchFamily="18" charset="0"/>
              </a:rPr>
              <a:t>computing era began in the 1940s; the parallel (and distributed) computing era followed it within a </a:t>
            </a:r>
            <a:r>
              <a:rPr lang="en-IN" sz="2600" dirty="0" smtClean="0">
                <a:latin typeface="Times New Roman" panose="02020603050405020304" pitchFamily="18" charset="0"/>
                <a:cs typeface="Times New Roman" panose="02020603050405020304" pitchFamily="18" charset="0"/>
              </a:rPr>
              <a:t>decade.</a:t>
            </a:r>
          </a:p>
          <a:p>
            <a:pPr algn="just"/>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The four key elements of computing developed during these eras are </a:t>
            </a:r>
            <a:r>
              <a:rPr lang="en-IN" sz="2600" b="1" i="1" dirty="0">
                <a:solidFill>
                  <a:srgbClr val="FF0000"/>
                </a:solidFill>
                <a:latin typeface="Times New Roman" panose="02020603050405020304" pitchFamily="18" charset="0"/>
                <a:cs typeface="Times New Roman" panose="02020603050405020304" pitchFamily="18" charset="0"/>
              </a:rPr>
              <a:t>architectures, compilers, applications, and problem-solving environments</a:t>
            </a:r>
            <a:r>
              <a:rPr lang="en-IN" sz="2600" b="1" i="1" dirty="0" smtClean="0">
                <a:solidFill>
                  <a:srgbClr val="FF0000"/>
                </a:solidFill>
                <a:latin typeface="Times New Roman" panose="02020603050405020304" pitchFamily="18" charset="0"/>
                <a:cs typeface="Times New Roman" panose="02020603050405020304" pitchFamily="18" charset="0"/>
              </a:rPr>
              <a:t>.</a:t>
            </a:r>
            <a:endParaRPr lang="en-IN" sz="2600" b="1" i="1" dirty="0">
              <a:solidFill>
                <a:srgbClr val="FF0000"/>
              </a:solidFill>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computing era started with a development in hardware architectures, which actually enabled the creation of system software—particularly in the area of compilers and operating systems—which support the management of such systems and the development of applications. </a:t>
            </a:r>
            <a:endParaRPr lang="en-IN" sz="2600" dirty="0" smtClean="0">
              <a:latin typeface="Times New Roman" panose="02020603050405020304" pitchFamily="18" charset="0"/>
              <a:cs typeface="Times New Roman" panose="02020603050405020304" pitchFamily="18" charset="0"/>
            </a:endParaRPr>
          </a:p>
          <a:p>
            <a:pPr algn="just"/>
            <a:endParaRPr lang="en-I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858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43277"/>
          </a:xfrm>
        </p:spPr>
        <p:txBody>
          <a:bodyPr>
            <a:normAutofit fontScale="90000"/>
          </a:bodyPr>
          <a:lstStyle/>
          <a:p>
            <a:r>
              <a:rPr lang="en-IN" dirty="0" smtClean="0"/>
              <a:t>2. Parallel vs distributed </a:t>
            </a:r>
            <a:endParaRPr lang="en-IN" dirty="0"/>
          </a:p>
        </p:txBody>
      </p:sp>
      <p:sp>
        <p:nvSpPr>
          <p:cNvPr id="3" name="Content Placeholder 2"/>
          <p:cNvSpPr>
            <a:spLocks noGrp="1"/>
          </p:cNvSpPr>
          <p:nvPr>
            <p:ph idx="1"/>
          </p:nvPr>
        </p:nvSpPr>
        <p:spPr>
          <a:xfrm>
            <a:off x="705393" y="1397726"/>
            <a:ext cx="10920549" cy="5120640"/>
          </a:xfrm>
        </p:spPr>
        <p:txBody>
          <a:bodyPr>
            <a:noAutofit/>
          </a:bodyPr>
          <a:lstStyle/>
          <a:p>
            <a:pPr algn="just"/>
            <a:r>
              <a:rPr lang="en-IN" sz="2400" dirty="0">
                <a:latin typeface="Times New Roman" panose="02020603050405020304" pitchFamily="18" charset="0"/>
                <a:cs typeface="Times New Roman" panose="02020603050405020304" pitchFamily="18" charset="0"/>
              </a:rPr>
              <a:t>The terms parallel computing and distributed computing are often used interchangeably, even though they mean slightly different things.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term</a:t>
            </a:r>
            <a:r>
              <a:rPr lang="en-IN" sz="2400" b="1" i="1" dirty="0">
                <a:solidFill>
                  <a:srgbClr val="FF0000"/>
                </a:solidFill>
                <a:latin typeface="Times New Roman" panose="02020603050405020304" pitchFamily="18" charset="0"/>
                <a:cs typeface="Times New Roman" panose="02020603050405020304" pitchFamily="18" charset="0"/>
              </a:rPr>
              <a:t> parallel implies a tightly coupled system, whereas distributed refers to a wider class of system, including those that are tightly coupled</a:t>
            </a:r>
            <a:r>
              <a:rPr lang="en-IN" sz="2400" b="1" i="1" dirty="0" smtClean="0">
                <a:solidFill>
                  <a:srgbClr val="FF0000"/>
                </a:solidFill>
                <a:latin typeface="Times New Roman" panose="02020603050405020304" pitchFamily="18" charset="0"/>
                <a:cs typeface="Times New Roman" panose="02020603050405020304" pitchFamily="18" charset="0"/>
              </a:rPr>
              <a:t>.</a:t>
            </a:r>
            <a:endParaRPr lang="en-IN" sz="2400" b="1" i="1" dirty="0">
              <a:solidFill>
                <a:srgbClr val="FF0000"/>
              </a:solidFill>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More precisely, the term </a:t>
            </a:r>
            <a:r>
              <a:rPr lang="en-IN" sz="2400" dirty="0" smtClean="0">
                <a:latin typeface="Times New Roman" panose="02020603050405020304" pitchFamily="18" charset="0"/>
                <a:cs typeface="Times New Roman" panose="02020603050405020304" pitchFamily="18" charset="0"/>
              </a:rPr>
              <a:t>parallel </a:t>
            </a:r>
            <a:r>
              <a:rPr lang="en-IN" sz="2400" dirty="0">
                <a:latin typeface="Times New Roman" panose="02020603050405020304" pitchFamily="18" charset="0"/>
                <a:cs typeface="Times New Roman" panose="02020603050405020304" pitchFamily="18" charset="0"/>
              </a:rPr>
              <a:t>computing refers to a model in which the computation is divided </a:t>
            </a:r>
            <a:r>
              <a:rPr lang="en-IN" sz="2400" b="1" i="1" dirty="0">
                <a:solidFill>
                  <a:srgbClr val="FF0000"/>
                </a:solidFill>
                <a:latin typeface="Times New Roman" panose="02020603050405020304" pitchFamily="18" charset="0"/>
                <a:cs typeface="Times New Roman" panose="02020603050405020304" pitchFamily="18" charset="0"/>
              </a:rPr>
              <a:t>among several processors sharing the same memory</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lvl="1" algn="just"/>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architecture of a parallel </a:t>
            </a:r>
            <a:r>
              <a:rPr lang="en-IN" sz="2200" dirty="0" smtClean="0">
                <a:latin typeface="Times New Roman" panose="02020603050405020304" pitchFamily="18" charset="0"/>
                <a:cs typeface="Times New Roman" panose="02020603050405020304" pitchFamily="18" charset="0"/>
              </a:rPr>
              <a:t>computing </a:t>
            </a:r>
            <a:r>
              <a:rPr lang="en-IN" sz="2200" dirty="0">
                <a:latin typeface="Times New Roman" panose="02020603050405020304" pitchFamily="18" charset="0"/>
                <a:cs typeface="Times New Roman" panose="02020603050405020304" pitchFamily="18" charset="0"/>
              </a:rPr>
              <a:t>system is often characterized by the </a:t>
            </a:r>
            <a:r>
              <a:rPr lang="en-IN" sz="2200" b="1" i="1" dirty="0">
                <a:solidFill>
                  <a:srgbClr val="FF0000"/>
                </a:solidFill>
                <a:latin typeface="Times New Roman" panose="02020603050405020304" pitchFamily="18" charset="0"/>
                <a:cs typeface="Times New Roman" panose="02020603050405020304" pitchFamily="18" charset="0"/>
              </a:rPr>
              <a:t>homogeneity </a:t>
            </a:r>
            <a:r>
              <a:rPr lang="en-IN" sz="2200" b="1" i="1" dirty="0" smtClean="0">
                <a:solidFill>
                  <a:srgbClr val="FF0000"/>
                </a:solidFill>
                <a:latin typeface="Times New Roman" panose="02020603050405020304" pitchFamily="18" charset="0"/>
                <a:cs typeface="Times New Roman" panose="02020603050405020304" pitchFamily="18" charset="0"/>
              </a:rPr>
              <a:t>of components</a:t>
            </a:r>
            <a:r>
              <a:rPr lang="en-IN" sz="2200" dirty="0">
                <a:latin typeface="Times New Roman" panose="02020603050405020304" pitchFamily="18" charset="0"/>
                <a:cs typeface="Times New Roman" panose="02020603050405020304" pitchFamily="18" charset="0"/>
              </a:rPr>
              <a:t>: each processor is of the same type and it has the same capability as the others</a:t>
            </a:r>
            <a:r>
              <a:rPr lang="en-IN" sz="2200" dirty="0" smtClean="0">
                <a:latin typeface="Times New Roman" panose="02020603050405020304" pitchFamily="18" charset="0"/>
                <a:cs typeface="Times New Roman" panose="02020603050405020304" pitchFamily="18" charset="0"/>
              </a:rPr>
              <a:t>.</a:t>
            </a:r>
          </a:p>
          <a:p>
            <a:pPr lvl="1" algn="just"/>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The shared memory has a </a:t>
            </a:r>
            <a:r>
              <a:rPr lang="en-IN" sz="2200" b="1" i="1" dirty="0">
                <a:solidFill>
                  <a:srgbClr val="FF0000"/>
                </a:solidFill>
                <a:latin typeface="Times New Roman" panose="02020603050405020304" pitchFamily="18" charset="0"/>
                <a:cs typeface="Times New Roman" panose="02020603050405020304" pitchFamily="18" charset="0"/>
              </a:rPr>
              <a:t>single address space, which is accessible to all the processors</a:t>
            </a:r>
            <a:r>
              <a:rPr lang="en-IN" sz="2200" dirty="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a:p>
            <a:pPr lvl="1" algn="just"/>
            <a:r>
              <a:rPr lang="en-IN" sz="2200" dirty="0" smtClean="0">
                <a:latin typeface="Times New Roman" panose="02020603050405020304" pitchFamily="18" charset="0"/>
                <a:cs typeface="Times New Roman" panose="02020603050405020304" pitchFamily="18" charset="0"/>
              </a:rPr>
              <a:t>Parallel </a:t>
            </a:r>
            <a:r>
              <a:rPr lang="en-IN" sz="2200" dirty="0">
                <a:latin typeface="Times New Roman" panose="02020603050405020304" pitchFamily="18" charset="0"/>
                <a:cs typeface="Times New Roman" panose="02020603050405020304" pitchFamily="18" charset="0"/>
              </a:rPr>
              <a:t>programs are </a:t>
            </a:r>
            <a:r>
              <a:rPr lang="en-IN" sz="2200" b="1" i="1" dirty="0">
                <a:solidFill>
                  <a:srgbClr val="FF0000"/>
                </a:solidFill>
                <a:latin typeface="Times New Roman" panose="02020603050405020304" pitchFamily="18" charset="0"/>
                <a:cs typeface="Times New Roman" panose="02020603050405020304" pitchFamily="18" charset="0"/>
              </a:rPr>
              <a:t>then broken down into several units of execution that can be allocated to different processors and can communicate with each other by means of the shared memory. </a:t>
            </a:r>
            <a:endParaRPr lang="en-IN" sz="2200" b="1" i="1" dirty="0" smtClean="0">
              <a:solidFill>
                <a:srgbClr val="FF0000"/>
              </a:solidFill>
              <a:latin typeface="Times New Roman" panose="02020603050405020304" pitchFamily="18" charset="0"/>
              <a:cs typeface="Times New Roman" panose="02020603050405020304" pitchFamily="18" charset="0"/>
            </a:endParaRPr>
          </a:p>
          <a:p>
            <a:pPr marL="274320" lvl="1" indent="0" algn="just">
              <a:buNone/>
            </a:pPr>
            <a:endParaRPr lang="en-IN" sz="22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789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99585"/>
          </a:xfrm>
        </p:spPr>
        <p:txBody>
          <a:bodyPr>
            <a:normAutofit fontScale="90000"/>
          </a:bodyPr>
          <a:lstStyle/>
          <a:p>
            <a:r>
              <a:rPr lang="en-IN" dirty="0" smtClean="0"/>
              <a:t>2. Parallel </a:t>
            </a:r>
            <a:r>
              <a:rPr lang="en-IN" dirty="0"/>
              <a:t>vs distributed </a:t>
            </a:r>
            <a:r>
              <a:rPr lang="en-IN" dirty="0" smtClean="0"/>
              <a:t> </a:t>
            </a:r>
            <a:r>
              <a:rPr lang="en-IN" sz="3300" dirty="0" err="1" smtClean="0"/>
              <a:t>contd</a:t>
            </a:r>
            <a:r>
              <a:rPr lang="en-IN" sz="3300" dirty="0" smtClean="0"/>
              <a:t>…</a:t>
            </a:r>
            <a:endParaRPr lang="en-IN" sz="3300" dirty="0"/>
          </a:p>
        </p:txBody>
      </p:sp>
      <p:sp>
        <p:nvSpPr>
          <p:cNvPr id="3" name="Content Placeholder 2"/>
          <p:cNvSpPr>
            <a:spLocks noGrp="1"/>
          </p:cNvSpPr>
          <p:nvPr>
            <p:ph idx="1"/>
          </p:nvPr>
        </p:nvSpPr>
        <p:spPr>
          <a:xfrm>
            <a:off x="352697" y="1084217"/>
            <a:ext cx="10775551" cy="5408023"/>
          </a:xfrm>
        </p:spPr>
        <p:txBody>
          <a:bodyPr>
            <a:noAutofit/>
          </a:bodyPr>
          <a:lstStyle/>
          <a:p>
            <a:pPr algn="just"/>
            <a:r>
              <a:rPr lang="en-IN" dirty="0" smtClean="0">
                <a:latin typeface="Times New Roman" panose="02020603050405020304" pitchFamily="18" charset="0"/>
                <a:cs typeface="Times New Roman" panose="02020603050405020304" pitchFamily="18" charset="0"/>
              </a:rPr>
              <a:t>Originally, parallel </a:t>
            </a:r>
            <a:r>
              <a:rPr lang="en-IN" dirty="0">
                <a:latin typeface="Times New Roman" panose="02020603050405020304" pitchFamily="18" charset="0"/>
                <a:cs typeface="Times New Roman" panose="02020603050405020304" pitchFamily="18" charset="0"/>
              </a:rPr>
              <a:t>systems only those architectures that featured multiple processors sharing the same physical memory and that were considered a </a:t>
            </a:r>
            <a:r>
              <a:rPr lang="en-IN" dirty="0" smtClean="0">
                <a:latin typeface="Times New Roman" panose="02020603050405020304" pitchFamily="18" charset="0"/>
                <a:cs typeface="Times New Roman" panose="02020603050405020304" pitchFamily="18" charset="0"/>
              </a:rPr>
              <a:t>single </a:t>
            </a:r>
            <a:r>
              <a:rPr lang="en-IN" dirty="0">
                <a:latin typeface="Times New Roman" panose="02020603050405020304" pitchFamily="18" charset="0"/>
                <a:cs typeface="Times New Roman" panose="02020603050405020304" pitchFamily="18" charset="0"/>
              </a:rPr>
              <a:t>computer</a:t>
            </a:r>
            <a:r>
              <a:rPr lang="en-IN" dirty="0" smtClean="0">
                <a:latin typeface="Times New Roman" panose="02020603050405020304" pitchFamily="18" charset="0"/>
                <a:cs typeface="Times New Roman" panose="02020603050405020304" pitchFamily="18" charset="0"/>
              </a:rPr>
              <a:t>.</a:t>
            </a:r>
          </a:p>
          <a:p>
            <a:pPr algn="just"/>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Over time, these restrictions have been relaxed, and parallel systems now include all architectures that are based on the concept of shared memory, whether this is physically present or created with the support of libraries, specific hardware, and a highly efficient networking </a:t>
            </a:r>
            <a:r>
              <a:rPr lang="en-IN" dirty="0" smtClean="0">
                <a:latin typeface="Times New Roman" panose="02020603050405020304" pitchFamily="18" charset="0"/>
                <a:cs typeface="Times New Roman" panose="02020603050405020304" pitchFamily="18" charset="0"/>
              </a:rPr>
              <a:t>infrastructure</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lvl="1" algn="just"/>
            <a:r>
              <a:rPr lang="en-IN" sz="2000" dirty="0" smtClean="0">
                <a:latin typeface="Times New Roman" panose="02020603050405020304" pitchFamily="18" charset="0"/>
                <a:cs typeface="Times New Roman" panose="02020603050405020304" pitchFamily="18" charset="0"/>
              </a:rPr>
              <a:t>For </a:t>
            </a:r>
            <a:r>
              <a:rPr lang="en-IN" sz="2000" dirty="0">
                <a:latin typeface="Times New Roman" panose="02020603050405020304" pitchFamily="18" charset="0"/>
                <a:cs typeface="Times New Roman" panose="02020603050405020304" pitchFamily="18" charset="0"/>
              </a:rPr>
              <a:t>example, a</a:t>
            </a:r>
            <a:r>
              <a:rPr lang="en-IN" sz="2000" b="1" i="1" dirty="0">
                <a:solidFill>
                  <a:srgbClr val="FF0000"/>
                </a:solidFill>
                <a:latin typeface="Times New Roman" panose="02020603050405020304" pitchFamily="18" charset="0"/>
                <a:cs typeface="Times New Roman" panose="02020603050405020304" pitchFamily="18" charset="0"/>
              </a:rPr>
              <a:t> cluster of which the nodes are connected through an </a:t>
            </a:r>
            <a:r>
              <a:rPr lang="en-IN" sz="2000" b="1" i="1" dirty="0" err="1">
                <a:solidFill>
                  <a:srgbClr val="FF0000"/>
                </a:solidFill>
                <a:latin typeface="Times New Roman" panose="02020603050405020304" pitchFamily="18" charset="0"/>
                <a:cs typeface="Times New Roman" panose="02020603050405020304" pitchFamily="18" charset="0"/>
              </a:rPr>
              <a:t>InfiniBand</a:t>
            </a:r>
            <a:r>
              <a:rPr lang="en-IN" sz="2000" b="1" i="1" dirty="0">
                <a:solidFill>
                  <a:srgbClr val="FF0000"/>
                </a:solidFill>
                <a:latin typeface="Times New Roman" panose="02020603050405020304" pitchFamily="18" charset="0"/>
                <a:cs typeface="Times New Roman" panose="02020603050405020304" pitchFamily="18" charset="0"/>
              </a:rPr>
              <a:t> network</a:t>
            </a:r>
            <a:r>
              <a:rPr lang="en-IN" sz="2000" dirty="0">
                <a:latin typeface="Times New Roman" panose="02020603050405020304" pitchFamily="18" charset="0"/>
                <a:cs typeface="Times New Roman" panose="02020603050405020304" pitchFamily="18" charset="0"/>
              </a:rPr>
              <a:t> and configured with a distributed shared memory system can be considered a parallel system</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p>
          <a:p>
            <a:pPr algn="just"/>
            <a:r>
              <a:rPr lang="en-IN" sz="2200" b="1" i="1" dirty="0">
                <a:solidFill>
                  <a:srgbClr val="FF0000"/>
                </a:solidFill>
                <a:latin typeface="Times New Roman" panose="02020603050405020304" pitchFamily="18" charset="0"/>
                <a:cs typeface="Times New Roman" panose="02020603050405020304" pitchFamily="18" charset="0"/>
              </a:rPr>
              <a:t>The term distributed computing encompasses any architecture or system that allows the computation to be broken down into units and executed concurrently on different computing elements, whether these are processors on different nodes, processors on the same computer, or cores within the same processor</a:t>
            </a:r>
            <a:r>
              <a:rPr lang="en-IN" sz="2200" b="1" i="1" dirty="0" smtClean="0">
                <a:solidFill>
                  <a:srgbClr val="FF0000"/>
                </a:solidFill>
                <a:latin typeface="Times New Roman" panose="02020603050405020304" pitchFamily="18" charset="0"/>
                <a:cs typeface="Times New Roman" panose="02020603050405020304" pitchFamily="18" charset="0"/>
              </a:rPr>
              <a:t>.</a:t>
            </a:r>
          </a:p>
          <a:p>
            <a:pPr algn="just"/>
            <a:r>
              <a:rPr lang="en-IN" sz="2200" dirty="0">
                <a:latin typeface="Times New Roman" panose="02020603050405020304" pitchFamily="18" charset="0"/>
                <a:cs typeface="Times New Roman" panose="02020603050405020304" pitchFamily="18" charset="0"/>
              </a:rPr>
              <a:t>Even though it is not a rule, the term distributed often implies that the locations of the computing elements are not the same and such elements might be </a:t>
            </a:r>
            <a:r>
              <a:rPr lang="en-IN" sz="2200" b="1" i="1" dirty="0">
                <a:solidFill>
                  <a:srgbClr val="FF0000"/>
                </a:solidFill>
                <a:latin typeface="Times New Roman" panose="02020603050405020304" pitchFamily="18" charset="0"/>
                <a:cs typeface="Times New Roman" panose="02020603050405020304" pitchFamily="18" charset="0"/>
              </a:rPr>
              <a:t>heterogeneous in terms of hardware and software features. </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262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00031"/>
          </a:xfrm>
        </p:spPr>
        <p:txBody>
          <a:bodyPr/>
          <a:lstStyle/>
          <a:p>
            <a:r>
              <a:rPr lang="en-IN" dirty="0" smtClean="0"/>
              <a:t>3. Parallel Processing</a:t>
            </a:r>
            <a:endParaRPr lang="en-IN" dirty="0"/>
          </a:p>
        </p:txBody>
      </p:sp>
      <p:sp>
        <p:nvSpPr>
          <p:cNvPr id="3" name="Content Placeholder 2"/>
          <p:cNvSpPr>
            <a:spLocks noGrp="1"/>
          </p:cNvSpPr>
          <p:nvPr>
            <p:ph idx="1"/>
          </p:nvPr>
        </p:nvSpPr>
        <p:spPr>
          <a:xfrm>
            <a:off x="744583" y="1384663"/>
            <a:ext cx="10711543" cy="4976948"/>
          </a:xfrm>
        </p:spPr>
        <p:txBody>
          <a:bodyPr>
            <a:noAutofit/>
          </a:bodyPr>
          <a:lstStyle/>
          <a:p>
            <a:pPr algn="just"/>
            <a:r>
              <a:rPr lang="en-IN" sz="2200" dirty="0">
                <a:latin typeface="Times New Roman" panose="02020603050405020304" pitchFamily="18" charset="0"/>
                <a:cs typeface="Times New Roman" panose="02020603050405020304" pitchFamily="18" charset="0"/>
              </a:rPr>
              <a:t>Processing of </a:t>
            </a:r>
            <a:r>
              <a:rPr lang="en-IN" sz="2200" b="1" i="1" dirty="0">
                <a:solidFill>
                  <a:srgbClr val="FF0000"/>
                </a:solidFill>
                <a:latin typeface="Times New Roman" panose="02020603050405020304" pitchFamily="18" charset="0"/>
                <a:cs typeface="Times New Roman" panose="02020603050405020304" pitchFamily="18" charset="0"/>
              </a:rPr>
              <a:t>multiple tasks simultaneously on multiple processors is called parallel processing.</a:t>
            </a:r>
            <a:r>
              <a:rPr lang="en-IN" sz="2200" dirty="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parallel program consists of multiple active processes (tasks) simultaneously solving a given problem. </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A </a:t>
            </a:r>
            <a:r>
              <a:rPr lang="en-IN" sz="2200" dirty="0">
                <a:latin typeface="Times New Roman" panose="02020603050405020304" pitchFamily="18" charset="0"/>
                <a:cs typeface="Times New Roman" panose="02020603050405020304" pitchFamily="18" charset="0"/>
              </a:rPr>
              <a:t>given task is divided into multiple subtasks using a </a:t>
            </a:r>
            <a:r>
              <a:rPr lang="en-IN" sz="2200" b="1" i="1" dirty="0">
                <a:solidFill>
                  <a:srgbClr val="FF0000"/>
                </a:solidFill>
                <a:latin typeface="Times New Roman" panose="02020603050405020304" pitchFamily="18" charset="0"/>
                <a:cs typeface="Times New Roman" panose="02020603050405020304" pitchFamily="18" charset="0"/>
              </a:rPr>
              <a:t>divide-and-conquer technique</a:t>
            </a:r>
            <a:r>
              <a:rPr lang="en-IN" sz="2200" dirty="0">
                <a:latin typeface="Times New Roman" panose="02020603050405020304" pitchFamily="18" charset="0"/>
                <a:cs typeface="Times New Roman" panose="02020603050405020304" pitchFamily="18" charset="0"/>
              </a:rPr>
              <a:t>, and each subtask is processed on a different central processing unit (CPU</a:t>
            </a:r>
            <a:r>
              <a:rPr lang="en-IN" sz="2200" dirty="0" smtClean="0">
                <a:latin typeface="Times New Roman" panose="02020603050405020304" pitchFamily="18" charset="0"/>
                <a:cs typeface="Times New Roman" panose="02020603050405020304" pitchFamily="18" charset="0"/>
              </a:rPr>
              <a:t>).</a:t>
            </a:r>
          </a:p>
          <a:p>
            <a:pPr algn="just"/>
            <a:r>
              <a:rPr lang="en-IN" sz="2200" b="1" i="1" dirty="0" smtClean="0">
                <a:solidFill>
                  <a:srgbClr val="FF0000"/>
                </a:solidFill>
                <a:latin typeface="Times New Roman" panose="02020603050405020304" pitchFamily="18" charset="0"/>
                <a:cs typeface="Times New Roman" panose="02020603050405020304" pitchFamily="18" charset="0"/>
              </a:rPr>
              <a:t>Programming </a:t>
            </a:r>
            <a:r>
              <a:rPr lang="en-IN" sz="2200" b="1" i="1" dirty="0">
                <a:solidFill>
                  <a:srgbClr val="FF0000"/>
                </a:solidFill>
                <a:latin typeface="Times New Roman" panose="02020603050405020304" pitchFamily="18" charset="0"/>
                <a:cs typeface="Times New Roman" panose="02020603050405020304" pitchFamily="18" charset="0"/>
              </a:rPr>
              <a:t>on a </a:t>
            </a:r>
            <a:r>
              <a:rPr lang="en-IN" sz="2200" b="1" i="1" dirty="0" smtClean="0">
                <a:solidFill>
                  <a:srgbClr val="FF0000"/>
                </a:solidFill>
                <a:latin typeface="Times New Roman" panose="02020603050405020304" pitchFamily="18" charset="0"/>
                <a:cs typeface="Times New Roman" panose="02020603050405020304" pitchFamily="18" charset="0"/>
              </a:rPr>
              <a:t>multiprocessor </a:t>
            </a:r>
            <a:r>
              <a:rPr lang="en-IN" sz="2200" b="1" i="1" dirty="0">
                <a:solidFill>
                  <a:srgbClr val="FF0000"/>
                </a:solidFill>
                <a:latin typeface="Times New Roman" panose="02020603050405020304" pitchFamily="18" charset="0"/>
                <a:cs typeface="Times New Roman" panose="02020603050405020304" pitchFamily="18" charset="0"/>
              </a:rPr>
              <a:t>system using the divide-and-conquer technique is called parallel programming.</a:t>
            </a: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008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22069"/>
            <a:ext cx="10058400" cy="783771"/>
          </a:xfrm>
        </p:spPr>
        <p:txBody>
          <a:bodyPr>
            <a:normAutofit fontScale="90000"/>
          </a:bodyPr>
          <a:lstStyle/>
          <a:p>
            <a:r>
              <a:rPr lang="en-IN" dirty="0"/>
              <a:t>3. Parallel </a:t>
            </a:r>
            <a:r>
              <a:rPr lang="en-IN" dirty="0" smtClean="0"/>
              <a:t>Processing </a:t>
            </a:r>
            <a:r>
              <a:rPr lang="en-IN" sz="3000" dirty="0" err="1" smtClean="0"/>
              <a:t>contd</a:t>
            </a:r>
            <a:r>
              <a:rPr lang="en-IN" sz="3000" dirty="0" smtClean="0"/>
              <a:t>…</a:t>
            </a:r>
            <a:endParaRPr lang="en-IN" sz="3000" dirty="0"/>
          </a:p>
        </p:txBody>
      </p:sp>
      <p:sp>
        <p:nvSpPr>
          <p:cNvPr id="3" name="Content Placeholder 2"/>
          <p:cNvSpPr>
            <a:spLocks noGrp="1"/>
          </p:cNvSpPr>
          <p:nvPr>
            <p:ph idx="1"/>
          </p:nvPr>
        </p:nvSpPr>
        <p:spPr>
          <a:xfrm>
            <a:off x="600891" y="1005840"/>
            <a:ext cx="11273245" cy="5166360"/>
          </a:xfrm>
        </p:spPr>
        <p:txBody>
          <a:bodyPr>
            <a:noAutofit/>
          </a:bodyPr>
          <a:lstStyle/>
          <a:p>
            <a:pPr algn="just"/>
            <a:r>
              <a:rPr lang="en-IN" dirty="0">
                <a:latin typeface="Times New Roman" panose="02020603050405020304" pitchFamily="18" charset="0"/>
                <a:cs typeface="Times New Roman" panose="02020603050405020304" pitchFamily="18" charset="0"/>
              </a:rPr>
              <a:t>The development of parallel processing is being influenced by many factors. The prominent among them include the following</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algn="just"/>
            <a:r>
              <a:rPr lang="en-IN" b="1" i="1" dirty="0">
                <a:solidFill>
                  <a:srgbClr val="FF0000"/>
                </a:solidFill>
                <a:latin typeface="Times New Roman" panose="02020603050405020304" pitchFamily="18" charset="0"/>
                <a:cs typeface="Times New Roman" panose="02020603050405020304" pitchFamily="18" charset="0"/>
              </a:rPr>
              <a:t>Computational requirements</a:t>
            </a:r>
            <a:r>
              <a:rPr lang="en-IN" dirty="0">
                <a:latin typeface="Times New Roman" panose="02020603050405020304" pitchFamily="18" charset="0"/>
                <a:cs typeface="Times New Roman" panose="02020603050405020304" pitchFamily="18" charset="0"/>
              </a:rPr>
              <a:t> are ever increasing in the areas of both scientific and business computing. The technical computing problems, which require high-speed computational power, are related to </a:t>
            </a:r>
            <a:r>
              <a:rPr lang="en-IN" b="1" i="1" dirty="0">
                <a:solidFill>
                  <a:srgbClr val="FF0000"/>
                </a:solidFill>
                <a:latin typeface="Times New Roman" panose="02020603050405020304" pitchFamily="18" charset="0"/>
                <a:cs typeface="Times New Roman" panose="02020603050405020304" pitchFamily="18" charset="0"/>
              </a:rPr>
              <a:t>life sciences, aerospace, geographical information systems, mechanical design and analysis, and the like</a:t>
            </a:r>
            <a:r>
              <a:rPr lang="en-IN" b="1" i="1" dirty="0" smtClean="0">
                <a:solidFill>
                  <a:srgbClr val="FF0000"/>
                </a:solidFill>
                <a:latin typeface="Times New Roman" panose="02020603050405020304" pitchFamily="18" charset="0"/>
                <a:cs typeface="Times New Roman" panose="02020603050405020304" pitchFamily="18" charset="0"/>
              </a:rPr>
              <a:t>.</a:t>
            </a:r>
            <a:r>
              <a:rPr lang="en-IN" b="1" i="1" dirty="0">
                <a:solidFill>
                  <a:srgbClr val="FF0000"/>
                </a:solidFill>
                <a:latin typeface="Times New Roman" panose="02020603050405020304" pitchFamily="18" charset="0"/>
                <a:cs typeface="Times New Roman" panose="02020603050405020304" pitchFamily="18" charset="0"/>
              </a:rPr>
              <a:t> </a:t>
            </a:r>
          </a:p>
          <a:p>
            <a:pPr lvl="1" algn="just"/>
            <a:r>
              <a:rPr lang="en-IN" b="1" i="1" dirty="0">
                <a:solidFill>
                  <a:srgbClr val="FF0000"/>
                </a:solidFill>
                <a:latin typeface="Times New Roman" panose="02020603050405020304" pitchFamily="18" charset="0"/>
                <a:cs typeface="Times New Roman" panose="02020603050405020304" pitchFamily="18" charset="0"/>
              </a:rPr>
              <a:t>S</a:t>
            </a:r>
            <a:r>
              <a:rPr lang="en-IN" b="1" i="1" dirty="0" smtClean="0">
                <a:solidFill>
                  <a:srgbClr val="FF0000"/>
                </a:solidFill>
                <a:latin typeface="Times New Roman" panose="02020603050405020304" pitchFamily="18" charset="0"/>
                <a:cs typeface="Times New Roman" panose="02020603050405020304" pitchFamily="18" charset="0"/>
              </a:rPr>
              <a:t>equential </a:t>
            </a:r>
            <a:r>
              <a:rPr lang="en-IN" b="1" i="1" dirty="0">
                <a:solidFill>
                  <a:srgbClr val="FF0000"/>
                </a:solidFill>
                <a:latin typeface="Times New Roman" panose="02020603050405020304" pitchFamily="18" charset="0"/>
                <a:cs typeface="Times New Roman" panose="02020603050405020304" pitchFamily="18" charset="0"/>
              </a:rPr>
              <a:t>architectures </a:t>
            </a:r>
            <a:r>
              <a:rPr lang="en-IN" dirty="0">
                <a:latin typeface="Times New Roman" panose="02020603050405020304" pitchFamily="18" charset="0"/>
                <a:cs typeface="Times New Roman" panose="02020603050405020304" pitchFamily="18" charset="0"/>
              </a:rPr>
              <a:t>are reaching </a:t>
            </a:r>
            <a:r>
              <a:rPr lang="en-IN" b="1" i="1" dirty="0">
                <a:solidFill>
                  <a:srgbClr val="FF0000"/>
                </a:solidFill>
                <a:latin typeface="Times New Roman" panose="02020603050405020304" pitchFamily="18" charset="0"/>
                <a:cs typeface="Times New Roman" panose="02020603050405020304" pitchFamily="18" charset="0"/>
              </a:rPr>
              <a:t>physical limitations</a:t>
            </a:r>
            <a:r>
              <a:rPr lang="en-IN" dirty="0">
                <a:latin typeface="Times New Roman" panose="02020603050405020304" pitchFamily="18" charset="0"/>
                <a:cs typeface="Times New Roman" panose="02020603050405020304" pitchFamily="18" charset="0"/>
              </a:rPr>
              <a:t> as they are constrained by the speed of light and thermodynamics laws. The speed at which sequential CPUs can operate is reaching saturation point (no more vertical growth), and hence an alternative way to get high computational speed is to connect multiple CPUs (opportunity for horizontal growth</a:t>
            </a:r>
            <a:r>
              <a:rPr lang="en-IN" dirty="0" smtClean="0">
                <a:latin typeface="Times New Roman" panose="02020603050405020304" pitchFamily="18" charset="0"/>
                <a:cs typeface="Times New Roman" panose="02020603050405020304" pitchFamily="18" charset="0"/>
              </a:rPr>
              <a:t>).</a:t>
            </a:r>
          </a:p>
          <a:p>
            <a:pPr lvl="1" algn="just"/>
            <a:r>
              <a:rPr lang="en-IN" b="1" i="1" dirty="0" smtClean="0">
                <a:solidFill>
                  <a:srgbClr val="FF0000"/>
                </a:solidFill>
                <a:latin typeface="Times New Roman" panose="02020603050405020304" pitchFamily="18" charset="0"/>
                <a:cs typeface="Times New Roman" panose="02020603050405020304" pitchFamily="18" charset="0"/>
              </a:rPr>
              <a:t>Hardware </a:t>
            </a:r>
            <a:r>
              <a:rPr lang="en-IN" b="1" i="1" dirty="0">
                <a:solidFill>
                  <a:srgbClr val="FF0000"/>
                </a:solidFill>
                <a:latin typeface="Times New Roman" panose="02020603050405020304" pitchFamily="18" charset="0"/>
                <a:cs typeface="Times New Roman" panose="02020603050405020304" pitchFamily="18" charset="0"/>
              </a:rPr>
              <a:t>improvements</a:t>
            </a:r>
            <a:r>
              <a:rPr lang="en-IN" dirty="0">
                <a:latin typeface="Times New Roman" panose="02020603050405020304" pitchFamily="18" charset="0"/>
                <a:cs typeface="Times New Roman" panose="02020603050405020304" pitchFamily="18" charset="0"/>
              </a:rPr>
              <a:t> in pipelining, superscalar, and the like are </a:t>
            </a:r>
            <a:r>
              <a:rPr lang="en-IN" dirty="0" smtClean="0">
                <a:latin typeface="Times New Roman" panose="02020603050405020304" pitchFamily="18" charset="0"/>
                <a:cs typeface="Times New Roman" panose="02020603050405020304" pitchFamily="18" charset="0"/>
              </a:rPr>
              <a:t>non scalable </a:t>
            </a:r>
            <a:r>
              <a:rPr lang="en-IN" dirty="0">
                <a:latin typeface="Times New Roman" panose="02020603050405020304" pitchFamily="18" charset="0"/>
                <a:cs typeface="Times New Roman" panose="02020603050405020304" pitchFamily="18" charset="0"/>
              </a:rPr>
              <a:t>and require </a:t>
            </a:r>
            <a:r>
              <a:rPr lang="en-IN" b="1" i="1" dirty="0">
                <a:solidFill>
                  <a:srgbClr val="FF0000"/>
                </a:solidFill>
                <a:latin typeface="Times New Roman" panose="02020603050405020304" pitchFamily="18" charset="0"/>
                <a:cs typeface="Times New Roman" panose="02020603050405020304" pitchFamily="18" charset="0"/>
              </a:rPr>
              <a:t>sophisticated compiler technology. Developing such compiler technology is a difficult </a:t>
            </a:r>
            <a:r>
              <a:rPr lang="en-IN" b="1" i="1" dirty="0" smtClean="0">
                <a:solidFill>
                  <a:srgbClr val="FF0000"/>
                </a:solidFill>
                <a:latin typeface="Times New Roman" panose="02020603050405020304" pitchFamily="18" charset="0"/>
                <a:cs typeface="Times New Roman" panose="02020603050405020304" pitchFamily="18" charset="0"/>
              </a:rPr>
              <a:t>task.</a:t>
            </a:r>
          </a:p>
          <a:p>
            <a:pPr lvl="1" algn="just"/>
            <a:r>
              <a:rPr lang="en-IN" b="1" i="1" dirty="0" smtClean="0">
                <a:solidFill>
                  <a:srgbClr val="FF0000"/>
                </a:solidFill>
                <a:latin typeface="Times New Roman" panose="02020603050405020304" pitchFamily="18" charset="0"/>
                <a:cs typeface="Times New Roman" panose="02020603050405020304" pitchFamily="18" charset="0"/>
              </a:rPr>
              <a:t>Vector </a:t>
            </a:r>
            <a:r>
              <a:rPr lang="en-IN" b="1" i="1" dirty="0">
                <a:solidFill>
                  <a:srgbClr val="FF0000"/>
                </a:solidFill>
                <a:latin typeface="Times New Roman" panose="02020603050405020304" pitchFamily="18" charset="0"/>
                <a:cs typeface="Times New Roman" panose="02020603050405020304" pitchFamily="18" charset="0"/>
              </a:rPr>
              <a:t>processing </a:t>
            </a:r>
            <a:r>
              <a:rPr lang="en-IN" dirty="0">
                <a:latin typeface="Times New Roman" panose="02020603050405020304" pitchFamily="18" charset="0"/>
                <a:cs typeface="Times New Roman" panose="02020603050405020304" pitchFamily="18" charset="0"/>
              </a:rPr>
              <a:t>works well for certain kinds of problems. It is suitable mostly for scientific problems (involving lots of matrix operations) and graphical processing. It is not useful for other areas, such as </a:t>
            </a:r>
            <a:r>
              <a:rPr lang="en-IN" dirty="0" smtClean="0">
                <a:latin typeface="Times New Roman" panose="02020603050405020304" pitchFamily="18" charset="0"/>
                <a:cs typeface="Times New Roman" panose="02020603050405020304" pitchFamily="18" charset="0"/>
              </a:rPr>
              <a:t>databases</a:t>
            </a:r>
            <a:r>
              <a:rPr lang="en-IN" dirty="0">
                <a:latin typeface="Times New Roman" panose="02020603050405020304" pitchFamily="18" charset="0"/>
                <a:cs typeface="Times New Roman" panose="02020603050405020304" pitchFamily="18" charset="0"/>
              </a:rPr>
              <a:t>.</a:t>
            </a:r>
          </a:p>
          <a:p>
            <a:pPr lvl="1" algn="just"/>
            <a:r>
              <a:rPr lang="en-IN" dirty="0">
                <a:latin typeface="Times New Roman" panose="02020603050405020304" pitchFamily="18" charset="0"/>
                <a:cs typeface="Times New Roman" panose="02020603050405020304" pitchFamily="18" charset="0"/>
              </a:rPr>
              <a:t>The technology of </a:t>
            </a:r>
            <a:r>
              <a:rPr lang="en-IN" b="1" i="1" dirty="0">
                <a:solidFill>
                  <a:srgbClr val="FF0000"/>
                </a:solidFill>
                <a:latin typeface="Times New Roman" panose="02020603050405020304" pitchFamily="18" charset="0"/>
                <a:cs typeface="Times New Roman" panose="02020603050405020304" pitchFamily="18" charset="0"/>
              </a:rPr>
              <a:t>parallel processing is mature </a:t>
            </a:r>
            <a:r>
              <a:rPr lang="en-IN" dirty="0">
                <a:latin typeface="Times New Roman" panose="02020603050405020304" pitchFamily="18" charset="0"/>
                <a:cs typeface="Times New Roman" panose="02020603050405020304" pitchFamily="18" charset="0"/>
              </a:rPr>
              <a:t>and can be exploited commercially; there is already significant R&amp;D work on development tools and environments.</a:t>
            </a:r>
          </a:p>
          <a:p>
            <a:pPr lvl="1" algn="just"/>
            <a:r>
              <a:rPr lang="en-IN" dirty="0" smtClean="0">
                <a:latin typeface="Times New Roman" panose="02020603050405020304" pitchFamily="18" charset="0"/>
                <a:cs typeface="Times New Roman" panose="02020603050405020304" pitchFamily="18" charset="0"/>
              </a:rPr>
              <a:t>Significant </a:t>
            </a:r>
            <a:r>
              <a:rPr lang="en-IN" dirty="0">
                <a:latin typeface="Times New Roman" panose="02020603050405020304" pitchFamily="18" charset="0"/>
                <a:cs typeface="Times New Roman" panose="02020603050405020304" pitchFamily="18" charset="0"/>
              </a:rPr>
              <a:t>development in </a:t>
            </a:r>
            <a:r>
              <a:rPr lang="en-IN" b="1" i="1" dirty="0">
                <a:solidFill>
                  <a:srgbClr val="FF0000"/>
                </a:solidFill>
                <a:latin typeface="Times New Roman" panose="02020603050405020304" pitchFamily="18" charset="0"/>
                <a:cs typeface="Times New Roman" panose="02020603050405020304" pitchFamily="18" charset="0"/>
              </a:rPr>
              <a:t>networking technology is paving the way for heterogeneous computing</a:t>
            </a:r>
            <a:r>
              <a:rPr lang="en-IN" b="1" i="1" dirty="0" smtClean="0">
                <a:solidFill>
                  <a:srgbClr val="FF0000"/>
                </a:solidFill>
                <a:latin typeface="Times New Roman" panose="02020603050405020304" pitchFamily="18" charset="0"/>
                <a:cs typeface="Times New Roman" panose="02020603050405020304" pitchFamily="18" charset="0"/>
              </a:rPr>
              <a:t>.</a:t>
            </a:r>
            <a:r>
              <a:rPr lang="en-IN" b="1" i="1" dirty="0">
                <a:solidFill>
                  <a:srgbClr val="FF0000"/>
                </a:solidFill>
                <a:latin typeface="Times New Roman" panose="02020603050405020304" pitchFamily="18" charset="0"/>
                <a:cs typeface="Times New Roman" panose="02020603050405020304" pitchFamily="18" charset="0"/>
              </a:rPr>
              <a:t/>
            </a:r>
            <a:br>
              <a:rPr lang="en-IN" b="1" i="1" dirty="0">
                <a:solidFill>
                  <a:srgbClr val="FF0000"/>
                </a:solidFill>
                <a:latin typeface="Times New Roman" panose="02020603050405020304" pitchFamily="18" charset="0"/>
                <a:cs typeface="Times New Roman" panose="02020603050405020304" pitchFamily="18" charset="0"/>
              </a:rPr>
            </a:br>
            <a:endParaRPr lang="en-IN" b="1" i="1" dirty="0">
              <a:solidFill>
                <a:srgbClr val="FF0000"/>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246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30214"/>
          </a:xfrm>
        </p:spPr>
        <p:txBody>
          <a:bodyPr>
            <a:normAutofit fontScale="90000"/>
          </a:bodyPr>
          <a:lstStyle/>
          <a:p>
            <a:r>
              <a:rPr lang="en-IN" sz="4000" dirty="0" smtClean="0"/>
              <a:t>4. Hardware </a:t>
            </a:r>
            <a:r>
              <a:rPr lang="en-IN" sz="4000" dirty="0"/>
              <a:t>architectures for parallel processing</a:t>
            </a:r>
          </a:p>
        </p:txBody>
      </p:sp>
      <p:sp>
        <p:nvSpPr>
          <p:cNvPr id="3" name="Content Placeholder 2"/>
          <p:cNvSpPr>
            <a:spLocks noGrp="1"/>
          </p:cNvSpPr>
          <p:nvPr>
            <p:ph idx="1"/>
          </p:nvPr>
        </p:nvSpPr>
        <p:spPr>
          <a:xfrm>
            <a:off x="731520" y="1423851"/>
            <a:ext cx="10396728" cy="4748349"/>
          </a:xfrm>
        </p:spPr>
        <p:txBody>
          <a:bodyPr>
            <a:noAutofit/>
          </a:bodyPr>
          <a:lstStyle/>
          <a:p>
            <a:pPr algn="just"/>
            <a:r>
              <a:rPr lang="en-IN" sz="2300" dirty="0">
                <a:latin typeface="Times New Roman" panose="02020603050405020304" pitchFamily="18" charset="0"/>
                <a:cs typeface="Times New Roman" panose="02020603050405020304" pitchFamily="18" charset="0"/>
              </a:rPr>
              <a:t>The core elements of parallel processing are CPUs. Based on the </a:t>
            </a:r>
            <a:r>
              <a:rPr lang="en-IN" sz="2300" b="1" i="1" dirty="0">
                <a:solidFill>
                  <a:srgbClr val="FF0000"/>
                </a:solidFill>
                <a:latin typeface="Times New Roman" panose="02020603050405020304" pitchFamily="18" charset="0"/>
                <a:cs typeface="Times New Roman" panose="02020603050405020304" pitchFamily="18" charset="0"/>
              </a:rPr>
              <a:t>number of instruction and data streams that can be processed simultaneously</a:t>
            </a:r>
            <a:r>
              <a:rPr lang="en-IN" sz="2300" dirty="0">
                <a:latin typeface="Times New Roman" panose="02020603050405020304" pitchFamily="18" charset="0"/>
                <a:cs typeface="Times New Roman" panose="02020603050405020304" pitchFamily="18" charset="0"/>
              </a:rPr>
              <a:t>, computing systems are classified into the following four categories:</a:t>
            </a:r>
          </a:p>
          <a:p>
            <a:pPr marL="0" indent="0" algn="just">
              <a:buNone/>
            </a:pPr>
            <a:endParaRPr lang="en-IN" sz="2300" dirty="0">
              <a:latin typeface="Times New Roman" panose="02020603050405020304" pitchFamily="18" charset="0"/>
              <a:cs typeface="Times New Roman" panose="02020603050405020304" pitchFamily="18" charset="0"/>
            </a:endParaRPr>
          </a:p>
          <a:p>
            <a:pPr lvl="0" algn="just"/>
            <a:r>
              <a:rPr lang="en-IN" sz="2300" i="1" dirty="0">
                <a:latin typeface="Times New Roman" panose="02020603050405020304" pitchFamily="18" charset="0"/>
                <a:cs typeface="Times New Roman" panose="02020603050405020304" pitchFamily="18" charset="0"/>
              </a:rPr>
              <a:t>Single-instruction, single-data (SISD) </a:t>
            </a:r>
            <a:r>
              <a:rPr lang="en-IN" sz="2300" i="1" dirty="0" smtClean="0">
                <a:latin typeface="Times New Roman" panose="02020603050405020304" pitchFamily="18" charset="0"/>
                <a:cs typeface="Times New Roman" panose="02020603050405020304" pitchFamily="18" charset="0"/>
              </a:rPr>
              <a:t>systems</a:t>
            </a:r>
            <a:endParaRPr lang="en-IN" sz="2300" i="1" dirty="0">
              <a:latin typeface="Times New Roman" panose="02020603050405020304" pitchFamily="18" charset="0"/>
              <a:cs typeface="Times New Roman" panose="02020603050405020304" pitchFamily="18" charset="0"/>
            </a:endParaRPr>
          </a:p>
          <a:p>
            <a:pPr lvl="0" algn="just"/>
            <a:r>
              <a:rPr lang="en-IN" sz="2300" i="1" dirty="0">
                <a:latin typeface="Times New Roman" panose="02020603050405020304" pitchFamily="18" charset="0"/>
                <a:cs typeface="Times New Roman" panose="02020603050405020304" pitchFamily="18" charset="0"/>
              </a:rPr>
              <a:t>Single-instruction, multiple-data (SIMD) </a:t>
            </a:r>
            <a:r>
              <a:rPr lang="en-IN" sz="2300" i="1" dirty="0" smtClean="0">
                <a:latin typeface="Times New Roman" panose="02020603050405020304" pitchFamily="18" charset="0"/>
                <a:cs typeface="Times New Roman" panose="02020603050405020304" pitchFamily="18" charset="0"/>
              </a:rPr>
              <a:t>systems</a:t>
            </a:r>
            <a:endParaRPr lang="en-IN" sz="2300" i="1" dirty="0">
              <a:latin typeface="Times New Roman" panose="02020603050405020304" pitchFamily="18" charset="0"/>
              <a:cs typeface="Times New Roman" panose="02020603050405020304" pitchFamily="18" charset="0"/>
            </a:endParaRPr>
          </a:p>
          <a:p>
            <a:pPr lvl="0" algn="just"/>
            <a:r>
              <a:rPr lang="en-IN" sz="2300" i="1" dirty="0">
                <a:latin typeface="Times New Roman" panose="02020603050405020304" pitchFamily="18" charset="0"/>
                <a:cs typeface="Times New Roman" panose="02020603050405020304" pitchFamily="18" charset="0"/>
              </a:rPr>
              <a:t>Multiple-instruction, single-data (MISD) </a:t>
            </a:r>
            <a:r>
              <a:rPr lang="en-IN" sz="2300" i="1" dirty="0" smtClean="0">
                <a:latin typeface="Times New Roman" panose="02020603050405020304" pitchFamily="18" charset="0"/>
                <a:cs typeface="Times New Roman" panose="02020603050405020304" pitchFamily="18" charset="0"/>
              </a:rPr>
              <a:t>systems</a:t>
            </a:r>
            <a:endParaRPr lang="en-IN" sz="2300" i="1" dirty="0">
              <a:latin typeface="Times New Roman" panose="02020603050405020304" pitchFamily="18" charset="0"/>
              <a:cs typeface="Times New Roman" panose="02020603050405020304" pitchFamily="18" charset="0"/>
            </a:endParaRPr>
          </a:p>
          <a:p>
            <a:pPr lvl="0" algn="just"/>
            <a:r>
              <a:rPr lang="en-IN" sz="2300" i="1" dirty="0">
                <a:latin typeface="Times New Roman" panose="02020603050405020304" pitchFamily="18" charset="0"/>
                <a:cs typeface="Times New Roman" panose="02020603050405020304" pitchFamily="18" charset="0"/>
              </a:rPr>
              <a:t>Multiple-instruction, multiple-data (MIMD) systems</a:t>
            </a:r>
          </a:p>
          <a:p>
            <a:pPr marL="0" indent="0" algn="just">
              <a:buNone/>
            </a:pPr>
            <a:endParaRPr lang="en-IN" sz="2300" i="1" dirty="0">
              <a:latin typeface="Times New Roman" panose="02020603050405020304" pitchFamily="18" charset="0"/>
              <a:cs typeface="Times New Roman" panose="02020603050405020304" pitchFamily="18" charset="0"/>
            </a:endParaRPr>
          </a:p>
          <a:p>
            <a:pPr algn="just"/>
            <a:endParaRPr lang="en-IN" sz="23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114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54" y="484632"/>
            <a:ext cx="10514294" cy="743277"/>
          </a:xfrm>
        </p:spPr>
        <p:txBody>
          <a:bodyPr>
            <a:normAutofit fontScale="90000"/>
          </a:bodyPr>
          <a:lstStyle/>
          <a:p>
            <a:r>
              <a:rPr lang="en-IN" dirty="0" smtClean="0"/>
              <a:t>4.1. Single Instruction single Data systems (SISD)</a:t>
            </a:r>
            <a:endParaRPr lang="en-IN" dirty="0"/>
          </a:p>
        </p:txBody>
      </p:sp>
      <p:sp>
        <p:nvSpPr>
          <p:cNvPr id="3" name="Content Placeholder 2"/>
          <p:cNvSpPr>
            <a:spLocks noGrp="1"/>
          </p:cNvSpPr>
          <p:nvPr>
            <p:ph idx="1"/>
          </p:nvPr>
        </p:nvSpPr>
        <p:spPr>
          <a:xfrm>
            <a:off x="841901" y="1384662"/>
            <a:ext cx="10058400" cy="4944291"/>
          </a:xfrm>
        </p:spPr>
        <p:txBody>
          <a:bodyPr>
            <a:normAutofit/>
          </a:bodyPr>
          <a:lstStyle/>
          <a:p>
            <a:pPr algn="just"/>
            <a:endParaRPr lang="en-IN" sz="1800" dirty="0" smtClean="0">
              <a:latin typeface="Times New Roman" panose="02020603050405020304" pitchFamily="18" charset="0"/>
              <a:cs typeface="Times New Roman" panose="02020603050405020304" pitchFamily="18" charset="0"/>
            </a:endParaRPr>
          </a:p>
          <a:p>
            <a:pPr algn="just"/>
            <a:r>
              <a:rPr lang="en-IN" sz="1800" dirty="0" smtClean="0">
                <a:latin typeface="Times New Roman" panose="02020603050405020304" pitchFamily="18" charset="0"/>
                <a:cs typeface="Times New Roman" panose="02020603050405020304" pitchFamily="18" charset="0"/>
              </a:rPr>
              <a:t>An </a:t>
            </a:r>
            <a:r>
              <a:rPr lang="en-IN" sz="1800" dirty="0">
                <a:latin typeface="Times New Roman" panose="02020603050405020304" pitchFamily="18" charset="0"/>
                <a:cs typeface="Times New Roman" panose="02020603050405020304" pitchFamily="18" charset="0"/>
              </a:rPr>
              <a:t>SISD computing system is a uniprocessor machine capable of </a:t>
            </a:r>
            <a:r>
              <a:rPr lang="en-IN" sz="1800" b="1" i="1" dirty="0">
                <a:solidFill>
                  <a:srgbClr val="FF0000"/>
                </a:solidFill>
                <a:latin typeface="Times New Roman" panose="02020603050405020304" pitchFamily="18" charset="0"/>
                <a:cs typeface="Times New Roman" panose="02020603050405020304" pitchFamily="18" charset="0"/>
              </a:rPr>
              <a:t>executing a single instruction, which operates on a single data stream </a:t>
            </a:r>
            <a:r>
              <a:rPr lang="en-IN" sz="1800" b="1" i="1" dirty="0" smtClean="0">
                <a:solidFill>
                  <a:srgbClr val="FF0000"/>
                </a:solidFill>
                <a:latin typeface="Times New Roman" panose="02020603050405020304" pitchFamily="18" charset="0"/>
                <a:cs typeface="Times New Roman" panose="02020603050405020304" pitchFamily="18" charset="0"/>
              </a:rPr>
              <a:t>.</a:t>
            </a:r>
          </a:p>
          <a:p>
            <a:pPr algn="just"/>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 SISD, machine instructions are </a:t>
            </a:r>
            <a:r>
              <a:rPr lang="en-IN" sz="1800" b="1" i="1" dirty="0" smtClean="0">
                <a:solidFill>
                  <a:srgbClr val="FF0000"/>
                </a:solidFill>
                <a:latin typeface="Times New Roman" panose="02020603050405020304" pitchFamily="18" charset="0"/>
                <a:cs typeface="Times New Roman" panose="02020603050405020304" pitchFamily="18" charset="0"/>
              </a:rPr>
              <a:t>processed </a:t>
            </a:r>
            <a:r>
              <a:rPr lang="en-IN" sz="1800" b="1" i="1" dirty="0">
                <a:solidFill>
                  <a:srgbClr val="FF0000"/>
                </a:solidFill>
                <a:latin typeface="Times New Roman" panose="02020603050405020304" pitchFamily="18" charset="0"/>
                <a:cs typeface="Times New Roman" panose="02020603050405020304" pitchFamily="18" charset="0"/>
              </a:rPr>
              <a:t>sequentially</a:t>
            </a:r>
            <a:r>
              <a:rPr lang="en-IN" sz="1800" dirty="0">
                <a:latin typeface="Times New Roman" panose="02020603050405020304" pitchFamily="18" charset="0"/>
                <a:cs typeface="Times New Roman" panose="02020603050405020304" pitchFamily="18" charset="0"/>
              </a:rPr>
              <a:t>; hence computers adopting this model are popularly called sequential </a:t>
            </a:r>
            <a:r>
              <a:rPr lang="en-IN" sz="1800" dirty="0" smtClean="0">
                <a:latin typeface="Times New Roman" panose="02020603050405020304" pitchFamily="18" charset="0"/>
                <a:cs typeface="Times New Roman" panose="02020603050405020304" pitchFamily="18" charset="0"/>
              </a:rPr>
              <a:t>computers</a:t>
            </a:r>
            <a:r>
              <a:rPr lang="en-IN" sz="1800" dirty="0">
                <a:latin typeface="Times New Roman" panose="02020603050405020304" pitchFamily="18" charset="0"/>
                <a:cs typeface="Times New Roman" panose="02020603050405020304" pitchFamily="18" charset="0"/>
              </a:rPr>
              <a:t>. </a:t>
            </a:r>
            <a:endParaRPr lang="en-IN" sz="1800" dirty="0" smtClean="0">
              <a:latin typeface="Times New Roman" panose="02020603050405020304" pitchFamily="18" charset="0"/>
              <a:cs typeface="Times New Roman" panose="02020603050405020304" pitchFamily="18" charset="0"/>
            </a:endParaRPr>
          </a:p>
          <a:p>
            <a:pPr algn="just"/>
            <a:r>
              <a:rPr lang="en-IN" sz="1800" dirty="0" smtClean="0">
                <a:latin typeface="Times New Roman" panose="02020603050405020304" pitchFamily="18" charset="0"/>
                <a:cs typeface="Times New Roman" panose="02020603050405020304" pitchFamily="18" charset="0"/>
              </a:rPr>
              <a:t>Most </a:t>
            </a:r>
            <a:r>
              <a:rPr lang="en-IN" sz="1800" dirty="0">
                <a:latin typeface="Times New Roman" panose="02020603050405020304" pitchFamily="18" charset="0"/>
                <a:cs typeface="Times New Roman" panose="02020603050405020304" pitchFamily="18" charset="0"/>
              </a:rPr>
              <a:t>conventional computers are built using the SISD model. All the </a:t>
            </a:r>
            <a:r>
              <a:rPr lang="en-IN" sz="1800" b="1" i="1" dirty="0">
                <a:solidFill>
                  <a:srgbClr val="FF0000"/>
                </a:solidFill>
                <a:latin typeface="Times New Roman" panose="02020603050405020304" pitchFamily="18" charset="0"/>
                <a:cs typeface="Times New Roman" panose="02020603050405020304" pitchFamily="18" charset="0"/>
              </a:rPr>
              <a:t>instructions and data to be processed have to be stored in primary memory</a:t>
            </a:r>
            <a:r>
              <a:rPr lang="en-IN" sz="1800" b="1" i="1" dirty="0" smtClean="0">
                <a:solidFill>
                  <a:srgbClr val="FF0000"/>
                </a:solidFill>
                <a:latin typeface="Times New Roman" panose="02020603050405020304" pitchFamily="18" charset="0"/>
                <a:cs typeface="Times New Roman" panose="02020603050405020304" pitchFamily="18" charset="0"/>
              </a:rPr>
              <a:t>.</a:t>
            </a:r>
          </a:p>
          <a:p>
            <a:pPr algn="just"/>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speed of the processing element in the SISD model is limited by </a:t>
            </a:r>
            <a:r>
              <a:rPr lang="en-IN" sz="1800" b="1" i="1" dirty="0">
                <a:solidFill>
                  <a:srgbClr val="FF0000"/>
                </a:solidFill>
                <a:latin typeface="Times New Roman" panose="02020603050405020304" pitchFamily="18" charset="0"/>
                <a:cs typeface="Times New Roman" panose="02020603050405020304" pitchFamily="18" charset="0"/>
              </a:rPr>
              <a:t>the rate at which the computer can transfer information internally</a:t>
            </a:r>
            <a:r>
              <a:rPr lang="en-IN" sz="1800" b="1" i="1" dirty="0" smtClean="0">
                <a:solidFill>
                  <a:srgbClr val="FF0000"/>
                </a:solidFill>
                <a:latin typeface="Times New Roman" panose="02020603050405020304" pitchFamily="18" charset="0"/>
                <a:cs typeface="Times New Roman" panose="02020603050405020304" pitchFamily="18" charset="0"/>
              </a:rPr>
              <a:t>.</a:t>
            </a:r>
          </a:p>
          <a:p>
            <a:pPr algn="just"/>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Dominant representative SISD systems are </a:t>
            </a:r>
            <a:r>
              <a:rPr lang="en-IN" sz="1800" b="1" i="1" dirty="0">
                <a:solidFill>
                  <a:srgbClr val="FF0000"/>
                </a:solidFill>
                <a:latin typeface="Times New Roman" panose="02020603050405020304" pitchFamily="18" charset="0"/>
                <a:cs typeface="Times New Roman" panose="02020603050405020304" pitchFamily="18" charset="0"/>
              </a:rPr>
              <a:t>IBM PC, Macintosh, and workstations</a:t>
            </a:r>
            <a:r>
              <a:rPr lang="en-IN" sz="1800" dirty="0">
                <a:latin typeface="Times New Roman" panose="02020603050405020304" pitchFamily="18" charset="0"/>
                <a:cs typeface="Times New Roman" panose="02020603050405020304" pitchFamily="18" charset="0"/>
              </a:rPr>
              <a:t>.</a:t>
            </a:r>
          </a:p>
          <a:p>
            <a:pPr algn="just"/>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097" y="4638365"/>
            <a:ext cx="5572903" cy="2219635"/>
          </a:xfrm>
          <a:prstGeom prst="rect">
            <a:avLst/>
          </a:prstGeom>
        </p:spPr>
      </p:pic>
    </p:spTree>
    <p:extLst>
      <p:ext uri="{BB962C8B-B14F-4D97-AF65-F5344CB8AC3E}">
        <p14:creationId xmlns:p14="http://schemas.microsoft.com/office/powerpoint/2010/main" val="22192791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1646</TotalTime>
  <Words>2051</Words>
  <Application>Microsoft Office PowerPoint</Application>
  <PresentationFormat>Widescreen</PresentationFormat>
  <Paragraphs>123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Rockwell</vt:lpstr>
      <vt:lpstr>Rockwell Condensed</vt:lpstr>
      <vt:lpstr>Times New Roman</vt:lpstr>
      <vt:lpstr>Wingdings</vt:lpstr>
      <vt:lpstr>Wood Type</vt:lpstr>
      <vt:lpstr>Parallel Computing</vt:lpstr>
      <vt:lpstr>Contents</vt:lpstr>
      <vt:lpstr>1. Introduction</vt:lpstr>
      <vt:lpstr>2. Parallel vs distributed </vt:lpstr>
      <vt:lpstr>2. Parallel vs distributed  contd…</vt:lpstr>
      <vt:lpstr>3. Parallel Processing</vt:lpstr>
      <vt:lpstr>3. Parallel Processing contd…</vt:lpstr>
      <vt:lpstr>4. Hardware architectures for parallel processing</vt:lpstr>
      <vt:lpstr>4.1. Single Instruction single Data systems (SISD)</vt:lpstr>
      <vt:lpstr>4.2. single instruction multiple data stream (SIMD)</vt:lpstr>
      <vt:lpstr>4.2. single instruction multiple data stream (SIMD)</vt:lpstr>
      <vt:lpstr>4.3. Multiple instruction single data stream(MISD)</vt:lpstr>
      <vt:lpstr>4.3. Multiple instruction single data stream(MISD)</vt:lpstr>
      <vt:lpstr>4.4. Multiple Instruction multiple data stream systems(MIMD)</vt:lpstr>
      <vt:lpstr>4.4. Multiple Instruction multiple data stream systems(MIMD)</vt:lpstr>
      <vt:lpstr>4.4. Multiple Instruction multiple data stream systems(MIMD)</vt:lpstr>
      <vt:lpstr>4.4. Multiple Instruction multiple data stream systems(MIMD)</vt:lpstr>
      <vt:lpstr>4.4. Multiple Instruction multiple data stream systems(MIMD)</vt:lpstr>
      <vt:lpstr>5. Approaches to parallel programming </vt:lpstr>
      <vt:lpstr>5. Approaches to parallel programming </vt:lpstr>
      <vt:lpstr>6. Levels of parallelism</vt:lpstr>
      <vt:lpstr>6. Levels of parallelism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Computing</dc:title>
  <dc:creator>Avita Katal</dc:creator>
  <cp:lastModifiedBy>Avita Katal</cp:lastModifiedBy>
  <cp:revision>104</cp:revision>
  <dcterms:created xsi:type="dcterms:W3CDTF">2019-03-31T06:18:52Z</dcterms:created>
  <dcterms:modified xsi:type="dcterms:W3CDTF">2022-11-09T05:22:15Z</dcterms:modified>
</cp:coreProperties>
</file>