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30743D-F2A6-451D-99D8-77D064209592}"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367A4-581A-4E9B-B4C7-AD5AB2827253}" type="slidenum">
              <a:rPr lang="en-US" smtClean="0"/>
              <a:t>‹#›</a:t>
            </a:fld>
            <a:endParaRPr lang="en-US"/>
          </a:p>
        </p:txBody>
      </p:sp>
    </p:spTree>
    <p:extLst>
      <p:ext uri="{BB962C8B-B14F-4D97-AF65-F5344CB8AC3E}">
        <p14:creationId xmlns:p14="http://schemas.microsoft.com/office/powerpoint/2010/main" val="40484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30743D-F2A6-451D-99D8-77D064209592}"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367A4-581A-4E9B-B4C7-AD5AB2827253}" type="slidenum">
              <a:rPr lang="en-US" smtClean="0"/>
              <a:t>‹#›</a:t>
            </a:fld>
            <a:endParaRPr lang="en-US"/>
          </a:p>
        </p:txBody>
      </p:sp>
    </p:spTree>
    <p:extLst>
      <p:ext uri="{BB962C8B-B14F-4D97-AF65-F5344CB8AC3E}">
        <p14:creationId xmlns:p14="http://schemas.microsoft.com/office/powerpoint/2010/main" val="2327374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30743D-F2A6-451D-99D8-77D064209592}"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367A4-581A-4E9B-B4C7-AD5AB2827253}" type="slidenum">
              <a:rPr lang="en-US" smtClean="0"/>
              <a:t>‹#›</a:t>
            </a:fld>
            <a:endParaRPr lang="en-US"/>
          </a:p>
        </p:txBody>
      </p:sp>
    </p:spTree>
    <p:extLst>
      <p:ext uri="{BB962C8B-B14F-4D97-AF65-F5344CB8AC3E}">
        <p14:creationId xmlns:p14="http://schemas.microsoft.com/office/powerpoint/2010/main" val="39592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30743D-F2A6-451D-99D8-77D064209592}"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367A4-581A-4E9B-B4C7-AD5AB2827253}" type="slidenum">
              <a:rPr lang="en-US" smtClean="0"/>
              <a:t>‹#›</a:t>
            </a:fld>
            <a:endParaRPr lang="en-US"/>
          </a:p>
        </p:txBody>
      </p:sp>
    </p:spTree>
    <p:extLst>
      <p:ext uri="{BB962C8B-B14F-4D97-AF65-F5344CB8AC3E}">
        <p14:creationId xmlns:p14="http://schemas.microsoft.com/office/powerpoint/2010/main" val="919664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30743D-F2A6-451D-99D8-77D064209592}"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367A4-581A-4E9B-B4C7-AD5AB2827253}" type="slidenum">
              <a:rPr lang="en-US" smtClean="0"/>
              <a:t>‹#›</a:t>
            </a:fld>
            <a:endParaRPr lang="en-US"/>
          </a:p>
        </p:txBody>
      </p:sp>
    </p:spTree>
    <p:extLst>
      <p:ext uri="{BB962C8B-B14F-4D97-AF65-F5344CB8AC3E}">
        <p14:creationId xmlns:p14="http://schemas.microsoft.com/office/powerpoint/2010/main" val="320725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30743D-F2A6-451D-99D8-77D064209592}"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367A4-581A-4E9B-B4C7-AD5AB2827253}" type="slidenum">
              <a:rPr lang="en-US" smtClean="0"/>
              <a:t>‹#›</a:t>
            </a:fld>
            <a:endParaRPr lang="en-US"/>
          </a:p>
        </p:txBody>
      </p:sp>
    </p:spTree>
    <p:extLst>
      <p:ext uri="{BB962C8B-B14F-4D97-AF65-F5344CB8AC3E}">
        <p14:creationId xmlns:p14="http://schemas.microsoft.com/office/powerpoint/2010/main" val="2618018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30743D-F2A6-451D-99D8-77D064209592}" type="datetimeFigureOut">
              <a:rPr lang="en-US" smtClean="0"/>
              <a:t>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367A4-581A-4E9B-B4C7-AD5AB2827253}" type="slidenum">
              <a:rPr lang="en-US" smtClean="0"/>
              <a:t>‹#›</a:t>
            </a:fld>
            <a:endParaRPr lang="en-US"/>
          </a:p>
        </p:txBody>
      </p:sp>
    </p:spTree>
    <p:extLst>
      <p:ext uri="{BB962C8B-B14F-4D97-AF65-F5344CB8AC3E}">
        <p14:creationId xmlns:p14="http://schemas.microsoft.com/office/powerpoint/2010/main" val="434024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30743D-F2A6-451D-99D8-77D064209592}" type="datetimeFigureOut">
              <a:rPr lang="en-US" smtClean="0"/>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367A4-581A-4E9B-B4C7-AD5AB2827253}" type="slidenum">
              <a:rPr lang="en-US" smtClean="0"/>
              <a:t>‹#›</a:t>
            </a:fld>
            <a:endParaRPr lang="en-US"/>
          </a:p>
        </p:txBody>
      </p:sp>
    </p:spTree>
    <p:extLst>
      <p:ext uri="{BB962C8B-B14F-4D97-AF65-F5344CB8AC3E}">
        <p14:creationId xmlns:p14="http://schemas.microsoft.com/office/powerpoint/2010/main" val="334740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0743D-F2A6-451D-99D8-77D064209592}" type="datetimeFigureOut">
              <a:rPr lang="en-US" smtClean="0"/>
              <a:t>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367A4-581A-4E9B-B4C7-AD5AB2827253}" type="slidenum">
              <a:rPr lang="en-US" smtClean="0"/>
              <a:t>‹#›</a:t>
            </a:fld>
            <a:endParaRPr lang="en-US"/>
          </a:p>
        </p:txBody>
      </p:sp>
    </p:spTree>
    <p:extLst>
      <p:ext uri="{BB962C8B-B14F-4D97-AF65-F5344CB8AC3E}">
        <p14:creationId xmlns:p14="http://schemas.microsoft.com/office/powerpoint/2010/main" val="372351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0743D-F2A6-451D-99D8-77D064209592}"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367A4-581A-4E9B-B4C7-AD5AB2827253}" type="slidenum">
              <a:rPr lang="en-US" smtClean="0"/>
              <a:t>‹#›</a:t>
            </a:fld>
            <a:endParaRPr lang="en-US"/>
          </a:p>
        </p:txBody>
      </p:sp>
    </p:spTree>
    <p:extLst>
      <p:ext uri="{BB962C8B-B14F-4D97-AF65-F5344CB8AC3E}">
        <p14:creationId xmlns:p14="http://schemas.microsoft.com/office/powerpoint/2010/main" val="2656644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0743D-F2A6-451D-99D8-77D064209592}"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367A4-581A-4E9B-B4C7-AD5AB2827253}" type="slidenum">
              <a:rPr lang="en-US" smtClean="0"/>
              <a:t>‹#›</a:t>
            </a:fld>
            <a:endParaRPr lang="en-US"/>
          </a:p>
        </p:txBody>
      </p:sp>
    </p:spTree>
    <p:extLst>
      <p:ext uri="{BB962C8B-B14F-4D97-AF65-F5344CB8AC3E}">
        <p14:creationId xmlns:p14="http://schemas.microsoft.com/office/powerpoint/2010/main" val="233056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0743D-F2A6-451D-99D8-77D064209592}" type="datetimeFigureOut">
              <a:rPr lang="en-US" smtClean="0"/>
              <a:t>2/14/2017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367A4-581A-4E9B-B4C7-AD5AB2827253}" type="slidenum">
              <a:rPr lang="en-US" smtClean="0"/>
              <a:t>‹#›</a:t>
            </a:fld>
            <a:endParaRPr lang="en-US"/>
          </a:p>
        </p:txBody>
      </p:sp>
    </p:spTree>
    <p:extLst>
      <p:ext uri="{BB962C8B-B14F-4D97-AF65-F5344CB8AC3E}">
        <p14:creationId xmlns:p14="http://schemas.microsoft.com/office/powerpoint/2010/main" val="1668421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CONSTRAINTS AND VOILATION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2893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Integrity Rule 1 (Entity Integrity Rule or Constraint)  –</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sz="2000" dirty="0" smtClean="0"/>
              <a:t>The </a:t>
            </a:r>
            <a:r>
              <a:rPr lang="en-US" sz="2000" dirty="0"/>
              <a:t>Integrity Rule 1 is also called Entity Integrity Rule or Constraint. This rule states that no attribute of primary key will contain a null value. If a relation have a null value in the primary key attribute, then uniqueness property of the primary key cannot be maintained. Consider the example below-</a:t>
            </a:r>
          </a:p>
          <a:p>
            <a:pPr algn="just"/>
            <a:endParaRPr lang="en-US" sz="2000" dirty="0" smtClean="0"/>
          </a:p>
          <a:p>
            <a:pPr algn="just"/>
            <a:endParaRPr lang="en-US"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52800"/>
            <a:ext cx="69342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083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Integrity Rule 2 (Referential Integrity Rule or Constraint) –</a:t>
            </a:r>
            <a:r>
              <a:rPr lang="en-US" b="1" dirty="0" smtClean="0"/>
              <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000" dirty="0" smtClean="0"/>
              <a:t>The </a:t>
            </a:r>
            <a:r>
              <a:rPr lang="en-US" sz="2000" dirty="0"/>
              <a:t>integrity Rule 2 is also called the Referential Integrity Constraints. This rule states that if a foreign key in Table 1 refers to the Primary Key of Table 2, then every value of the Foreign Key in Table 1 must be null or be available in Table 2. For example,</a:t>
            </a:r>
          </a:p>
          <a:p>
            <a:pPr algn="just"/>
            <a:endParaRPr lang="en-US" sz="2000" dirty="0" smtClean="0"/>
          </a:p>
          <a:p>
            <a:pPr algn="just"/>
            <a:endParaRPr lang="en-US"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81534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41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pPr algn="just"/>
            <a:endParaRPr lang="en-US" sz="2000" dirty="0" smtClean="0"/>
          </a:p>
          <a:p>
            <a:pPr algn="just"/>
            <a:r>
              <a:rPr lang="en-US" sz="2000" b="1" dirty="0" smtClean="0"/>
              <a:t>Some more Features of Foreign Key</a:t>
            </a:r>
          </a:p>
          <a:p>
            <a:pPr algn="just"/>
            <a:r>
              <a:rPr lang="en-US" sz="2000" dirty="0" smtClean="0"/>
              <a:t>Records </a:t>
            </a:r>
            <a:r>
              <a:rPr lang="en-US" sz="2000" dirty="0"/>
              <a:t>cannot be </a:t>
            </a:r>
            <a:r>
              <a:rPr lang="en-US" sz="2000" b="1" dirty="0"/>
              <a:t>inserted </a:t>
            </a:r>
            <a:r>
              <a:rPr lang="en-US" sz="2000" dirty="0"/>
              <a:t>into a F</a:t>
            </a:r>
            <a:r>
              <a:rPr lang="en-US" sz="2000" b="1" dirty="0"/>
              <a:t>oreign table </a:t>
            </a:r>
            <a:r>
              <a:rPr lang="en-US" sz="2000" dirty="0"/>
              <a:t>if corresponding records in the master table do not exist.</a:t>
            </a:r>
          </a:p>
          <a:p>
            <a:pPr algn="just"/>
            <a:r>
              <a:rPr lang="en-US" sz="2000" dirty="0"/>
              <a:t>Records of the </a:t>
            </a:r>
            <a:r>
              <a:rPr lang="en-US" sz="2000" b="1" dirty="0"/>
              <a:t>master table or Primary Table </a:t>
            </a:r>
            <a:r>
              <a:rPr lang="en-US" sz="2000" dirty="0"/>
              <a:t>cannot be </a:t>
            </a:r>
            <a:r>
              <a:rPr lang="en-US" sz="2000" b="1" dirty="0"/>
              <a:t>deleted </a:t>
            </a:r>
            <a:r>
              <a:rPr lang="en-US" sz="2000" dirty="0"/>
              <a:t>or </a:t>
            </a:r>
            <a:r>
              <a:rPr lang="en-US" sz="2000" b="1" dirty="0"/>
              <a:t>updated </a:t>
            </a:r>
            <a:r>
              <a:rPr lang="en-US" sz="2000" dirty="0"/>
              <a:t>if corresponding records in the detail table actually exist.</a:t>
            </a:r>
          </a:p>
          <a:p>
            <a:pPr algn="just"/>
            <a:r>
              <a:rPr lang="en-US" sz="2000" b="1" dirty="0"/>
              <a:t>General Constraints </a:t>
            </a:r>
            <a:r>
              <a:rPr lang="en-US" sz="2000" b="1" dirty="0" smtClean="0"/>
              <a:t>–</a:t>
            </a:r>
          </a:p>
          <a:p>
            <a:pPr algn="just"/>
            <a:r>
              <a:rPr lang="en-US" sz="2000" dirty="0" err="1" smtClean="0"/>
              <a:t>it.specify</a:t>
            </a:r>
            <a:r>
              <a:rPr lang="en-US" sz="2000" dirty="0" smtClean="0"/>
              <a:t> more general constraints like the CHECK Constraints or the Range Constraints etc.</a:t>
            </a:r>
          </a:p>
          <a:p>
            <a:pPr marL="0" indent="0" algn="just">
              <a:buNone/>
            </a:pPr>
            <a:r>
              <a:rPr lang="en-US" sz="2000" b="1" dirty="0" smtClean="0"/>
              <a:t>Check </a:t>
            </a:r>
            <a:r>
              <a:rPr lang="en-US" sz="2000" b="1" dirty="0"/>
              <a:t>constraints</a:t>
            </a:r>
            <a:r>
              <a:rPr lang="en-US" sz="2000" dirty="0"/>
              <a:t> can ensure that only specific values are allowed in certain column. For example , if there is a need to allow only three values for the color like ‘Bakers Chocolate’, ‘Glistening Grey’ and ‘Superior White’, then we can apply the check constraint. All other values like ‘GREEN’ </a:t>
            </a:r>
            <a:r>
              <a:rPr lang="en-US" sz="2000" dirty="0" err="1"/>
              <a:t>etc</a:t>
            </a:r>
            <a:r>
              <a:rPr lang="en-US" sz="2000" dirty="0"/>
              <a:t> would yield </a:t>
            </a:r>
            <a:r>
              <a:rPr lang="en-US" sz="2000" dirty="0" smtClean="0"/>
              <a:t>error</a:t>
            </a:r>
            <a:br>
              <a:rPr lang="en-US" sz="2000" dirty="0" smtClean="0"/>
            </a:br>
            <a:r>
              <a:rPr lang="en-US" sz="2000" dirty="0"/>
              <a:t>Ra</a:t>
            </a:r>
            <a:r>
              <a:rPr lang="en-US" sz="2000" b="1" dirty="0"/>
              <a:t>nge Constraints </a:t>
            </a:r>
            <a:r>
              <a:rPr lang="en-US" sz="2000" dirty="0"/>
              <a:t>is implemented by BETWEEN and NOT BETWEEN. For example, if it is a requirement that student ages be within 16 to 35, then we can apply the range constraints </a:t>
            </a:r>
            <a:r>
              <a:rPr lang="en-US" sz="2000" dirty="0" smtClean="0"/>
              <a:t>for</a:t>
            </a:r>
            <a:endParaRPr lang="en-US" sz="2000" dirty="0"/>
          </a:p>
        </p:txBody>
      </p:sp>
    </p:spTree>
    <p:extLst>
      <p:ext uri="{BB962C8B-B14F-4D97-AF65-F5344CB8AC3E}">
        <p14:creationId xmlns:p14="http://schemas.microsoft.com/office/powerpoint/2010/main" val="417355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187961"/>
            <a:ext cx="7696200" cy="6523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288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Constraint Violations in DBMS </a:t>
            </a:r>
            <a:br>
              <a:rPr lang="en-US" b="1" dirty="0"/>
            </a:b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1" y="700881"/>
            <a:ext cx="71628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833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a:t>Here, ENO is a Primary Key and DNO is a Foreign Key in EMPLOYEE relation.</a:t>
            </a:r>
          </a:p>
          <a:p>
            <a:pPr algn="just"/>
            <a:r>
              <a:rPr lang="en-US" sz="2800" dirty="0"/>
              <a:t>Table that contain candidate key  is called </a:t>
            </a:r>
            <a:r>
              <a:rPr lang="en-US" sz="2800" b="1" dirty="0"/>
              <a:t>referenced relation </a:t>
            </a:r>
            <a:r>
              <a:rPr lang="en-US" sz="2800" dirty="0"/>
              <a:t>and</a:t>
            </a:r>
          </a:p>
          <a:p>
            <a:pPr algn="just"/>
            <a:r>
              <a:rPr lang="en-US" sz="2800" dirty="0"/>
              <a:t>The table containing foreign key is called </a:t>
            </a:r>
            <a:r>
              <a:rPr lang="en-US" sz="2800" b="1" dirty="0"/>
              <a:t>referencing relation</a:t>
            </a:r>
            <a:r>
              <a:rPr lang="en-US" sz="2800" dirty="0"/>
              <a:t>.</a:t>
            </a:r>
          </a:p>
          <a:p>
            <a:pPr algn="just"/>
            <a:r>
              <a:rPr lang="en-US" sz="2800" dirty="0"/>
              <a:t>So, the relation </a:t>
            </a:r>
            <a:r>
              <a:rPr lang="en-US" sz="2800" b="1" dirty="0"/>
              <a:t>DEPARTMENT is a referenced relation </a:t>
            </a:r>
            <a:r>
              <a:rPr lang="en-US" sz="2800" dirty="0"/>
              <a:t>and</a:t>
            </a:r>
          </a:p>
          <a:p>
            <a:pPr algn="just"/>
            <a:r>
              <a:rPr lang="en-US" sz="2800" dirty="0"/>
              <a:t>The relation </a:t>
            </a:r>
            <a:r>
              <a:rPr lang="en-US" sz="2800" b="1" dirty="0"/>
              <a:t>EMPLOYEE is a referencing relation</a:t>
            </a:r>
            <a:r>
              <a:rPr lang="en-US" sz="2800" dirty="0"/>
              <a:t>.</a:t>
            </a:r>
          </a:p>
          <a:p>
            <a:pPr algn="just"/>
            <a:endParaRPr lang="en-US" sz="2800" dirty="0"/>
          </a:p>
        </p:txBody>
      </p:sp>
    </p:spTree>
    <p:extLst>
      <p:ext uri="{BB962C8B-B14F-4D97-AF65-F5344CB8AC3E}">
        <p14:creationId xmlns:p14="http://schemas.microsoft.com/office/powerpoint/2010/main" val="666344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Insert Operation :</a:t>
            </a:r>
            <a:br>
              <a:rPr lang="en-US" b="1" dirty="0"/>
            </a:br>
            <a:endParaRPr lang="en-US" dirty="0"/>
          </a:p>
        </p:txBody>
      </p:sp>
      <p:pic>
        <p:nvPicPr>
          <p:cNvPr id="1024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029004"/>
            <a:ext cx="7391400" cy="5390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5631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sz="2400" b="1" dirty="0"/>
              <a:t>Insertion in a Referencing Relation (EMPLOYEE) –</a:t>
            </a:r>
            <a:br>
              <a:rPr lang="en-US" sz="2400" b="1" dirty="0"/>
            </a:br>
            <a:r>
              <a:rPr lang="en-US" sz="2400" dirty="0"/>
              <a:t>The insert operation in a referencing relation can violate any of four types of constraints –</a:t>
            </a:r>
          </a:p>
          <a:p>
            <a:pPr algn="just"/>
            <a:r>
              <a:rPr lang="en-US" sz="2400" b="1" dirty="0" err="1" smtClean="0"/>
              <a:t>DomainConstraints</a:t>
            </a:r>
            <a:r>
              <a:rPr lang="en-US" sz="2400" b="1" dirty="0" smtClean="0"/>
              <a:t> </a:t>
            </a:r>
            <a:r>
              <a:rPr lang="en-US" sz="2400" b="1" dirty="0"/>
              <a:t>–</a:t>
            </a:r>
            <a:r>
              <a:rPr lang="en-US" sz="2400" dirty="0"/>
              <a:t/>
            </a:r>
            <a:br>
              <a:rPr lang="en-US" sz="2400" dirty="0"/>
            </a:br>
            <a:r>
              <a:rPr lang="en-US" sz="2400" dirty="0"/>
              <a:t>Insertion of the value </a:t>
            </a:r>
            <a:r>
              <a:rPr lang="en-US" sz="2400" b="1" dirty="0"/>
              <a:t>&lt;5, ‘Pooja’, 10, 11&gt;</a:t>
            </a:r>
            <a:r>
              <a:rPr lang="en-US" sz="2400" dirty="0"/>
              <a:t> into EMPLOYEE table is not allowed, Because this insertion violates the domain constraints as the employee age cannot be less than 18 years</a:t>
            </a:r>
            <a:r>
              <a:rPr lang="en-US" sz="2400" dirty="0" smtClean="0"/>
              <a:t>.</a:t>
            </a:r>
          </a:p>
          <a:p>
            <a:pPr algn="just"/>
            <a:endParaRPr lang="en-US" sz="2400" dirty="0"/>
          </a:p>
          <a:p>
            <a:pPr algn="just"/>
            <a:endParaRPr lang="en-US" sz="2400" dirty="0"/>
          </a:p>
          <a:p>
            <a:pPr algn="just"/>
            <a:endParaRPr lang="en-US" sz="2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733801"/>
            <a:ext cx="64770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776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946930"/>
            <a:ext cx="7391400" cy="543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9914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80772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759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b="1" dirty="0"/>
              <a:t>What are Database Constraints in DBMS ??</a:t>
            </a:r>
          </a:p>
          <a:p>
            <a:r>
              <a:rPr lang="en-US" dirty="0"/>
              <a:t>Database constraints are restrictions on the contents of the database or on database operations. It is a condition specified on a database schema that restricts the data to be inserted in an instance of the database.</a:t>
            </a:r>
          </a:p>
          <a:p>
            <a:r>
              <a:rPr lang="en-US" b="1" dirty="0"/>
              <a:t>Need of Constraints :</a:t>
            </a:r>
          </a:p>
          <a:p>
            <a:r>
              <a:rPr lang="en-US" b="1" dirty="0"/>
              <a:t>Constraints in the database  provide a way to guarantee that :</a:t>
            </a:r>
            <a:endParaRPr lang="en-US" dirty="0"/>
          </a:p>
          <a:p>
            <a:r>
              <a:rPr lang="en-US" dirty="0"/>
              <a:t>the values of individual columns are valid.</a:t>
            </a:r>
          </a:p>
          <a:p>
            <a:r>
              <a:rPr lang="en-US" dirty="0"/>
              <a:t> in a table, rows have a valid primary key or unique key values.</a:t>
            </a:r>
          </a:p>
          <a:p>
            <a:r>
              <a:rPr lang="en-US" dirty="0"/>
              <a:t>in a dependent table, rows have valid foreign key values that reference rows in a parent table.</a:t>
            </a:r>
          </a:p>
          <a:p>
            <a:endParaRPr lang="en-US" dirty="0"/>
          </a:p>
        </p:txBody>
      </p:sp>
    </p:spTree>
    <p:extLst>
      <p:ext uri="{BB962C8B-B14F-4D97-AF65-F5344CB8AC3E}">
        <p14:creationId xmlns:p14="http://schemas.microsoft.com/office/powerpoint/2010/main" val="320860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Different Types of constraints in DBMS </a:t>
            </a:r>
            <a:r>
              <a:rPr lang="en-US" b="1" dirty="0" smtClean="0"/>
              <a:t>:</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Domain </a:t>
            </a:r>
            <a:r>
              <a:rPr lang="en-US" b="1" dirty="0"/>
              <a:t>Constraints</a:t>
            </a:r>
            <a:endParaRPr lang="en-US" dirty="0"/>
          </a:p>
          <a:p>
            <a:r>
              <a:rPr lang="en-US" b="1" dirty="0"/>
              <a:t>Tuple Uniqueness Constraints</a:t>
            </a:r>
            <a:endParaRPr lang="en-US" dirty="0"/>
          </a:p>
          <a:p>
            <a:r>
              <a:rPr lang="en-US" b="1" dirty="0"/>
              <a:t>Key Constraints</a:t>
            </a:r>
            <a:endParaRPr lang="en-US" dirty="0"/>
          </a:p>
          <a:p>
            <a:r>
              <a:rPr lang="en-US" b="1" dirty="0"/>
              <a:t>Single Value Constraints</a:t>
            </a:r>
            <a:endParaRPr lang="en-US" dirty="0"/>
          </a:p>
          <a:p>
            <a:r>
              <a:rPr lang="en-US" b="1" dirty="0"/>
              <a:t>Integrity Rule 1 (Entity Integrity Rule or Constraint)</a:t>
            </a:r>
            <a:endParaRPr lang="en-US" dirty="0"/>
          </a:p>
          <a:p>
            <a:r>
              <a:rPr lang="en-US" b="1" dirty="0"/>
              <a:t>Integrity Rule 2 (Referential Integrity Rule or Constraint)</a:t>
            </a:r>
            <a:endParaRPr lang="en-US" dirty="0"/>
          </a:p>
          <a:p>
            <a:r>
              <a:rPr lang="en-US" b="1" dirty="0"/>
              <a:t>General Constraints</a:t>
            </a:r>
            <a:endParaRPr lang="en-US" dirty="0"/>
          </a:p>
          <a:p>
            <a:endParaRPr lang="en-US" dirty="0"/>
          </a:p>
        </p:txBody>
      </p:sp>
    </p:spTree>
    <p:extLst>
      <p:ext uri="{BB962C8B-B14F-4D97-AF65-F5344CB8AC3E}">
        <p14:creationId xmlns:p14="http://schemas.microsoft.com/office/powerpoint/2010/main" val="408575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Domain Constraints –</a:t>
            </a:r>
            <a:br>
              <a:rPr lang="en-US" b="1" dirty="0" smtClean="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Domain </a:t>
            </a:r>
            <a:r>
              <a:rPr lang="en-US" dirty="0"/>
              <a:t>Constraints specifies that what set of values an attribute can take. Value of each attribute X must be an atomic value from the domain of X.</a:t>
            </a:r>
            <a:br>
              <a:rPr lang="en-US" dirty="0"/>
            </a:br>
            <a:r>
              <a:rPr lang="en-US" dirty="0"/>
              <a:t>The data type associated with domains include integer, character, string, date, time, currency etc. An attribute value must be available in the corresponding domain. Consider the example below –</a:t>
            </a:r>
          </a:p>
          <a:p>
            <a:endParaRPr lang="en-US" dirty="0"/>
          </a:p>
        </p:txBody>
      </p:sp>
    </p:spTree>
    <p:extLst>
      <p:ext uri="{BB962C8B-B14F-4D97-AF65-F5344CB8AC3E}">
        <p14:creationId xmlns:p14="http://schemas.microsoft.com/office/powerpoint/2010/main" val="361680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9775" y="1524000"/>
            <a:ext cx="51244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896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Tuple Uniqueness Constraints –</a:t>
            </a:r>
            <a:br>
              <a:rPr lang="en-US" b="1" dirty="0" smtClean="0"/>
            </a:br>
            <a:endParaRPr lang="en-US" dirty="0"/>
          </a:p>
        </p:txBody>
      </p:sp>
      <p:sp>
        <p:nvSpPr>
          <p:cNvPr id="3" name="Content Placeholder 2"/>
          <p:cNvSpPr>
            <a:spLocks noGrp="1"/>
          </p:cNvSpPr>
          <p:nvPr>
            <p:ph idx="1"/>
          </p:nvPr>
        </p:nvSpPr>
        <p:spPr/>
        <p:txBody>
          <a:bodyPr/>
          <a:lstStyle/>
          <a:p>
            <a:pPr algn="just"/>
            <a:r>
              <a:rPr lang="en-US" sz="2000" dirty="0" smtClean="0"/>
              <a:t>A </a:t>
            </a:r>
            <a:r>
              <a:rPr lang="en-US" sz="2000" dirty="0"/>
              <a:t>relation is defined as a set of tuples. All tuples or all rows in a relation must be unique or distinct. Suppose if in a relation, tuple uniqueness constraint is applied, then all the rows of that table must be unique i.e. </a:t>
            </a:r>
            <a:r>
              <a:rPr lang="en-US" sz="2000" dirty="0" smtClean="0"/>
              <a:t>it does </a:t>
            </a:r>
            <a:r>
              <a:rPr lang="en-US" sz="2000" dirty="0"/>
              <a:t>not contain the duplicate values</a:t>
            </a:r>
            <a:r>
              <a:rPr lang="en-US" dirty="0"/>
              <a:t>. </a:t>
            </a:r>
            <a:endParaRPr lang="en-US" dirty="0" smtClean="0"/>
          </a:p>
          <a:p>
            <a:pPr algn="just"/>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913" y="3200400"/>
            <a:ext cx="521017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47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Key Constraints –</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sz="2000" dirty="0" smtClean="0"/>
              <a:t>Keys </a:t>
            </a:r>
            <a:r>
              <a:rPr lang="en-US" sz="2000" dirty="0"/>
              <a:t>are attributes or sets of attributes that uniquely identify an entity within its entity set. An Entity set E can have multiple keys out of which one key will be designated as the primary key. Primary Key must have unique and not null values in the relational table.  In an subclass hierarchy, only the root entity set has a key or primary key and that primary key must serve as the key for all entities in the hierarchy.</a:t>
            </a:r>
          </a:p>
          <a:p>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3810000"/>
            <a:ext cx="66294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51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Key Constraints in an subclass hierarchy –</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995456"/>
            <a:ext cx="6400800" cy="4022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238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Single Value Constraints –</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sz="2000" dirty="0" smtClean="0"/>
              <a:t>Single </a:t>
            </a:r>
            <a:r>
              <a:rPr lang="en-US" sz="2000" dirty="0"/>
              <a:t>value constraints refers that each attribute of an entity set has a single value. If the value of an attribute is missing in a tuple, then we </a:t>
            </a:r>
            <a:r>
              <a:rPr lang="en-US" sz="2000" dirty="0" err="1"/>
              <a:t>cal</a:t>
            </a:r>
            <a:r>
              <a:rPr lang="en-US" sz="2000" dirty="0"/>
              <a:t> fill it with a “null” value. The null value for a attribute will specify that either the value is not known or the value is not applicable. Consider the below example-</a:t>
            </a:r>
          </a:p>
          <a:p>
            <a:pPr algn="just"/>
            <a:endParaRPr lang="en-US" sz="2000" dirty="0" smtClean="0"/>
          </a:p>
          <a:p>
            <a:pPr algn="just"/>
            <a:endParaRPr 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00399"/>
            <a:ext cx="7924800" cy="3333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216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426</Words>
  <Application>Microsoft Office PowerPoint</Application>
  <PresentationFormat>On-screen Show (4:3)</PresentationFormat>
  <Paragraphs>46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CONSTRAINTS AND VOILATION</vt:lpstr>
      <vt:lpstr>PowerPoint Presentation</vt:lpstr>
      <vt:lpstr>Different Types of constraints in DBMS : </vt:lpstr>
      <vt:lpstr>Domain Constraints – </vt:lpstr>
      <vt:lpstr>PowerPoint Presentation</vt:lpstr>
      <vt:lpstr>Tuple Uniqueness Constraints – </vt:lpstr>
      <vt:lpstr>Key Constraints – </vt:lpstr>
      <vt:lpstr>Example of Key Constraints in an subclass hierarchy –</vt:lpstr>
      <vt:lpstr>Single Value Constraints – </vt:lpstr>
      <vt:lpstr>Integrity Rule 1 (Entity Integrity Rule or Constraint)  – </vt:lpstr>
      <vt:lpstr>Integrity Rule 2 (Referential Integrity Rule or Constraint) – </vt:lpstr>
      <vt:lpstr>PowerPoint Presentation</vt:lpstr>
      <vt:lpstr>PowerPoint Presentation</vt:lpstr>
      <vt:lpstr>Constraint Violations in DBMS  </vt:lpstr>
      <vt:lpstr>PowerPoint Presentation</vt:lpstr>
      <vt:lpstr>The Insert Operation :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Kalpana Rangra</dc:creator>
  <cp:lastModifiedBy>Kalpana Rangra</cp:lastModifiedBy>
  <cp:revision>5</cp:revision>
  <dcterms:created xsi:type="dcterms:W3CDTF">2017-02-14T04:00:31Z</dcterms:created>
  <dcterms:modified xsi:type="dcterms:W3CDTF">2017-02-14T05:35:43Z</dcterms:modified>
</cp:coreProperties>
</file>