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Lst>
  <p:notesMasterIdLst>
    <p:notesMasterId r:id="rId36"/>
  </p:notesMasterIdLst>
  <p:sldIdLst>
    <p:sldId id="306" r:id="rId5"/>
    <p:sldId id="457" r:id="rId6"/>
    <p:sldId id="458" r:id="rId7"/>
    <p:sldId id="462" r:id="rId8"/>
    <p:sldId id="463" r:id="rId9"/>
    <p:sldId id="464" r:id="rId10"/>
    <p:sldId id="465" r:id="rId11"/>
    <p:sldId id="466" r:id="rId12"/>
    <p:sldId id="467" r:id="rId13"/>
    <p:sldId id="468" r:id="rId14"/>
    <p:sldId id="469" r:id="rId15"/>
    <p:sldId id="487" r:id="rId16"/>
    <p:sldId id="502" r:id="rId17"/>
    <p:sldId id="501" r:id="rId18"/>
    <p:sldId id="488" r:id="rId19"/>
    <p:sldId id="489" r:id="rId20"/>
    <p:sldId id="490" r:id="rId21"/>
    <p:sldId id="491" r:id="rId22"/>
    <p:sldId id="497" r:id="rId23"/>
    <p:sldId id="498" r:id="rId24"/>
    <p:sldId id="499" r:id="rId25"/>
    <p:sldId id="500" r:id="rId26"/>
    <p:sldId id="492" r:id="rId27"/>
    <p:sldId id="493" r:id="rId28"/>
    <p:sldId id="494" r:id="rId29"/>
    <p:sldId id="496" r:id="rId30"/>
    <p:sldId id="495" r:id="rId31"/>
    <p:sldId id="509" r:id="rId32"/>
    <p:sldId id="510" r:id="rId33"/>
    <p:sldId id="511" r:id="rId34"/>
    <p:sldId id="51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08" autoAdjust="0"/>
    <p:restoredTop sz="94619" autoAdjust="0"/>
  </p:normalViewPr>
  <p:slideViewPr>
    <p:cSldViewPr snapToGrid="0">
      <p:cViewPr varScale="1">
        <p:scale>
          <a:sx n="69" d="100"/>
          <a:sy n="69" d="100"/>
        </p:scale>
        <p:origin x="4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11E24-5245-49C5-9088-DEB7E151D64B}"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B8554D-A8D3-4A64-8FD7-B576E131884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80788-28A4-4B25-86CB-FF992BB21D67}"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B8554D-A8D3-4A64-8FD7-B576E131884A}"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B8554D-A8D3-4A64-8FD7-B576E131884A}"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9843D6-D413-4C73-A518-429F6B1C3153}"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D95191-560A-44E8-9A14-08983E80E88F}" type="datetime1">
              <a:rPr lang="en-US" smtClean="0"/>
              <a:t>3/11/2023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8554D-A8D3-4A64-8FD7-B576E131884A}" type="datetime1">
              <a:rPr lang="en-US" smtClean="0"/>
              <a:t>3/11/2023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BDC914-ADB4-4BC5-94D9-AB610EFD392D}"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B8554D-A8D3-4A64-8FD7-B576E131884A}" type="datetime1">
              <a:rPr lang="en-US" smtClean="0"/>
              <a:t>3/11/2023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171-6086-C369-5830-5BE0DA4925DD}"/>
              </a:ext>
            </a:extLst>
          </p:cNvPr>
          <p:cNvSpPr>
            <a:spLocks noGrp="1"/>
          </p:cNvSpPr>
          <p:nvPr>
            <p:ph type="title"/>
          </p:nvPr>
        </p:nvSpPr>
        <p:spPr>
          <a:xfrm>
            <a:off x="634182" y="286603"/>
            <a:ext cx="10521498" cy="3532361"/>
          </a:xfrm>
        </p:spPr>
        <p:txBody>
          <a:bodyPr>
            <a:normAutofit/>
          </a:bodyPr>
          <a:lstStyle/>
          <a:p>
            <a:pPr algn="ctr"/>
            <a:r>
              <a:rPr lang="en-US" dirty="0">
                <a:latin typeface="Times New Roman" panose="02020603050405020304" pitchFamily="18" charset="0"/>
                <a:cs typeface="Times New Roman" panose="02020603050405020304" pitchFamily="18" charset="0"/>
              </a:rPr>
              <a:t>COURSE TITLE: Data Communications and Networks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E0E6D-FEF5-0E1C-D727-433422663DE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14846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10 * log10(S/N)</a:t>
            </a:r>
          </a:p>
          <a:p>
            <a:pPr algn="just">
              <a:lnSpc>
                <a:spcPct val="150000"/>
              </a:lnSpc>
            </a:pPr>
            <a:r>
              <a:rPr lang="en-US" b="1" i="0" dirty="0">
                <a:effectLst/>
                <a:latin typeface="Times New Roman" panose="02020603050405020304" pitchFamily="18" charset="0"/>
                <a:cs typeface="Times New Roman" panose="02020603050405020304" pitchFamily="18" charset="0"/>
              </a:rPr>
              <a:t>So for example a signal-to-noise ratio of 1000 is commonly expressed as: </a:t>
            </a:r>
          </a:p>
          <a:p>
            <a:pPr algn="just">
              <a:lnSpc>
                <a:spcPct val="150000"/>
              </a:lnSpc>
            </a:pPr>
            <a:r>
              <a:rPr lang="en-US" b="1" i="0" dirty="0">
                <a:effectLst/>
                <a:latin typeface="Times New Roman" panose="02020603050405020304" pitchFamily="18" charset="0"/>
                <a:cs typeface="Times New Roman" panose="02020603050405020304" pitchFamily="18" charset="0"/>
              </a:rPr>
              <a:t> </a:t>
            </a:r>
          </a:p>
          <a:p>
            <a:pPr algn="just">
              <a:lnSpc>
                <a:spcPct val="150000"/>
              </a:lnSpc>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10 * log10(1000) = 30 </a:t>
            </a:r>
            <a:r>
              <a:rPr lang="en-US" b="1" i="0" dirty="0" err="1">
                <a:effectLst/>
                <a:latin typeface="Times New Roman" panose="02020603050405020304" pitchFamily="18" charset="0"/>
                <a:cs typeface="Times New Roman" panose="02020603050405020304" pitchFamily="18" charset="0"/>
              </a:rPr>
              <a:t>dB.</a:t>
            </a:r>
            <a:r>
              <a:rPr lang="en-US" b="1" i="0" dirty="0">
                <a:effectLst/>
                <a:latin typeface="Times New Roman" panose="02020603050405020304" pitchFamily="18" charset="0"/>
                <a:cs typeface="Times New Roman" panose="02020603050405020304" pitchFamily="18" charset="0"/>
              </a:rPr>
              <a:t> </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16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970318"/>
          </a:xfrm>
          <a:prstGeom prst="rect">
            <a:avLst/>
          </a:prstGeom>
          <a:noFill/>
        </p:spPr>
        <p:txBody>
          <a:bodyPr wrap="square">
            <a:spAutoFit/>
          </a:bodyPr>
          <a:lstStyle/>
          <a:p>
            <a:pPr algn="l" fontAlgn="base"/>
            <a:r>
              <a:rPr lang="en-US" b="1" dirty="0">
                <a:solidFill>
                  <a:srgbClr val="273239"/>
                </a:solidFill>
                <a:effectLst/>
                <a:latin typeface="Times New Roman" panose="02020603050405020304" pitchFamily="18" charset="0"/>
                <a:cs typeface="Times New Roman" panose="02020603050405020304" pitchFamily="18" charset="0"/>
              </a:rPr>
              <a:t>Examples:</a:t>
            </a:r>
            <a:r>
              <a:rPr lang="en-US" b="0" dirty="0">
                <a:solidFill>
                  <a:srgbClr val="273239"/>
                </a:solidFill>
                <a:effectLst/>
                <a:latin typeface="Times New Roman" panose="02020603050405020304" pitchFamily="18" charset="0"/>
                <a:cs typeface="Times New Roman" panose="02020603050405020304" pitchFamily="18" charset="0"/>
              </a:rPr>
              <a:t> </a:t>
            </a:r>
          </a:p>
          <a:p>
            <a:pPr algn="l" fontAlgn="base"/>
            <a:endParaRPr lang="en-US" b="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dirty="0">
                <a:solidFill>
                  <a:srgbClr val="273239"/>
                </a:solidFill>
                <a:effectLst/>
                <a:latin typeface="Times New Roman" panose="02020603050405020304" pitchFamily="18" charset="0"/>
                <a:cs typeface="Times New Roman" panose="02020603050405020304" pitchFamily="18" charset="0"/>
              </a:rPr>
              <a:t>Input1 :</a:t>
            </a:r>
            <a:r>
              <a:rPr lang="en-US" b="0" dirty="0">
                <a:solidFill>
                  <a:srgbClr val="273239"/>
                </a:solidFill>
                <a:effectLst/>
                <a:latin typeface="Times New Roman" panose="02020603050405020304" pitchFamily="18" charset="0"/>
                <a:cs typeface="Times New Roman" panose="02020603050405020304" pitchFamily="18" charset="0"/>
              </a:rPr>
              <a:t> A telephone line normally has a bandwidth of 3000 Hz (300 to 3300 Hz) assigned for data communication. The SNR is usually 3162. What will be the capacity for this channel? </a:t>
            </a:r>
          </a:p>
          <a:p>
            <a:pPr algn="l" fontAlgn="base"/>
            <a:br>
              <a:rPr lang="en-US" b="0" dirty="0">
                <a:solidFill>
                  <a:srgbClr val="273239"/>
                </a:solidFill>
                <a:effectLst/>
                <a:latin typeface="Times New Roman" panose="02020603050405020304" pitchFamily="18" charset="0"/>
                <a:cs typeface="Times New Roman" panose="02020603050405020304" pitchFamily="18" charset="0"/>
              </a:rPr>
            </a:br>
            <a:r>
              <a:rPr lang="en-US" b="1" dirty="0">
                <a:solidFill>
                  <a:srgbClr val="273239"/>
                </a:solidFill>
                <a:effectLst/>
                <a:latin typeface="Times New Roman" panose="02020603050405020304" pitchFamily="18" charset="0"/>
                <a:cs typeface="Times New Roman" panose="02020603050405020304" pitchFamily="18" charset="0"/>
              </a:rPr>
              <a:t>Output1 :</a:t>
            </a:r>
            <a:r>
              <a:rPr lang="en-US" b="0" dirty="0">
                <a:solidFill>
                  <a:srgbClr val="273239"/>
                </a:solidFill>
                <a:effectLst/>
                <a:latin typeface="Times New Roman" panose="02020603050405020304" pitchFamily="18" charset="0"/>
                <a:cs typeface="Times New Roman" panose="02020603050405020304" pitchFamily="18" charset="0"/>
              </a:rPr>
              <a:t> C = 3000 * log</a:t>
            </a:r>
            <a:r>
              <a:rPr lang="en-US" b="0" baseline="-25000" dirty="0">
                <a:solidFill>
                  <a:srgbClr val="273239"/>
                </a:solidFill>
                <a:effectLst/>
                <a:latin typeface="Times New Roman" panose="02020603050405020304" pitchFamily="18" charset="0"/>
                <a:cs typeface="Times New Roman" panose="02020603050405020304" pitchFamily="18" charset="0"/>
              </a:rPr>
              <a:t>2</a:t>
            </a:r>
            <a:r>
              <a:rPr lang="en-US" b="0" dirty="0">
                <a:solidFill>
                  <a:srgbClr val="273239"/>
                </a:solidFill>
                <a:effectLst/>
                <a:latin typeface="Times New Roman" panose="02020603050405020304" pitchFamily="18" charset="0"/>
                <a:cs typeface="Times New Roman" panose="02020603050405020304" pitchFamily="18" charset="0"/>
              </a:rPr>
              <a:t>(1 + SNR) = 3000 * 11.62 = 34860 bps </a:t>
            </a:r>
          </a:p>
          <a:p>
            <a:pPr algn="l" fontAlgn="base"/>
            <a:endParaRPr lang="en-US" b="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1" dirty="0">
                <a:solidFill>
                  <a:srgbClr val="273239"/>
                </a:solidFill>
                <a:effectLst/>
                <a:latin typeface="Times New Roman" panose="02020603050405020304" pitchFamily="18" charset="0"/>
                <a:cs typeface="Times New Roman" panose="02020603050405020304" pitchFamily="18" charset="0"/>
              </a:rPr>
              <a:t>Input2 :</a:t>
            </a:r>
            <a:r>
              <a:rPr lang="en-US" b="0" dirty="0">
                <a:solidFill>
                  <a:srgbClr val="273239"/>
                </a:solidFill>
                <a:effectLst/>
                <a:latin typeface="Times New Roman" panose="02020603050405020304" pitchFamily="18" charset="0"/>
                <a:cs typeface="Times New Roman" panose="02020603050405020304" pitchFamily="18" charset="0"/>
              </a:rPr>
              <a:t> The SNR is often given in decibels. Assume that SNR(dB) is 36 and the channel bandwidth is 2 </a:t>
            </a:r>
            <a:r>
              <a:rPr lang="en-US" b="0" dirty="0" err="1">
                <a:solidFill>
                  <a:srgbClr val="273239"/>
                </a:solidFill>
                <a:effectLst/>
                <a:latin typeface="Times New Roman" panose="02020603050405020304" pitchFamily="18" charset="0"/>
                <a:cs typeface="Times New Roman" panose="02020603050405020304" pitchFamily="18" charset="0"/>
              </a:rPr>
              <a:t>MHz.</a:t>
            </a:r>
            <a:r>
              <a:rPr lang="en-US" b="0" dirty="0">
                <a:solidFill>
                  <a:srgbClr val="273239"/>
                </a:solidFill>
                <a:effectLst/>
                <a:latin typeface="Times New Roman" panose="02020603050405020304" pitchFamily="18" charset="0"/>
                <a:cs typeface="Times New Roman" panose="02020603050405020304" pitchFamily="18" charset="0"/>
              </a:rPr>
              <a:t> Calculate the theoretical channel capacity. </a:t>
            </a:r>
          </a:p>
          <a:p>
            <a:pPr algn="l" fontAlgn="base"/>
            <a:br>
              <a:rPr lang="en-US" b="0" dirty="0">
                <a:solidFill>
                  <a:srgbClr val="273239"/>
                </a:solidFill>
                <a:effectLst/>
                <a:latin typeface="Times New Roman" panose="02020603050405020304" pitchFamily="18" charset="0"/>
                <a:cs typeface="Times New Roman" panose="02020603050405020304" pitchFamily="18" charset="0"/>
              </a:rPr>
            </a:br>
            <a:r>
              <a:rPr lang="en-US" b="1" dirty="0">
                <a:solidFill>
                  <a:srgbClr val="273239"/>
                </a:solidFill>
                <a:effectLst/>
                <a:latin typeface="Times New Roman" panose="02020603050405020304" pitchFamily="18" charset="0"/>
                <a:cs typeface="Times New Roman" panose="02020603050405020304" pitchFamily="18" charset="0"/>
              </a:rPr>
              <a:t>Output2 :</a:t>
            </a:r>
            <a:r>
              <a:rPr lang="en-US" b="0" dirty="0">
                <a:solidFill>
                  <a:srgbClr val="273239"/>
                </a:solidFill>
                <a:effectLst/>
                <a:latin typeface="Times New Roman" panose="02020603050405020304" pitchFamily="18" charset="0"/>
                <a:cs typeface="Times New Roman" panose="02020603050405020304" pitchFamily="18" charset="0"/>
              </a:rPr>
              <a:t> SNR(dB) = 10 * log</a:t>
            </a:r>
            <a:r>
              <a:rPr lang="en-US" b="0" baseline="-25000" dirty="0">
                <a:solidFill>
                  <a:srgbClr val="273239"/>
                </a:solidFill>
                <a:effectLst/>
                <a:latin typeface="Times New Roman" panose="02020603050405020304" pitchFamily="18" charset="0"/>
                <a:cs typeface="Times New Roman" panose="02020603050405020304" pitchFamily="18" charset="0"/>
              </a:rPr>
              <a:t>10</a:t>
            </a:r>
            <a:r>
              <a:rPr lang="en-US" b="0" dirty="0">
                <a:solidFill>
                  <a:srgbClr val="273239"/>
                </a:solidFill>
                <a:effectLst/>
                <a:latin typeface="Times New Roman" panose="02020603050405020304" pitchFamily="18" charset="0"/>
                <a:cs typeface="Times New Roman" panose="02020603050405020304" pitchFamily="18" charset="0"/>
              </a:rPr>
              <a:t>(SNR) </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SNR = 10</a:t>
            </a:r>
            <a:r>
              <a:rPr lang="en-US" b="0" baseline="30000" dirty="0">
                <a:solidFill>
                  <a:srgbClr val="273239"/>
                </a:solidFill>
                <a:effectLst/>
                <a:latin typeface="Times New Roman" panose="02020603050405020304" pitchFamily="18" charset="0"/>
                <a:cs typeface="Times New Roman" panose="02020603050405020304" pitchFamily="18" charset="0"/>
              </a:rPr>
              <a:t>(SNR(dB)/10)</a:t>
            </a:r>
            <a:r>
              <a:rPr lang="en-US" b="0" dirty="0">
                <a:solidFill>
                  <a:srgbClr val="273239"/>
                </a:solidFill>
                <a:effectLst/>
                <a:latin typeface="Times New Roman" panose="02020603050405020304" pitchFamily="18" charset="0"/>
                <a:cs typeface="Times New Roman" panose="02020603050405020304" pitchFamily="18" charset="0"/>
              </a:rPr>
              <a:t> </a:t>
            </a:r>
            <a:br>
              <a:rPr lang="en-US" b="0" dirty="0">
                <a:solidFill>
                  <a:srgbClr val="273239"/>
                </a:solidFill>
                <a:effectLst/>
                <a:latin typeface="Times New Roman" panose="02020603050405020304" pitchFamily="18" charset="0"/>
                <a:cs typeface="Times New Roman" panose="02020603050405020304" pitchFamily="18" charset="0"/>
              </a:rPr>
            </a:br>
            <a:r>
              <a:rPr lang="en-US" b="0" dirty="0">
                <a:solidFill>
                  <a:srgbClr val="273239"/>
                </a:solidFill>
                <a:effectLst/>
                <a:latin typeface="Times New Roman" panose="02020603050405020304" pitchFamily="18" charset="0"/>
                <a:cs typeface="Times New Roman" panose="02020603050405020304" pitchFamily="18" charset="0"/>
              </a:rPr>
              <a:t>SNR = 10</a:t>
            </a:r>
            <a:r>
              <a:rPr lang="en-US" b="0" baseline="30000" dirty="0">
                <a:solidFill>
                  <a:srgbClr val="273239"/>
                </a:solidFill>
                <a:effectLst/>
                <a:latin typeface="Times New Roman" panose="02020603050405020304" pitchFamily="18" charset="0"/>
                <a:cs typeface="Times New Roman" panose="02020603050405020304" pitchFamily="18" charset="0"/>
              </a:rPr>
              <a:t>3.6</a:t>
            </a:r>
            <a:r>
              <a:rPr lang="en-US" b="0" dirty="0">
                <a:solidFill>
                  <a:srgbClr val="273239"/>
                </a:solidFill>
                <a:effectLst/>
                <a:latin typeface="Times New Roman" panose="02020603050405020304" pitchFamily="18" charset="0"/>
                <a:cs typeface="Times New Roman" panose="02020603050405020304" pitchFamily="18" charset="0"/>
              </a:rPr>
              <a:t> = 3981 </a:t>
            </a:r>
          </a:p>
          <a:p>
            <a:pPr algn="l" fontAlgn="base"/>
            <a:r>
              <a:rPr lang="en-US" b="0" dirty="0">
                <a:solidFill>
                  <a:srgbClr val="273239"/>
                </a:solidFill>
                <a:effectLst/>
                <a:latin typeface="Times New Roman" panose="02020603050405020304" pitchFamily="18" charset="0"/>
                <a:cs typeface="Times New Roman" panose="02020603050405020304" pitchFamily="18" charset="0"/>
              </a:rPr>
              <a:t>Hence, C = 2 * 10</a:t>
            </a:r>
            <a:r>
              <a:rPr lang="en-US" b="0" baseline="30000" dirty="0">
                <a:solidFill>
                  <a:srgbClr val="273239"/>
                </a:solidFill>
                <a:effectLst/>
                <a:latin typeface="Times New Roman" panose="02020603050405020304" pitchFamily="18" charset="0"/>
                <a:cs typeface="Times New Roman" panose="02020603050405020304" pitchFamily="18" charset="0"/>
              </a:rPr>
              <a:t>6</a:t>
            </a:r>
            <a:r>
              <a:rPr lang="en-US" b="0" dirty="0">
                <a:solidFill>
                  <a:srgbClr val="273239"/>
                </a:solidFill>
                <a:effectLst/>
                <a:latin typeface="Times New Roman" panose="02020603050405020304" pitchFamily="18" charset="0"/>
                <a:cs typeface="Times New Roman" panose="02020603050405020304" pitchFamily="18" charset="0"/>
              </a:rPr>
              <a:t> * log</a:t>
            </a:r>
            <a:r>
              <a:rPr lang="en-US" b="0" baseline="-25000" dirty="0">
                <a:solidFill>
                  <a:srgbClr val="273239"/>
                </a:solidFill>
                <a:effectLst/>
                <a:latin typeface="Times New Roman" panose="02020603050405020304" pitchFamily="18" charset="0"/>
                <a:cs typeface="Times New Roman" panose="02020603050405020304" pitchFamily="18" charset="0"/>
              </a:rPr>
              <a:t>2</a:t>
            </a:r>
            <a:r>
              <a:rPr lang="en-US" b="0" dirty="0">
                <a:solidFill>
                  <a:srgbClr val="273239"/>
                </a:solidFill>
                <a:effectLst/>
                <a:latin typeface="Times New Roman" panose="02020603050405020304" pitchFamily="18" charset="0"/>
                <a:cs typeface="Times New Roman" panose="02020603050405020304" pitchFamily="18" charset="0"/>
              </a:rPr>
              <a:t>(3982) = 24 MHz </a:t>
            </a:r>
          </a:p>
        </p:txBody>
      </p:sp>
    </p:spTree>
    <p:extLst>
      <p:ext uri="{BB962C8B-B14F-4D97-AF65-F5344CB8AC3E}">
        <p14:creationId xmlns:p14="http://schemas.microsoft.com/office/powerpoint/2010/main" val="135707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951064"/>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Transmission Delay: </a:t>
            </a:r>
          </a:p>
          <a:p>
            <a:pPr algn="just">
              <a:lnSpc>
                <a:spcPct val="150000"/>
              </a:lnSpc>
            </a:pPr>
            <a:r>
              <a:rPr lang="en-US" dirty="0">
                <a:latin typeface="Times New Roman" panose="02020603050405020304" pitchFamily="18" charset="0"/>
                <a:cs typeface="Times New Roman" panose="02020603050405020304" pitchFamily="18" charset="0"/>
              </a:rPr>
              <a:t>The time taken to transmit a packet from the host to the transmission medium is called Transmission delay.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Let B bps is the bandwidth and L bit is the size of the data then transmission delay is,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Tt = L/B</a:t>
            </a:r>
          </a:p>
        </p:txBody>
      </p:sp>
    </p:spTree>
    <p:extLst>
      <p:ext uri="{BB962C8B-B14F-4D97-AF65-F5344CB8AC3E}">
        <p14:creationId xmlns:p14="http://schemas.microsoft.com/office/powerpoint/2010/main" val="349811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Propagation delay: </a:t>
            </a:r>
          </a:p>
          <a:p>
            <a:pPr algn="just">
              <a:lnSpc>
                <a:spcPct val="150000"/>
              </a:lnSpc>
            </a:pPr>
            <a:r>
              <a:rPr lang="en-US" dirty="0">
                <a:latin typeface="Times New Roman" panose="02020603050405020304" pitchFamily="18" charset="0"/>
                <a:cs typeface="Times New Roman" panose="02020603050405020304" pitchFamily="18" charset="0"/>
              </a:rPr>
              <a:t>After the packet is transmitted to the transmission medium, it has to go through the medium to reach the destination. Hence the time taken by the last bit of the packet to reach the destination is called propagation delay.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err="1">
                <a:latin typeface="Times New Roman" panose="02020603050405020304" pitchFamily="18" charset="0"/>
                <a:cs typeface="Times New Roman" panose="02020603050405020304" pitchFamily="18" charset="0"/>
              </a:rPr>
              <a:t>Tp</a:t>
            </a:r>
            <a:r>
              <a:rPr lang="en-US" dirty="0">
                <a:latin typeface="Times New Roman" panose="02020603050405020304" pitchFamily="18" charset="0"/>
                <a:cs typeface="Times New Roman" panose="02020603050405020304" pitchFamily="18" charset="0"/>
              </a:rPr>
              <a:t> = Distance / Velocity </a:t>
            </a:r>
          </a:p>
          <a:p>
            <a:pPr algn="just">
              <a:lnSpc>
                <a:spcPct val="150000"/>
              </a:lnSpc>
            </a:pPr>
            <a:r>
              <a:rPr lang="en-US" dirty="0">
                <a:latin typeface="Times New Roman" panose="02020603050405020304" pitchFamily="18" charset="0"/>
                <a:cs typeface="Times New Roman" panose="02020603050405020304" pitchFamily="18" charset="0"/>
              </a:rPr>
              <a:t>Note: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Velocity =3 X 10^8 m/s (for air)</a:t>
            </a:r>
          </a:p>
          <a:p>
            <a:pPr algn="just">
              <a:lnSpc>
                <a:spcPct val="150000"/>
              </a:lnSpc>
            </a:pPr>
            <a:r>
              <a:rPr lang="en-US" dirty="0">
                <a:latin typeface="Times New Roman" panose="02020603050405020304" pitchFamily="18" charset="0"/>
                <a:cs typeface="Times New Roman" panose="02020603050405020304" pitchFamily="18" charset="0"/>
              </a:rPr>
              <a:t>Velocity= 2.1 X 10^8 m/s (for optical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8536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Problem-01:</a:t>
            </a:r>
          </a:p>
          <a:p>
            <a:pPr algn="just">
              <a:lnSpc>
                <a:spcPct val="150000"/>
              </a:lnSpc>
            </a:pPr>
            <a:r>
              <a:rPr lang="en-US" dirty="0">
                <a:latin typeface="Times New Roman" panose="02020603050405020304" pitchFamily="18" charset="0"/>
                <a:cs typeface="Times New Roman" panose="02020603050405020304" pitchFamily="18" charset="0"/>
              </a:rPr>
              <a:t> A 20 Kbps satellite link has a propagation delay of 400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The transmitter employs the “go back n ARQ” scheme with n set to 10.</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Assuming that each frame is 100 bytes long, what is the maximum data rate possible?</a:t>
            </a:r>
          </a:p>
        </p:txBody>
      </p:sp>
    </p:spTree>
    <p:extLst>
      <p:ext uri="{BB962C8B-B14F-4D97-AF65-F5344CB8AC3E}">
        <p14:creationId xmlns:p14="http://schemas.microsoft.com/office/powerpoint/2010/main" val="125494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r>
              <a:rPr lang="en-US" b="1" dirty="0">
                <a:latin typeface="Times New Roman" panose="02020603050405020304" pitchFamily="18" charset="0"/>
                <a:cs typeface="Times New Roman" panose="02020603050405020304" pitchFamily="18" charset="0"/>
              </a:rPr>
              <a:t> Given-</a:t>
            </a:r>
          </a:p>
          <a:p>
            <a:pPr algn="just">
              <a:lnSpc>
                <a:spcPct val="150000"/>
              </a:lnSpc>
            </a:pPr>
            <a:r>
              <a:rPr lang="en-US" dirty="0">
                <a:latin typeface="Times New Roman" panose="02020603050405020304" pitchFamily="18" charset="0"/>
                <a:cs typeface="Times New Roman" panose="02020603050405020304" pitchFamily="18" charset="0"/>
              </a:rPr>
              <a:t>Bandwidth = 20 Kbps</a:t>
            </a:r>
          </a:p>
          <a:p>
            <a:pPr algn="just">
              <a:lnSpc>
                <a:spcPct val="150000"/>
              </a:lnSpc>
            </a:pPr>
            <a:r>
              <a:rPr lang="en-US" dirty="0">
                <a:latin typeface="Times New Roman" panose="02020603050405020304" pitchFamily="18" charset="0"/>
                <a:cs typeface="Times New Roman" panose="02020603050405020304" pitchFamily="18" charset="0"/>
              </a:rPr>
              <a:t>Propagation delay (</a:t>
            </a:r>
            <a:r>
              <a:rPr lang="en-US" dirty="0" err="1">
                <a:latin typeface="Times New Roman" panose="02020603050405020304" pitchFamily="18" charset="0"/>
                <a:cs typeface="Times New Roman" panose="02020603050405020304" pitchFamily="18" charset="0"/>
              </a:rPr>
              <a:t>Tp</a:t>
            </a:r>
            <a:r>
              <a:rPr lang="en-US" dirty="0">
                <a:latin typeface="Times New Roman" panose="02020603050405020304" pitchFamily="18" charset="0"/>
                <a:cs typeface="Times New Roman" panose="02020603050405020304" pitchFamily="18" charset="0"/>
              </a:rPr>
              <a:t>) = 400 </a:t>
            </a:r>
            <a:r>
              <a:rPr lang="en-US" dirty="0" err="1">
                <a:latin typeface="Times New Roman" panose="02020603050405020304" pitchFamily="18" charset="0"/>
                <a:cs typeface="Times New Roman" panose="02020603050405020304" pitchFamily="18" charset="0"/>
              </a:rPr>
              <a:t>ms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Frame size = 100 bytes</a:t>
            </a:r>
          </a:p>
          <a:p>
            <a:pPr algn="just">
              <a:lnSpc>
                <a:spcPct val="150000"/>
              </a:lnSpc>
            </a:pPr>
            <a:r>
              <a:rPr lang="en-US" dirty="0">
                <a:latin typeface="Times New Roman" panose="02020603050405020304" pitchFamily="18" charset="0"/>
                <a:cs typeface="Times New Roman" panose="02020603050405020304" pitchFamily="18" charset="0"/>
              </a:rPr>
              <a:t>Go back N is used where N = 10</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b="1" dirty="0">
                <a:latin typeface="Times New Roman" panose="02020603050405020304" pitchFamily="18" charset="0"/>
                <a:cs typeface="Times New Roman" panose="02020603050405020304" pitchFamily="18" charset="0"/>
              </a:rPr>
              <a:t>Calculating Transmission Delay-</a:t>
            </a:r>
          </a:p>
          <a:p>
            <a:pPr algn="just">
              <a:lnSpc>
                <a:spcPct val="150000"/>
              </a:lnSpc>
            </a:pPr>
            <a:r>
              <a:rPr lang="en-US" dirty="0">
                <a:latin typeface="Times New Roman" panose="02020603050405020304" pitchFamily="18" charset="0"/>
                <a:cs typeface="Times New Roman" panose="02020603050405020304" pitchFamily="18" charset="0"/>
              </a:rPr>
              <a:t> Transmission delay (Tt)</a:t>
            </a:r>
          </a:p>
          <a:p>
            <a:pPr algn="just">
              <a:lnSpc>
                <a:spcPct val="150000"/>
              </a:lnSpc>
            </a:pPr>
            <a:r>
              <a:rPr lang="en-US" dirty="0">
                <a:latin typeface="Times New Roman" panose="02020603050405020304" pitchFamily="18" charset="0"/>
                <a:cs typeface="Times New Roman" panose="02020603050405020304" pitchFamily="18" charset="0"/>
              </a:rPr>
              <a:t>= Frame size / Bandwidth</a:t>
            </a:r>
          </a:p>
          <a:p>
            <a:pPr algn="just">
              <a:lnSpc>
                <a:spcPct val="150000"/>
              </a:lnSpc>
            </a:pPr>
            <a:r>
              <a:rPr lang="en-US" dirty="0">
                <a:latin typeface="Times New Roman" panose="02020603050405020304" pitchFamily="18" charset="0"/>
                <a:cs typeface="Times New Roman" panose="02020603050405020304" pitchFamily="18" charset="0"/>
              </a:rPr>
              <a:t>= 100 bytes / 20 Kbps</a:t>
            </a:r>
          </a:p>
        </p:txBody>
      </p:sp>
    </p:spTree>
    <p:extLst>
      <p:ext uri="{BB962C8B-B14F-4D97-AF65-F5344CB8AC3E}">
        <p14:creationId xmlns:p14="http://schemas.microsoft.com/office/powerpoint/2010/main" val="2347503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(100 x 8 bits) / (20 x 103 bits per sec)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0.04 sec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40 msec</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45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graphicFrame>
        <p:nvGraphicFramePr>
          <p:cNvPr id="2" name="Table 2">
            <a:extLst>
              <a:ext uri="{FF2B5EF4-FFF2-40B4-BE49-F238E27FC236}">
                <a16:creationId xmlns:a16="http://schemas.microsoft.com/office/drawing/2014/main" id="{F4712943-8C80-53A8-F7EC-A84BA2C50C31}"/>
              </a:ext>
            </a:extLst>
          </p:cNvPr>
          <p:cNvGraphicFramePr>
            <a:graphicFrameLocks noGrp="1"/>
          </p:cNvGraphicFramePr>
          <p:nvPr/>
        </p:nvGraphicFramePr>
        <p:xfrm>
          <a:off x="1772458" y="2024791"/>
          <a:ext cx="8128000" cy="42062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518476511"/>
                    </a:ext>
                  </a:extLst>
                </a:gridCol>
                <a:gridCol w="4064000">
                  <a:extLst>
                    <a:ext uri="{9D8B030D-6E8A-4147-A177-3AD203B41FA5}">
                      <a16:colId xmlns:a16="http://schemas.microsoft.com/office/drawing/2014/main" val="3610932705"/>
                    </a:ext>
                  </a:extLst>
                </a:gridCol>
              </a:tblGrid>
              <a:tr h="370840">
                <a:tc>
                  <a:txBody>
                    <a:bodyPr/>
                    <a:lstStyle/>
                    <a:p>
                      <a:r>
                        <a:rPr lang="en-US" dirty="0"/>
                        <a:t>Calculating Value Of ‘a’-</a:t>
                      </a:r>
                    </a:p>
                    <a:p>
                      <a:r>
                        <a:rPr lang="en-US" dirty="0"/>
                        <a:t> </a:t>
                      </a:r>
                    </a:p>
                    <a:p>
                      <a:r>
                        <a:rPr lang="en-US" dirty="0"/>
                        <a:t>a = </a:t>
                      </a:r>
                      <a:r>
                        <a:rPr lang="en-US" dirty="0" err="1"/>
                        <a:t>Tp</a:t>
                      </a:r>
                      <a:r>
                        <a:rPr lang="en-US" dirty="0"/>
                        <a:t> / Tt</a:t>
                      </a:r>
                    </a:p>
                    <a:p>
                      <a:endParaRPr lang="en-US" dirty="0"/>
                    </a:p>
                    <a:p>
                      <a:r>
                        <a:rPr lang="en-US" dirty="0"/>
                        <a:t>a = 400 msec / 40 msec</a:t>
                      </a:r>
                    </a:p>
                    <a:p>
                      <a:endParaRPr lang="en-US" dirty="0"/>
                    </a:p>
                    <a:p>
                      <a:r>
                        <a:rPr lang="en-US" dirty="0"/>
                        <a:t>a = 10</a:t>
                      </a:r>
                    </a:p>
                    <a:p>
                      <a:endParaRPr lang="en-US" dirty="0"/>
                    </a:p>
                    <a:p>
                      <a:endParaRPr lang="en-US" dirty="0"/>
                    </a:p>
                    <a:p>
                      <a:r>
                        <a:rPr lang="en-US" dirty="0"/>
                        <a:t> </a:t>
                      </a:r>
                    </a:p>
                    <a:p>
                      <a:endParaRPr lang="en-US" dirty="0"/>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Calculating Efficiency-</a:t>
                      </a:r>
                    </a:p>
                    <a:p>
                      <a:r>
                        <a:rPr lang="en-US" dirty="0"/>
                        <a:t> </a:t>
                      </a:r>
                    </a:p>
                    <a:p>
                      <a:endParaRPr lang="en-US" dirty="0"/>
                    </a:p>
                    <a:p>
                      <a:r>
                        <a:rPr lang="en-US" dirty="0"/>
                        <a:t>Efficiency (η)</a:t>
                      </a:r>
                    </a:p>
                    <a:p>
                      <a:endParaRPr lang="en-US" dirty="0"/>
                    </a:p>
                    <a:p>
                      <a:r>
                        <a:rPr lang="en-US" dirty="0"/>
                        <a:t>= N / (1+2a)</a:t>
                      </a:r>
                    </a:p>
                    <a:p>
                      <a:endParaRPr lang="en-US" dirty="0"/>
                    </a:p>
                    <a:p>
                      <a:r>
                        <a:rPr lang="en-US" dirty="0"/>
                        <a:t>= 10 / (1 + 2 x 10)</a:t>
                      </a:r>
                    </a:p>
                    <a:p>
                      <a:endParaRPr lang="en-US" dirty="0"/>
                    </a:p>
                    <a:p>
                      <a:r>
                        <a:rPr lang="en-US" dirty="0"/>
                        <a:t>= 10 / 21</a:t>
                      </a:r>
                    </a:p>
                    <a:p>
                      <a:endParaRPr lang="en-US" dirty="0"/>
                    </a:p>
                    <a:p>
                      <a:r>
                        <a:rPr lang="en-US" dirty="0"/>
                        <a:t>= 0.476</a:t>
                      </a:r>
                    </a:p>
                    <a:p>
                      <a:endParaRPr lang="en-US" dirty="0"/>
                    </a:p>
                    <a:p>
                      <a:r>
                        <a:rPr lang="en-US" dirty="0"/>
                        <a:t>= 47.6 %</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76290243"/>
                  </a:ext>
                </a:extLst>
              </a:tr>
            </a:tbl>
          </a:graphicData>
        </a:graphic>
      </p:graphicFrame>
    </p:spTree>
    <p:extLst>
      <p:ext uri="{BB962C8B-B14F-4D97-AF65-F5344CB8AC3E}">
        <p14:creationId xmlns:p14="http://schemas.microsoft.com/office/powerpoint/2010/main" val="360129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Flow Control</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247317"/>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Calculating Maximum Data Rate Possible-</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Maximum data rate possible or Throughput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Efficiency x Bandwidth</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0.476 x 20 Kbps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9.52 Kbps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10 Kbps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6430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Numerical</a:t>
            </a:r>
          </a:p>
        </p:txBody>
      </p:sp>
      <p:pic>
        <p:nvPicPr>
          <p:cNvPr id="7" name="Picture 6">
            <a:extLst>
              <a:ext uri="{FF2B5EF4-FFF2-40B4-BE49-F238E27FC236}">
                <a16:creationId xmlns:a16="http://schemas.microsoft.com/office/drawing/2014/main" id="{71F786EE-0DAC-1E39-D3ED-C8EB8D9A726D}"/>
              </a:ext>
            </a:extLst>
          </p:cNvPr>
          <p:cNvPicPr>
            <a:picLocks noChangeAspect="1"/>
          </p:cNvPicPr>
          <p:nvPr/>
        </p:nvPicPr>
        <p:blipFill>
          <a:blip r:embed="rId2"/>
          <a:stretch>
            <a:fillRect/>
          </a:stretch>
        </p:blipFill>
        <p:spPr>
          <a:xfrm>
            <a:off x="1185863" y="1971676"/>
            <a:ext cx="10674620" cy="860112"/>
          </a:xfrm>
          <a:prstGeom prst="rect">
            <a:avLst/>
          </a:prstGeom>
        </p:spPr>
      </p:pic>
    </p:spTree>
    <p:extLst>
      <p:ext uri="{BB962C8B-B14F-4D97-AF65-F5344CB8AC3E}">
        <p14:creationId xmlns:p14="http://schemas.microsoft.com/office/powerpoint/2010/main" val="34760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How do you calculate the signal-to-noise ratio?</a:t>
            </a:r>
          </a:p>
          <a:p>
            <a:pPr algn="just">
              <a:lnSpc>
                <a:spcPct val="150000"/>
              </a:lnSpc>
            </a:pPr>
            <a:r>
              <a:rPr lang="en-US" b="0" i="0" dirty="0">
                <a:effectLst/>
                <a:latin typeface="Times New Roman" panose="02020603050405020304" pitchFamily="18" charset="0"/>
                <a:cs typeface="Times New Roman" panose="02020603050405020304" pitchFamily="18" charset="0"/>
              </a:rPr>
              <a:t>The signal-to-noise ratio is typically measured in decibels and can be calculated by using a base 10 logarithm. The exact formula depends on how the signal and noise levels are measured, though.</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For example, if they're measured in microvolts, the following formula can be used:</a:t>
            </a:r>
          </a:p>
          <a:p>
            <a:pPr algn="just">
              <a:lnSpc>
                <a:spcPct val="150000"/>
              </a:lnSpc>
            </a:pPr>
            <a:r>
              <a:rPr lang="en-US" b="0" i="0" dirty="0">
                <a:effectLst/>
                <a:latin typeface="Times New Roman" panose="02020603050405020304" pitchFamily="18" charset="0"/>
                <a:cs typeface="Times New Roman" panose="02020603050405020304" pitchFamily="18" charset="0"/>
              </a:rPr>
              <a:t>S/N = 20 log10(Ps/</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Ps is the signal in microvolts, and </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 is the noise in microvolts.</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However, if the signal and noise are measured in watts, the formula is slightly different:</a:t>
            </a:r>
          </a:p>
          <a:p>
            <a:pPr algn="just">
              <a:lnSpc>
                <a:spcPct val="150000"/>
              </a:lnSpc>
            </a:pPr>
            <a:r>
              <a:rPr lang="en-US" b="0" i="0" dirty="0">
                <a:effectLst/>
                <a:latin typeface="Times New Roman" panose="02020603050405020304" pitchFamily="18" charset="0"/>
                <a:cs typeface="Times New Roman" panose="02020603050405020304" pitchFamily="18" charset="0"/>
              </a:rPr>
              <a:t>S/N = 10 log10(Ps/</a:t>
            </a:r>
            <a:r>
              <a:rPr lang="en-US" b="0" i="0" dirty="0" err="1">
                <a:effectLst/>
                <a:latin typeface="Times New Roman" panose="02020603050405020304" pitchFamily="18" charset="0"/>
                <a:cs typeface="Times New Roman" panose="02020603050405020304" pitchFamily="18" charset="0"/>
              </a:rPr>
              <a:t>Pn</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6006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Numerical</a:t>
            </a:r>
          </a:p>
        </p:txBody>
      </p:sp>
      <p:pic>
        <p:nvPicPr>
          <p:cNvPr id="3" name="Picture 2">
            <a:extLst>
              <a:ext uri="{FF2B5EF4-FFF2-40B4-BE49-F238E27FC236}">
                <a16:creationId xmlns:a16="http://schemas.microsoft.com/office/drawing/2014/main" id="{7E757760-6152-5DDB-43FC-EE7F1EA9E43C}"/>
              </a:ext>
            </a:extLst>
          </p:cNvPr>
          <p:cNvPicPr>
            <a:picLocks noChangeAspect="1"/>
          </p:cNvPicPr>
          <p:nvPr/>
        </p:nvPicPr>
        <p:blipFill>
          <a:blip r:embed="rId2"/>
          <a:stretch>
            <a:fillRect/>
          </a:stretch>
        </p:blipFill>
        <p:spPr>
          <a:xfrm>
            <a:off x="1636295" y="2024791"/>
            <a:ext cx="8855242" cy="3894746"/>
          </a:xfrm>
          <a:prstGeom prst="rect">
            <a:avLst/>
          </a:prstGeom>
        </p:spPr>
      </p:pic>
    </p:spTree>
    <p:extLst>
      <p:ext uri="{BB962C8B-B14F-4D97-AF65-F5344CB8AC3E}">
        <p14:creationId xmlns:p14="http://schemas.microsoft.com/office/powerpoint/2010/main" val="3894982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Numerical</a:t>
            </a:r>
          </a:p>
        </p:txBody>
      </p:sp>
      <p:pic>
        <p:nvPicPr>
          <p:cNvPr id="5" name="Picture 4">
            <a:extLst>
              <a:ext uri="{FF2B5EF4-FFF2-40B4-BE49-F238E27FC236}">
                <a16:creationId xmlns:a16="http://schemas.microsoft.com/office/drawing/2014/main" id="{864CED23-1B38-517E-121D-8FD3020F156C}"/>
              </a:ext>
            </a:extLst>
          </p:cNvPr>
          <p:cNvPicPr>
            <a:picLocks noChangeAspect="1"/>
          </p:cNvPicPr>
          <p:nvPr/>
        </p:nvPicPr>
        <p:blipFill>
          <a:blip r:embed="rId2"/>
          <a:stretch>
            <a:fillRect/>
          </a:stretch>
        </p:blipFill>
        <p:spPr>
          <a:xfrm>
            <a:off x="1557338" y="2028825"/>
            <a:ext cx="9015412" cy="1166869"/>
          </a:xfrm>
          <a:prstGeom prst="rect">
            <a:avLst/>
          </a:prstGeom>
        </p:spPr>
      </p:pic>
    </p:spTree>
    <p:extLst>
      <p:ext uri="{BB962C8B-B14F-4D97-AF65-F5344CB8AC3E}">
        <p14:creationId xmlns:p14="http://schemas.microsoft.com/office/powerpoint/2010/main" val="266863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Numerical</a:t>
            </a:r>
          </a:p>
        </p:txBody>
      </p:sp>
      <p:pic>
        <p:nvPicPr>
          <p:cNvPr id="3" name="Picture 2">
            <a:extLst>
              <a:ext uri="{FF2B5EF4-FFF2-40B4-BE49-F238E27FC236}">
                <a16:creationId xmlns:a16="http://schemas.microsoft.com/office/drawing/2014/main" id="{66D74B13-D2D4-E517-FB53-4F8E10BB14D1}"/>
              </a:ext>
            </a:extLst>
          </p:cNvPr>
          <p:cNvPicPr>
            <a:picLocks noChangeAspect="1"/>
          </p:cNvPicPr>
          <p:nvPr/>
        </p:nvPicPr>
        <p:blipFill>
          <a:blip r:embed="rId2"/>
          <a:stretch>
            <a:fillRect/>
          </a:stretch>
        </p:blipFill>
        <p:spPr>
          <a:xfrm>
            <a:off x="1257301" y="1971380"/>
            <a:ext cx="8772525" cy="4229690"/>
          </a:xfrm>
          <a:prstGeom prst="rect">
            <a:avLst/>
          </a:prstGeom>
        </p:spPr>
      </p:pic>
    </p:spTree>
    <p:extLst>
      <p:ext uri="{BB962C8B-B14F-4D97-AF65-F5344CB8AC3E}">
        <p14:creationId xmlns:p14="http://schemas.microsoft.com/office/powerpoint/2010/main" val="312878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ALOHA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 group of N stations share 100 Kbps slotted ALOHA channel. Each station output a 500 bits frame on an average of 5000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even if previous one has not been sent. What is the required value of 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1921793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ALOHA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Throughput Of One Station-</a:t>
            </a:r>
          </a:p>
          <a:p>
            <a:pPr algn="just">
              <a:lnSpc>
                <a:spcPct val="150000"/>
              </a:lnSpc>
            </a:pPr>
            <a:r>
              <a:rPr lang="en-US" dirty="0">
                <a:latin typeface="Times New Roman" panose="02020603050405020304" pitchFamily="18" charset="0"/>
                <a:cs typeface="Times New Roman" panose="02020603050405020304" pitchFamily="18" charset="0"/>
              </a:rPr>
              <a:t> Throughput of each station= Number of bits sent per second</a:t>
            </a:r>
          </a:p>
          <a:p>
            <a:pPr algn="just">
              <a:lnSpc>
                <a:spcPct val="150000"/>
              </a:lnSpc>
            </a:pPr>
            <a:r>
              <a:rPr lang="en-US" dirty="0">
                <a:latin typeface="Times New Roman" panose="02020603050405020304" pitchFamily="18" charset="0"/>
                <a:cs typeface="Times New Roman" panose="02020603050405020304" pitchFamily="18" charset="0"/>
              </a:rPr>
              <a:t>= 500 bits / 5000 </a:t>
            </a:r>
            <a:r>
              <a:rPr lang="en-US" dirty="0" err="1">
                <a:latin typeface="Times New Roman" panose="02020603050405020304" pitchFamily="18" charset="0"/>
                <a:cs typeface="Times New Roman" panose="02020603050405020304" pitchFamily="18" charset="0"/>
              </a:rPr>
              <a:t>ms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500 bits / (5000 x 10-3 sec)</a:t>
            </a:r>
          </a:p>
          <a:p>
            <a:pPr algn="just">
              <a:lnSpc>
                <a:spcPct val="150000"/>
              </a:lnSpc>
            </a:pPr>
            <a:r>
              <a:rPr lang="en-US" dirty="0">
                <a:latin typeface="Times New Roman" panose="02020603050405020304" pitchFamily="18" charset="0"/>
                <a:cs typeface="Times New Roman" panose="02020603050405020304" pitchFamily="18" charset="0"/>
              </a:rPr>
              <a:t>= 100 bits/sec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Throughput Of Slotted Aloha-</a:t>
            </a:r>
          </a:p>
          <a:p>
            <a:pPr algn="just">
              <a:lnSpc>
                <a:spcPct val="150000"/>
              </a:lnSpc>
            </a:pPr>
            <a:r>
              <a:rPr lang="en-US" dirty="0">
                <a:latin typeface="Times New Roman" panose="02020603050405020304" pitchFamily="18" charset="0"/>
                <a:cs typeface="Times New Roman" panose="02020603050405020304" pitchFamily="18" charset="0"/>
              </a:rPr>
              <a:t> Throughput of slotted aloha= Efficiency x Bandwidth</a:t>
            </a:r>
          </a:p>
          <a:p>
            <a:pPr algn="just">
              <a:lnSpc>
                <a:spcPct val="150000"/>
              </a:lnSpc>
            </a:pPr>
            <a:r>
              <a:rPr lang="en-US" dirty="0">
                <a:latin typeface="Times New Roman" panose="02020603050405020304" pitchFamily="18" charset="0"/>
                <a:cs typeface="Times New Roman" panose="02020603050405020304" pitchFamily="18" charset="0"/>
              </a:rPr>
              <a:t>= 0.368 x 100 Kbps</a:t>
            </a:r>
          </a:p>
          <a:p>
            <a:pPr algn="just">
              <a:lnSpc>
                <a:spcPct val="150000"/>
              </a:lnSpc>
            </a:pPr>
            <a:r>
              <a:rPr lang="en-US" dirty="0">
                <a:latin typeface="Times New Roman" panose="02020603050405020304" pitchFamily="18" charset="0"/>
                <a:cs typeface="Times New Roman" panose="02020603050405020304" pitchFamily="18" charset="0"/>
              </a:rPr>
              <a:t>= 36.8 Kbps</a:t>
            </a:r>
          </a:p>
        </p:txBody>
      </p:sp>
    </p:spTree>
    <p:extLst>
      <p:ext uri="{BB962C8B-B14F-4D97-AF65-F5344CB8AC3E}">
        <p14:creationId xmlns:p14="http://schemas.microsoft.com/office/powerpoint/2010/main" val="129149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ALOHA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174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Total Number Of Stations-</a:t>
            </a:r>
          </a:p>
          <a:p>
            <a:pPr algn="just">
              <a:lnSpc>
                <a:spcPct val="150000"/>
              </a:lnSpc>
            </a:pP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Throughput of slotted aloha = Total number of stations x Throughput of each station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Substituting the values, we get-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36.8 Kbps = N x 100 bits/sec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N = 368</a:t>
            </a:r>
          </a:p>
        </p:txBody>
      </p:sp>
    </p:spTree>
    <p:extLst>
      <p:ext uri="{BB962C8B-B14F-4D97-AF65-F5344CB8AC3E}">
        <p14:creationId xmlns:p14="http://schemas.microsoft.com/office/powerpoint/2010/main" val="18256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ALOHA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Let N station share 60 kbps of slotted aloha channel. Frame size is 1024 bits which are send at every 40 seconds. The value of N is ?</a:t>
            </a:r>
          </a:p>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Given Bandwidth (B) = 60 Kbps = 60*10^3</a:t>
            </a:r>
          </a:p>
          <a:p>
            <a:pPr algn="just">
              <a:lnSpc>
                <a:spcPct val="150000"/>
              </a:lnSpc>
            </a:pPr>
            <a:r>
              <a:rPr lang="en-US" dirty="0">
                <a:latin typeface="Times New Roman" panose="02020603050405020304" pitchFamily="18" charset="0"/>
                <a:cs typeface="Times New Roman" panose="02020603050405020304" pitchFamily="18" charset="0"/>
              </a:rPr>
              <a:t>Bitrate for each host (b) = 1024/40 = 25.6 b/s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slotted ALOHA, Number of stations N = (0.368 * Bandwidth) / Bitrate of each station.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(0.368 * 60*103) / 25.6</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862.5 stations</a:t>
            </a:r>
          </a:p>
        </p:txBody>
      </p:sp>
    </p:spTree>
    <p:extLst>
      <p:ext uri="{BB962C8B-B14F-4D97-AF65-F5344CB8AC3E}">
        <p14:creationId xmlns:p14="http://schemas.microsoft.com/office/powerpoint/2010/main" val="138389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ALOHA</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6E8EB0-536E-D753-FE42-63E43C88A93D}"/>
              </a:ext>
            </a:extLst>
          </p:cNvPr>
          <p:cNvPicPr>
            <a:picLocks noChangeAspect="1"/>
          </p:cNvPicPr>
          <p:nvPr/>
        </p:nvPicPr>
        <p:blipFill>
          <a:blip r:embed="rId2"/>
          <a:stretch>
            <a:fillRect/>
          </a:stretch>
        </p:blipFill>
        <p:spPr>
          <a:xfrm>
            <a:off x="1203159" y="2585919"/>
            <a:ext cx="10218820" cy="2785927"/>
          </a:xfrm>
          <a:prstGeom prst="rect">
            <a:avLst/>
          </a:prstGeom>
        </p:spPr>
      </p:pic>
    </p:spTree>
    <p:extLst>
      <p:ext uri="{BB962C8B-B14F-4D97-AF65-F5344CB8AC3E}">
        <p14:creationId xmlns:p14="http://schemas.microsoft.com/office/powerpoint/2010/main" val="403421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CSMA/ CD</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78206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 a CSMA / CD network running at 1 Gbps over 1 km cable with no repeaters, the signal speed in the cable is 200000 km/sec. What is minimum frame size?</a:t>
            </a: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r>
              <a:rPr lang="en-US" dirty="0">
                <a:latin typeface="Times New Roman" panose="02020603050405020304" pitchFamily="18" charset="0"/>
                <a:cs typeface="Times New Roman" panose="02020603050405020304" pitchFamily="18" charset="0"/>
              </a:rPr>
              <a:t> Given-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Bandwidth = 1 Gbps</a:t>
            </a:r>
          </a:p>
          <a:p>
            <a:pPr algn="just">
              <a:lnSpc>
                <a:spcPct val="150000"/>
              </a:lnSpc>
            </a:pPr>
            <a:r>
              <a:rPr lang="en-US" dirty="0">
                <a:latin typeface="Times New Roman" panose="02020603050405020304" pitchFamily="18" charset="0"/>
                <a:cs typeface="Times New Roman" panose="02020603050405020304" pitchFamily="18" charset="0"/>
              </a:rPr>
              <a:t>Distance = 1 km</a:t>
            </a:r>
          </a:p>
          <a:p>
            <a:pPr algn="just">
              <a:lnSpc>
                <a:spcPct val="150000"/>
              </a:lnSpc>
            </a:pPr>
            <a:r>
              <a:rPr lang="en-US" dirty="0">
                <a:latin typeface="Times New Roman" panose="02020603050405020304" pitchFamily="18" charset="0"/>
                <a:cs typeface="Times New Roman" panose="02020603050405020304" pitchFamily="18" charset="0"/>
              </a:rPr>
              <a:t>Speed = 200000 km/sec</a:t>
            </a:r>
          </a:p>
        </p:txBody>
      </p:sp>
    </p:spTree>
    <p:extLst>
      <p:ext uri="{BB962C8B-B14F-4D97-AF65-F5344CB8AC3E}">
        <p14:creationId xmlns:p14="http://schemas.microsoft.com/office/powerpoint/2010/main" val="3262478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29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CSMA/ CD</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Calculating Propagation Delay-</a:t>
            </a:r>
          </a:p>
          <a:p>
            <a:pPr algn="just">
              <a:lnSpc>
                <a:spcPct val="150000"/>
              </a:lnSpc>
            </a:pPr>
            <a:r>
              <a:rPr lang="en-US" dirty="0">
                <a:latin typeface="Times New Roman" panose="02020603050405020304" pitchFamily="18" charset="0"/>
                <a:cs typeface="Times New Roman" panose="02020603050405020304" pitchFamily="18" charset="0"/>
              </a:rPr>
              <a:t> Propagation delay (</a:t>
            </a:r>
            <a:r>
              <a:rPr lang="en-US" dirty="0" err="1">
                <a:latin typeface="Times New Roman" panose="02020603050405020304" pitchFamily="18" charset="0"/>
                <a:cs typeface="Times New Roman" panose="02020603050405020304" pitchFamily="18" charset="0"/>
              </a:rPr>
              <a:t>Tp</a:t>
            </a:r>
            <a:r>
              <a:rPr lang="en-US" dirty="0">
                <a:latin typeface="Times New Roman" panose="02020603050405020304" pitchFamily="18" charset="0"/>
                <a:cs typeface="Times New Roman" panose="02020603050405020304" pitchFamily="18" charset="0"/>
              </a:rPr>
              <a:t>) = Distance / Propagation speed</a:t>
            </a:r>
          </a:p>
          <a:p>
            <a:pPr algn="just">
              <a:lnSpc>
                <a:spcPct val="150000"/>
              </a:lnSpc>
            </a:pPr>
            <a:r>
              <a:rPr lang="en-US" dirty="0">
                <a:latin typeface="Times New Roman" panose="02020603050405020304" pitchFamily="18" charset="0"/>
                <a:cs typeface="Times New Roman" panose="02020603050405020304" pitchFamily="18" charset="0"/>
              </a:rPr>
              <a:t>= 1 km / (200000 km/sec)</a:t>
            </a:r>
          </a:p>
          <a:p>
            <a:pPr algn="just">
              <a:lnSpc>
                <a:spcPct val="150000"/>
              </a:lnSpc>
            </a:pPr>
            <a:r>
              <a:rPr lang="en-US" dirty="0">
                <a:latin typeface="Times New Roman" panose="02020603050405020304" pitchFamily="18" charset="0"/>
                <a:cs typeface="Times New Roman" panose="02020603050405020304" pitchFamily="18" charset="0"/>
              </a:rPr>
              <a:t>= 0.5 x 10-5 sec</a:t>
            </a:r>
          </a:p>
          <a:p>
            <a:pPr algn="just">
              <a:lnSpc>
                <a:spcPct val="150000"/>
              </a:lnSpc>
            </a:pPr>
            <a:r>
              <a:rPr lang="en-US" dirty="0">
                <a:latin typeface="Times New Roman" panose="02020603050405020304" pitchFamily="18" charset="0"/>
                <a:cs typeface="Times New Roman" panose="02020603050405020304" pitchFamily="18" charset="0"/>
              </a:rPr>
              <a:t>= 5 x 10-6 sec</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Calculating Minimum Frame Size-</a:t>
            </a:r>
          </a:p>
          <a:p>
            <a:pPr algn="just">
              <a:lnSpc>
                <a:spcPct val="150000"/>
              </a:lnSpc>
            </a:pPr>
            <a:r>
              <a:rPr lang="en-US" dirty="0">
                <a:latin typeface="Times New Roman" panose="02020603050405020304" pitchFamily="18" charset="0"/>
                <a:cs typeface="Times New Roman" panose="02020603050405020304" pitchFamily="18" charset="0"/>
              </a:rPr>
              <a:t> Minimum frame size= 2 x Propagation delay x Bandwidth</a:t>
            </a:r>
          </a:p>
          <a:p>
            <a:pPr algn="just">
              <a:lnSpc>
                <a:spcPct val="150000"/>
              </a:lnSpc>
            </a:pPr>
            <a:r>
              <a:rPr lang="en-US" dirty="0">
                <a:latin typeface="Times New Roman" panose="02020603050405020304" pitchFamily="18" charset="0"/>
                <a:cs typeface="Times New Roman" panose="02020603050405020304" pitchFamily="18" charset="0"/>
              </a:rPr>
              <a:t>= 2 x 5 x 10-6 sec x 109 bits per sec</a:t>
            </a:r>
          </a:p>
          <a:p>
            <a:pPr algn="just">
              <a:lnSpc>
                <a:spcPct val="150000"/>
              </a:lnSpc>
            </a:pPr>
            <a:r>
              <a:rPr lang="en-US" dirty="0">
                <a:latin typeface="Times New Roman" panose="02020603050405020304" pitchFamily="18" charset="0"/>
                <a:cs typeface="Times New Roman" panose="02020603050405020304" pitchFamily="18" charset="0"/>
              </a:rPr>
              <a:t>= 10000 bits</a:t>
            </a:r>
          </a:p>
        </p:txBody>
      </p:sp>
    </p:spTree>
    <p:extLst>
      <p:ext uri="{BB962C8B-B14F-4D97-AF65-F5344CB8AC3E}">
        <p14:creationId xmlns:p14="http://schemas.microsoft.com/office/powerpoint/2010/main" val="351155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197559"/>
          </a:xfrm>
          <a:prstGeom prst="rect">
            <a:avLst/>
          </a:prstGeom>
          <a:noFill/>
        </p:spPr>
        <p:txBody>
          <a:bodyPr wrap="square">
            <a:spAutoFit/>
          </a:bodyPr>
          <a:lstStyle/>
          <a:p>
            <a:pPr algn="just">
              <a:lnSpc>
                <a:spcPct val="150000"/>
              </a:lnSpc>
            </a:pPr>
            <a:r>
              <a:rPr lang="en-US" b="0" i="0">
                <a:effectLst/>
                <a:latin typeface="Times New Roman" panose="02020603050405020304" pitchFamily="18" charset="0"/>
                <a:cs typeface="Times New Roman" panose="02020603050405020304" pitchFamily="18" charset="0"/>
              </a:rPr>
              <a:t>When Ps is greater than Pn, S/N will be positive. Ideally, Ps should be much greater than Pn to minimize noise interference. As an example, suppose that Ps equals 10 microvolts and Pn equals 1 microvolt. Because 10 divided by 1 equals 10, the following formula can be used to calculate S/N:</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S/N = 20 log10(10) = 20 dB</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A ratio of 20 dB means that the signal is clearly readable. If the signal is much weaker but still above the noise level -- say, 1.3 microvolts -- S/N is much lower, in this case, only 2.28 dB:</a:t>
            </a:r>
          </a:p>
          <a:p>
            <a:pPr algn="just">
              <a:lnSpc>
                <a:spcPct val="150000"/>
              </a:lnSpc>
            </a:pPr>
            <a:endParaRPr lang="en-US" b="0" i="0">
              <a:effectLst/>
              <a:latin typeface="Times New Roman" panose="02020603050405020304" pitchFamily="18" charset="0"/>
              <a:cs typeface="Times New Roman" panose="02020603050405020304" pitchFamily="18" charset="0"/>
            </a:endParaRPr>
          </a:p>
          <a:p>
            <a:pPr algn="just">
              <a:lnSpc>
                <a:spcPct val="150000"/>
              </a:lnSpc>
            </a:pPr>
            <a:r>
              <a:rPr lang="en-US" b="0" i="0">
                <a:effectLst/>
                <a:latin typeface="Times New Roman" panose="02020603050405020304" pitchFamily="18" charset="0"/>
                <a:cs typeface="Times New Roman" panose="02020603050405020304" pitchFamily="18" charset="0"/>
              </a:rPr>
              <a:t>S/N = 20 log10(1.3) = 2.28 dB</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588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30</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CSMA/ CD</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1704569"/>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Problem:</a:t>
            </a:r>
          </a:p>
          <a:p>
            <a:pPr algn="just">
              <a:lnSpc>
                <a:spcPct val="150000"/>
              </a:lnSpc>
            </a:pPr>
            <a:r>
              <a:rPr lang="en-US" b="1" dirty="0">
                <a:latin typeface="Times New Roman" panose="02020603050405020304" pitchFamily="18" charset="0"/>
                <a:cs typeface="Times New Roman" panose="02020603050405020304" pitchFamily="18" charset="0"/>
              </a:rPr>
              <a:t>A 2 km long broadcast LAN has 10^7 bps bandwidth and uses CSMA / CD. The signal travels along the wire at 2 x 10^8 m/sec. What is the minimum packet size that can be used on this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71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31</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50149"/>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CSMA/ CD</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Solution: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0EB8618F-374D-F601-4122-1D1279D322EA}"/>
              </a:ext>
            </a:extLst>
          </p:cNvPr>
          <p:cNvGraphicFramePr>
            <a:graphicFrameLocks noGrp="1"/>
          </p:cNvGraphicFramePr>
          <p:nvPr>
            <p:extLst>
              <p:ext uri="{D42A27DB-BD31-4B8C-83A1-F6EECF244321}">
                <p14:modId xmlns:p14="http://schemas.microsoft.com/office/powerpoint/2010/main" val="2567721155"/>
              </p:ext>
            </p:extLst>
          </p:nvPr>
        </p:nvGraphicFramePr>
        <p:xfrm>
          <a:off x="885536" y="2276911"/>
          <a:ext cx="9670934" cy="4145280"/>
        </p:xfrm>
        <a:graphic>
          <a:graphicData uri="http://schemas.openxmlformats.org/drawingml/2006/table">
            <a:tbl>
              <a:tblPr firstRow="1" bandRow="1">
                <a:tableStyleId>{2D5ABB26-0587-4C30-8999-92F81FD0307C}</a:tableStyleId>
              </a:tblPr>
              <a:tblGrid>
                <a:gridCol w="4835467">
                  <a:extLst>
                    <a:ext uri="{9D8B030D-6E8A-4147-A177-3AD203B41FA5}">
                      <a16:colId xmlns:a16="http://schemas.microsoft.com/office/drawing/2014/main" val="3064432793"/>
                    </a:ext>
                  </a:extLst>
                </a:gridCol>
                <a:gridCol w="4835467">
                  <a:extLst>
                    <a:ext uri="{9D8B030D-6E8A-4147-A177-3AD203B41FA5}">
                      <a16:colId xmlns:a16="http://schemas.microsoft.com/office/drawing/2014/main" val="2632786185"/>
                    </a:ext>
                  </a:extLst>
                </a:gridCol>
              </a:tblGrid>
              <a:tr h="3967158">
                <a:tc>
                  <a:txBody>
                    <a:bodyPr/>
                    <a:lstStyle/>
                    <a:p>
                      <a:r>
                        <a:rPr lang="en-IN" sz="1400" dirty="0"/>
                        <a:t>Given-</a:t>
                      </a:r>
                    </a:p>
                    <a:p>
                      <a:endParaRPr lang="en-IN" sz="1400" dirty="0"/>
                    </a:p>
                    <a:p>
                      <a:r>
                        <a:rPr lang="en-IN" sz="1400" dirty="0"/>
                        <a:t>Distance = 2 km</a:t>
                      </a:r>
                    </a:p>
                    <a:p>
                      <a:r>
                        <a:rPr lang="en-IN" sz="1400" dirty="0"/>
                        <a:t>Bandwidth = 107 bps</a:t>
                      </a:r>
                    </a:p>
                    <a:p>
                      <a:r>
                        <a:rPr lang="en-IN" sz="1400" dirty="0"/>
                        <a:t>Speed = 2 </a:t>
                      </a:r>
                      <a:r>
                        <a:rPr lang="en-IN" sz="1400"/>
                        <a:t>x 10^8 </a:t>
                      </a:r>
                      <a:r>
                        <a:rPr lang="en-IN" sz="1400" dirty="0"/>
                        <a:t>m/sec</a:t>
                      </a:r>
                    </a:p>
                    <a:p>
                      <a:r>
                        <a:rPr lang="en-IN" sz="1400" dirty="0"/>
                        <a:t> </a:t>
                      </a:r>
                    </a:p>
                    <a:p>
                      <a:endParaRPr lang="en-IN" sz="1400" dirty="0"/>
                    </a:p>
                    <a:p>
                      <a:r>
                        <a:rPr lang="en-IN" sz="1400" b="1" dirty="0"/>
                        <a:t>1. Calculating Propagation Delay-</a:t>
                      </a:r>
                    </a:p>
                    <a:p>
                      <a:r>
                        <a:rPr lang="en-IN" sz="1400" dirty="0"/>
                        <a:t> </a:t>
                      </a:r>
                    </a:p>
                    <a:p>
                      <a:endParaRPr lang="en-IN" sz="1400" dirty="0"/>
                    </a:p>
                    <a:p>
                      <a:r>
                        <a:rPr lang="en-IN" sz="1400" dirty="0"/>
                        <a:t>Propagation delay (</a:t>
                      </a:r>
                      <a:r>
                        <a:rPr lang="en-IN" sz="1400" dirty="0" err="1"/>
                        <a:t>Tp</a:t>
                      </a:r>
                      <a:r>
                        <a:rPr lang="en-IN" sz="1400" dirty="0"/>
                        <a:t>)</a:t>
                      </a:r>
                    </a:p>
                    <a:p>
                      <a:endParaRPr lang="en-IN" sz="1400" dirty="0"/>
                    </a:p>
                    <a:p>
                      <a:r>
                        <a:rPr lang="en-IN" sz="1400" dirty="0"/>
                        <a:t>= Distance / Propagation speed</a:t>
                      </a:r>
                    </a:p>
                    <a:p>
                      <a:endParaRPr lang="en-IN" sz="1400" dirty="0"/>
                    </a:p>
                    <a:p>
                      <a:r>
                        <a:rPr lang="en-IN" sz="1400" dirty="0"/>
                        <a:t>= 2 km / (2 x 108 m/sec)</a:t>
                      </a:r>
                    </a:p>
                    <a:p>
                      <a:endParaRPr lang="en-IN" sz="1400" dirty="0"/>
                    </a:p>
                    <a:p>
                      <a:r>
                        <a:rPr lang="en-IN" sz="1400" dirty="0"/>
                        <a:t>= 2 x 103 m / (2 x 108 m/sec)</a:t>
                      </a:r>
                    </a:p>
                    <a:p>
                      <a:endParaRPr lang="en-IN" sz="1400" dirty="0"/>
                    </a:p>
                    <a:p>
                      <a:r>
                        <a:rPr lang="en-IN" sz="1400" dirty="0"/>
                        <a:t>= 10-5 sec</a:t>
                      </a:r>
                    </a:p>
                  </a:txBody>
                  <a:tcPr/>
                </a:tc>
                <a:tc>
                  <a:txBody>
                    <a:bodyPr/>
                    <a:lstStyle/>
                    <a:p>
                      <a:r>
                        <a:rPr lang="en-IN" sz="1400" b="1" dirty="0"/>
                        <a:t>2. Calculating Minimum Frame Size-</a:t>
                      </a:r>
                    </a:p>
                    <a:p>
                      <a:r>
                        <a:rPr lang="en-IN" sz="1400" dirty="0"/>
                        <a:t> </a:t>
                      </a:r>
                    </a:p>
                    <a:p>
                      <a:endParaRPr lang="en-IN" sz="1400" dirty="0"/>
                    </a:p>
                    <a:p>
                      <a:r>
                        <a:rPr lang="en-IN" sz="1400" dirty="0"/>
                        <a:t>Minimum frame size</a:t>
                      </a:r>
                    </a:p>
                    <a:p>
                      <a:endParaRPr lang="en-IN" sz="1400" dirty="0"/>
                    </a:p>
                    <a:p>
                      <a:r>
                        <a:rPr lang="en-IN" sz="1400" dirty="0"/>
                        <a:t>= 2 x Propagation delay x Bandwidth</a:t>
                      </a:r>
                    </a:p>
                    <a:p>
                      <a:endParaRPr lang="en-IN" sz="1400" dirty="0"/>
                    </a:p>
                    <a:p>
                      <a:r>
                        <a:rPr lang="en-IN" sz="1400" dirty="0"/>
                        <a:t>= 2 x 10-5 sec x 107 bits per sec</a:t>
                      </a:r>
                    </a:p>
                    <a:p>
                      <a:endParaRPr lang="en-IN" sz="1400" dirty="0"/>
                    </a:p>
                    <a:p>
                      <a:r>
                        <a:rPr lang="en-IN" sz="1400" dirty="0"/>
                        <a:t>= 200 bits or 25 bytes</a:t>
                      </a:r>
                    </a:p>
                  </a:txBody>
                  <a:tcPr/>
                </a:tc>
                <a:extLst>
                  <a:ext uri="{0D108BD9-81ED-4DB2-BD59-A6C34878D82A}">
                    <a16:rowId xmlns:a16="http://schemas.microsoft.com/office/drawing/2014/main" val="1400415766"/>
                  </a:ext>
                </a:extLst>
              </a:tr>
            </a:tbl>
          </a:graphicData>
        </a:graphic>
      </p:graphicFrame>
    </p:spTree>
    <p:extLst>
      <p:ext uri="{BB962C8B-B14F-4D97-AF65-F5344CB8AC3E}">
        <p14:creationId xmlns:p14="http://schemas.microsoft.com/office/powerpoint/2010/main" val="151147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pic>
        <p:nvPicPr>
          <p:cNvPr id="3" name="Picture 2" descr="Text&#10;&#10;Description automatically generated">
            <a:extLst>
              <a:ext uri="{FF2B5EF4-FFF2-40B4-BE49-F238E27FC236}">
                <a16:creationId xmlns:a16="http://schemas.microsoft.com/office/drawing/2014/main" id="{9F00523D-F8BB-865D-CAB2-0AEB04FD48A7}"/>
              </a:ext>
            </a:extLst>
          </p:cNvPr>
          <p:cNvPicPr>
            <a:picLocks noChangeAspect="1"/>
          </p:cNvPicPr>
          <p:nvPr/>
        </p:nvPicPr>
        <p:blipFill>
          <a:blip r:embed="rId2"/>
          <a:stretch>
            <a:fillRect/>
          </a:stretch>
        </p:blipFill>
        <p:spPr>
          <a:xfrm>
            <a:off x="1418896" y="2147455"/>
            <a:ext cx="9443067" cy="2000783"/>
          </a:xfrm>
          <a:prstGeom prst="rect">
            <a:avLst/>
          </a:prstGeom>
        </p:spPr>
      </p:pic>
    </p:spTree>
    <p:extLst>
      <p:ext uri="{BB962C8B-B14F-4D97-AF65-F5344CB8AC3E}">
        <p14:creationId xmlns:p14="http://schemas.microsoft.com/office/powerpoint/2010/main" val="21307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Noise</a:t>
            </a:r>
          </a:p>
        </p:txBody>
      </p:sp>
      <p:pic>
        <p:nvPicPr>
          <p:cNvPr id="5" name="Picture 4" descr="Graphical user interface, text, application, email&#10;&#10;Description automatically generated">
            <a:extLst>
              <a:ext uri="{FF2B5EF4-FFF2-40B4-BE49-F238E27FC236}">
                <a16:creationId xmlns:a16="http://schemas.microsoft.com/office/drawing/2014/main" id="{52EF95FB-F799-60A8-3CA0-EA36AE5F9474}"/>
              </a:ext>
            </a:extLst>
          </p:cNvPr>
          <p:cNvPicPr>
            <a:picLocks noChangeAspect="1"/>
          </p:cNvPicPr>
          <p:nvPr/>
        </p:nvPicPr>
        <p:blipFill>
          <a:blip r:embed="rId2"/>
          <a:stretch>
            <a:fillRect/>
          </a:stretch>
        </p:blipFill>
        <p:spPr>
          <a:xfrm>
            <a:off x="1387365" y="2342998"/>
            <a:ext cx="9825117" cy="2938450"/>
          </a:xfrm>
          <a:prstGeom prst="rect">
            <a:avLst/>
          </a:prstGeom>
        </p:spPr>
      </p:pic>
    </p:spTree>
    <p:extLst>
      <p:ext uri="{BB962C8B-B14F-4D97-AF65-F5344CB8AC3E}">
        <p14:creationId xmlns:p14="http://schemas.microsoft.com/office/powerpoint/2010/main" val="169931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3366563"/>
          </a:xfrm>
          <a:prstGeom prst="rect">
            <a:avLst/>
          </a:prstGeom>
          <a:noFill/>
        </p:spPr>
        <p:txBody>
          <a:bodyPr wrap="square">
            <a:spAutoFit/>
          </a:bodyPr>
          <a:lstStyle/>
          <a:p>
            <a:pPr marL="342900" indent="-342900" algn="just">
              <a:lnSpc>
                <a:spcPct val="150000"/>
              </a:lnSpc>
              <a:buAutoNum type="arabicPeriod"/>
            </a:pPr>
            <a:r>
              <a:rPr lang="en-US" b="1" i="0" dirty="0">
                <a:effectLst/>
                <a:latin typeface="Times New Roman" panose="02020603050405020304" pitchFamily="18" charset="0"/>
                <a:cs typeface="Times New Roman" panose="02020603050405020304" pitchFamily="18" charset="0"/>
              </a:rPr>
              <a:t>Noiseless Channel: Nyquist Bit Rate – </a:t>
            </a:r>
          </a:p>
          <a:p>
            <a:pPr marL="342900" indent="-342900" algn="just">
              <a:lnSpc>
                <a:spcPct val="150000"/>
              </a:lnSpc>
              <a:buAutoNum type="arabicPeriod"/>
            </a:pP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For a noiseless channel, the Nyquist bit rate formula defines the theoretical maximum bit rate </a:t>
            </a:r>
          </a:p>
          <a:p>
            <a:pPr algn="just">
              <a:lnSpc>
                <a:spcPct val="150000"/>
              </a:lnSpc>
            </a:pPr>
            <a:r>
              <a:rPr lang="en-US" b="0" i="0" dirty="0">
                <a:effectLst/>
                <a:latin typeface="Times New Roman" panose="02020603050405020304" pitchFamily="18" charset="0"/>
                <a:cs typeface="Times New Roman" panose="02020603050405020304" pitchFamily="18" charset="0"/>
              </a:rPr>
              <a:t>Nyquist proved that if an arbitrary signal has been run through a low-pass filter of bandwidth, the filtered signal can be completely reconstructed by making only 2*Bandwidth (exact) samples per second. Sampling the line faster than 2*Bandwidth times per second is pointless because the higher-frequency components that such sampling could recover have already been filtered out. If the signal consists of L discrete levels, Nyquist’s theorem states:</a:t>
            </a:r>
          </a:p>
        </p:txBody>
      </p:sp>
    </p:spTree>
    <p:extLst>
      <p:ext uri="{BB962C8B-B14F-4D97-AF65-F5344CB8AC3E}">
        <p14:creationId xmlns:p14="http://schemas.microsoft.com/office/powerpoint/2010/main" val="3717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2535566"/>
          </a:xfrm>
          <a:prstGeom prst="rect">
            <a:avLst/>
          </a:prstGeom>
          <a:noFill/>
        </p:spPr>
        <p:txBody>
          <a:bodyPr wrap="square">
            <a:spAutoFit/>
          </a:bodyPr>
          <a:lstStyle/>
          <a:p>
            <a:pPr algn="just">
              <a:lnSpc>
                <a:spcPct val="150000"/>
              </a:lnSpc>
            </a:pPr>
            <a:r>
              <a:rPr lang="en-US" b="1" i="0" dirty="0" err="1">
                <a:effectLst/>
                <a:latin typeface="Times New Roman" panose="02020603050405020304" pitchFamily="18" charset="0"/>
                <a:cs typeface="Times New Roman" panose="02020603050405020304" pitchFamily="18" charset="0"/>
              </a:rPr>
              <a:t>BitRate</a:t>
            </a:r>
            <a:r>
              <a:rPr lang="en-US" b="1" i="0" dirty="0">
                <a:effectLst/>
                <a:latin typeface="Times New Roman" panose="02020603050405020304" pitchFamily="18" charset="0"/>
                <a:cs typeface="Times New Roman" panose="02020603050405020304" pitchFamily="18" charset="0"/>
              </a:rPr>
              <a:t> = 2 * Bandwidth * log2(L) bits/sec</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In the above equation, bandwidth is the bandwidth of the channel, L is the number of signal levels used to represent data, and </a:t>
            </a:r>
            <a:r>
              <a:rPr lang="en-US" b="0" i="0" dirty="0" err="1">
                <a:effectLst/>
                <a:latin typeface="Times New Roman" panose="02020603050405020304" pitchFamily="18" charset="0"/>
                <a:cs typeface="Times New Roman" panose="02020603050405020304" pitchFamily="18" charset="0"/>
              </a:rPr>
              <a:t>BitRate</a:t>
            </a:r>
            <a:r>
              <a:rPr lang="en-US" b="0" i="0" dirty="0">
                <a:effectLst/>
                <a:latin typeface="Times New Roman" panose="02020603050405020304" pitchFamily="18" charset="0"/>
                <a:cs typeface="Times New Roman" panose="02020603050405020304" pitchFamily="18" charset="0"/>
              </a:rPr>
              <a:t> is the bit rate in bits per second. </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a fixed quantity, so it cannot be changed. Hence, the data rate is directly proportional to the number of signal levels. </a:t>
            </a:r>
          </a:p>
        </p:txBody>
      </p:sp>
    </p:spTree>
    <p:extLst>
      <p:ext uri="{BB962C8B-B14F-4D97-AF65-F5344CB8AC3E}">
        <p14:creationId xmlns:p14="http://schemas.microsoft.com/office/powerpoint/2010/main" val="16571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613058"/>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Examples: </a:t>
            </a:r>
          </a:p>
          <a:p>
            <a:pPr algn="just">
              <a:lnSpc>
                <a:spcPct val="150000"/>
              </a:lnSpc>
            </a:pPr>
            <a:r>
              <a:rPr lang="en-US" b="1" i="0" dirty="0">
                <a:effectLst/>
                <a:latin typeface="Times New Roman" panose="02020603050405020304" pitchFamily="18" charset="0"/>
                <a:cs typeface="Times New Roman" panose="02020603050405020304" pitchFamily="18" charset="0"/>
              </a:rPr>
              <a:t>Input1 : Consider a noiseless channel with a bandwidth of 3000 Hz transmitting a signal with two signal levels. What can be the maximum bit rate? </a:t>
            </a:r>
          </a:p>
          <a:p>
            <a:pPr algn="just">
              <a:lnSpc>
                <a:spcPct val="150000"/>
              </a:lnSpc>
            </a:pPr>
            <a:r>
              <a:rPr lang="en-US" b="0" i="0" dirty="0">
                <a:effectLst/>
                <a:latin typeface="Times New Roman" panose="02020603050405020304" pitchFamily="18" charset="0"/>
                <a:cs typeface="Times New Roman" panose="02020603050405020304" pitchFamily="18" charset="0"/>
              </a:rPr>
              <a:t>Output1 : </a:t>
            </a:r>
            <a:r>
              <a:rPr lang="en-US" b="0" i="0" dirty="0" err="1">
                <a:effectLst/>
                <a:latin typeface="Times New Roman" panose="02020603050405020304" pitchFamily="18" charset="0"/>
                <a:cs typeface="Times New Roman" panose="02020603050405020304" pitchFamily="18" charset="0"/>
              </a:rPr>
              <a:t>BitRate</a:t>
            </a:r>
            <a:r>
              <a:rPr lang="en-US" b="0" i="0" dirty="0">
                <a:effectLst/>
                <a:latin typeface="Times New Roman" panose="02020603050405020304" pitchFamily="18" charset="0"/>
                <a:cs typeface="Times New Roman" panose="02020603050405020304" pitchFamily="18" charset="0"/>
              </a:rPr>
              <a:t> = 2 * 3000 * log2(2) = 6000bps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1" i="0" dirty="0">
                <a:effectLst/>
                <a:latin typeface="Times New Roman" panose="02020603050405020304" pitchFamily="18" charset="0"/>
                <a:cs typeface="Times New Roman" panose="02020603050405020304" pitchFamily="18" charset="0"/>
              </a:rPr>
              <a:t>Input2 : We need to send 265 kbps </a:t>
            </a:r>
            <a:r>
              <a:rPr lang="en-US" b="0" i="0" dirty="0">
                <a:effectLst/>
                <a:latin typeface="Times New Roman" panose="02020603050405020304" pitchFamily="18" charset="0"/>
                <a:cs typeface="Times New Roman" panose="02020603050405020304" pitchFamily="18" charset="0"/>
              </a:rPr>
              <a:t>over a noiseless channel with a bandwidth of 20 kHz. How many signal levels do we need? </a:t>
            </a:r>
          </a:p>
          <a:p>
            <a:pPr algn="just">
              <a:lnSpc>
                <a:spcPct val="150000"/>
              </a:lnSpc>
            </a:pPr>
            <a:r>
              <a:rPr lang="en-US" b="0" i="0" dirty="0">
                <a:effectLst/>
                <a:latin typeface="Times New Roman" panose="02020603050405020304" pitchFamily="18" charset="0"/>
                <a:cs typeface="Times New Roman" panose="02020603050405020304" pitchFamily="18" charset="0"/>
              </a:rPr>
              <a:t>Output2 : 265000 = 2 * 20000 * log2(L) </a:t>
            </a:r>
          </a:p>
          <a:p>
            <a:pPr algn="just">
              <a:lnSpc>
                <a:spcPct val="150000"/>
              </a:lnSpc>
            </a:pPr>
            <a:r>
              <a:rPr lang="en-US" b="0" i="0" dirty="0">
                <a:effectLst/>
                <a:latin typeface="Times New Roman" panose="02020603050405020304" pitchFamily="18" charset="0"/>
                <a:cs typeface="Times New Roman" panose="02020603050405020304" pitchFamily="18" charset="0"/>
              </a:rPr>
              <a:t>log2(L) = 6.625 </a:t>
            </a:r>
          </a:p>
          <a:p>
            <a:pPr algn="just">
              <a:lnSpc>
                <a:spcPct val="150000"/>
              </a:lnSpc>
            </a:pPr>
            <a:r>
              <a:rPr lang="en-US" b="0" i="0" dirty="0">
                <a:effectLst/>
                <a:latin typeface="Times New Roman" panose="02020603050405020304" pitchFamily="18" charset="0"/>
                <a:cs typeface="Times New Roman" panose="02020603050405020304" pitchFamily="18" charset="0"/>
              </a:rPr>
              <a:t>L = 26.625 = 98.7 levels </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51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DAFC25-3D47-B29C-BB01-7C3C369ACAA3}"/>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607464" y="36400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Channel Capacity</a:t>
            </a:r>
          </a:p>
        </p:txBody>
      </p:sp>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5028556"/>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2. Noisy Channel : Shannon Capacity – </a:t>
            </a:r>
          </a:p>
          <a:p>
            <a:pPr algn="just">
              <a:lnSpc>
                <a:spcPct val="150000"/>
              </a:lnSpc>
            </a:pPr>
            <a:r>
              <a:rPr lang="en-US" b="0" i="0" dirty="0">
                <a:effectLst/>
                <a:latin typeface="Times New Roman" panose="02020603050405020304" pitchFamily="18" charset="0"/>
                <a:cs typeface="Times New Roman" panose="02020603050405020304" pitchFamily="18" charset="0"/>
              </a:rPr>
              <a:t>In reality, we cannot have a noiseless channel; the channel is always noisy. Shannon capacity is used, to determine the theoretical highest data rate for a noisy channel: </a:t>
            </a:r>
          </a:p>
          <a:p>
            <a:pPr algn="just">
              <a:lnSpc>
                <a:spcPct val="150000"/>
              </a:lnSpc>
            </a:pPr>
            <a:r>
              <a:rPr lang="en-US" b="0" i="0" dirty="0">
                <a:effectLst/>
                <a:latin typeface="Times New Roman" panose="02020603050405020304" pitchFamily="18" charset="0"/>
                <a:cs typeface="Times New Roman" panose="02020603050405020304" pitchFamily="18" charset="0"/>
              </a:rPr>
              <a:t> </a:t>
            </a:r>
          </a:p>
          <a:p>
            <a:pPr algn="just">
              <a:lnSpc>
                <a:spcPct val="150000"/>
              </a:lnSpc>
            </a:pPr>
            <a:r>
              <a:rPr lang="en-US" b="1" i="0" dirty="0">
                <a:effectLst/>
                <a:latin typeface="Times New Roman" panose="02020603050405020304" pitchFamily="18" charset="0"/>
                <a:cs typeface="Times New Roman" panose="02020603050405020304" pitchFamily="18" charset="0"/>
              </a:rPr>
              <a:t>Capacity = bandwidth * log2(1 + SNR) bits/sec</a:t>
            </a:r>
          </a:p>
          <a:p>
            <a:pPr algn="just">
              <a:lnSpc>
                <a:spcPct val="150000"/>
              </a:lnSpc>
            </a:pP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In the above equation, bandwidth is the bandwidth of the channel, SNR is the signal-to-noise ratio, and capacity is the capacity of the channel in bits per second. </a:t>
            </a:r>
          </a:p>
          <a:p>
            <a:pPr algn="just">
              <a:lnSpc>
                <a:spcPct val="150000"/>
              </a:lnSpc>
            </a:pPr>
            <a:r>
              <a:rPr lang="en-US" b="0" i="0" dirty="0">
                <a:effectLst/>
                <a:latin typeface="Times New Roman" panose="02020603050405020304" pitchFamily="18" charset="0"/>
                <a:cs typeface="Times New Roman" panose="02020603050405020304" pitchFamily="18" charset="0"/>
              </a:rPr>
              <a:t>Bandwidth is a fixed quantity, so it cannot be changed. Hence, the channel capacity is directly proportional to the power of the signal, as SNR = (Power of signal) / (power of noise). </a:t>
            </a:r>
          </a:p>
          <a:p>
            <a:pPr algn="just">
              <a:lnSpc>
                <a:spcPct val="150000"/>
              </a:lnSpc>
            </a:pPr>
            <a:r>
              <a:rPr lang="en-US" b="0" i="0" dirty="0">
                <a:effectLst/>
                <a:latin typeface="Times New Roman" panose="02020603050405020304" pitchFamily="18" charset="0"/>
                <a:cs typeface="Times New Roman" panose="02020603050405020304" pitchFamily="18" charset="0"/>
              </a:rPr>
              <a:t>The signal-to-noise ratio (S/N) is usually expressed in decibels (dB) given by the formula: </a:t>
            </a:r>
          </a:p>
          <a:p>
            <a:pPr algn="just">
              <a:lnSpc>
                <a:spcPct val="150000"/>
              </a:lnSpc>
            </a:pPr>
            <a:r>
              <a:rPr lang="en-US" b="0" i="0" dirty="0">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723132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28889</TotalTime>
  <Words>1737</Words>
  <Application>Microsoft Office PowerPoint</Application>
  <PresentationFormat>Widescreen</PresentationFormat>
  <Paragraphs>274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Calibri Light</vt:lpstr>
      <vt:lpstr>Times New Roman</vt:lpstr>
      <vt:lpstr>Retrospect</vt:lpstr>
      <vt:lpstr>COURSE TITLE: Data Communications and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Piyush Rawat</cp:lastModifiedBy>
  <cp:revision>364</cp:revision>
  <dcterms:created xsi:type="dcterms:W3CDTF">2022-07-21T04:37:14Z</dcterms:created>
  <dcterms:modified xsi:type="dcterms:W3CDTF">2023-03-11T09:27:00Z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