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2" r:id="rId5"/>
    <p:sldId id="261" r:id="rId6"/>
    <p:sldId id="263" r:id="rId7"/>
    <p:sldId id="260" r:id="rId8"/>
    <p:sldId id="258" r:id="rId9"/>
    <p:sldId id="264" r:id="rId10"/>
    <p:sldId id="265" r:id="rId11"/>
    <p:sldId id="266" r:id="rId12"/>
    <p:sldId id="267" r:id="rId13"/>
    <p:sldId id="274" r:id="rId14"/>
    <p:sldId id="275" r:id="rId15"/>
    <p:sldId id="268" r:id="rId16"/>
    <p:sldId id="276" r:id="rId17"/>
    <p:sldId id="277" r:id="rId18"/>
    <p:sldId id="278" r:id="rId19"/>
    <p:sldId id="269" r:id="rId20"/>
    <p:sldId id="270" r:id="rId21"/>
    <p:sldId id="272" r:id="rId22"/>
    <p:sldId id="27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80" autoAdjust="0"/>
  </p:normalViewPr>
  <p:slideViewPr>
    <p:cSldViewPr>
      <p:cViewPr varScale="1">
        <p:scale>
          <a:sx n="83" d="100"/>
          <a:sy n="83" d="100"/>
        </p:scale>
        <p:origin x="-1459"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8A4755-DA46-4A89-BF53-1294DE59C792}" type="datetimeFigureOut">
              <a:rPr lang="en-US" smtClean="0"/>
              <a:t>15-Apr-18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CDAB755-1867-4EFB-BE29-B112C78626C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8A4755-DA46-4A89-BF53-1294DE59C792}" type="datetimeFigureOut">
              <a:rPr lang="en-US" smtClean="0"/>
              <a:t>15-Apr-18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AB755-1867-4EFB-BE29-B112C78626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8A4755-DA46-4A89-BF53-1294DE59C792}" type="datetimeFigureOut">
              <a:rPr lang="en-US" smtClean="0"/>
              <a:t>15-Apr-18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AB755-1867-4EFB-BE29-B112C78626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8A4755-DA46-4A89-BF53-1294DE59C792}" type="datetimeFigureOut">
              <a:rPr lang="en-US" smtClean="0"/>
              <a:t>15-Apr-18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AB755-1867-4EFB-BE29-B112C78626C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8A4755-DA46-4A89-BF53-1294DE59C792}" type="datetimeFigureOut">
              <a:rPr lang="en-US" smtClean="0"/>
              <a:t>15-Apr-18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CDAB755-1867-4EFB-BE29-B112C78626C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8A4755-DA46-4A89-BF53-1294DE59C792}" type="datetimeFigureOut">
              <a:rPr lang="en-US" smtClean="0"/>
              <a:t>15-Apr-18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AB755-1867-4EFB-BE29-B112C78626C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8A4755-DA46-4A89-BF53-1294DE59C792}" type="datetimeFigureOut">
              <a:rPr lang="en-US" smtClean="0"/>
              <a:t>15-Apr-18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AB755-1867-4EFB-BE29-B112C78626C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8A4755-DA46-4A89-BF53-1294DE59C792}" type="datetimeFigureOut">
              <a:rPr lang="en-US" smtClean="0"/>
              <a:t>15-Apr-18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AB755-1867-4EFB-BE29-B112C78626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A4755-DA46-4A89-BF53-1294DE59C792}" type="datetimeFigureOut">
              <a:rPr lang="en-US" smtClean="0"/>
              <a:t>15-Apr-18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AB755-1867-4EFB-BE29-B112C78626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8A4755-DA46-4A89-BF53-1294DE59C792}" type="datetimeFigureOut">
              <a:rPr lang="en-US" smtClean="0"/>
              <a:t>15-Apr-18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AB755-1867-4EFB-BE29-B112C78626C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8A4755-DA46-4A89-BF53-1294DE59C792}" type="datetimeFigureOut">
              <a:rPr lang="en-US" smtClean="0"/>
              <a:t>15-Apr-18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CDAB755-1867-4EFB-BE29-B112C78626C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08A4755-DA46-4A89-BF53-1294DE59C792}" type="datetimeFigureOut">
              <a:rPr lang="en-US" smtClean="0"/>
              <a:t>15-Apr-18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CDAB755-1867-4EFB-BE29-B112C78626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990600"/>
            <a:ext cx="7620000" cy="5181600"/>
          </a:xfrm>
        </p:spPr>
        <p:txBody>
          <a:bodyPr>
            <a:normAutofit/>
          </a:bodyPr>
          <a:lstStyle/>
          <a:p>
            <a:endParaRPr lang="en-US" dirty="0"/>
          </a:p>
          <a:p>
            <a:r>
              <a:rPr lang="en-IN" sz="6600" dirty="0">
                <a:solidFill>
                  <a:schemeClr val="tx1"/>
                </a:solidFill>
                <a:latin typeface="Times New Roman" pitchFamily="18" charset="0"/>
                <a:cs typeface="Times New Roman" pitchFamily="18" charset="0"/>
              </a:rPr>
              <a:t>I</a:t>
            </a:r>
            <a:r>
              <a:rPr lang="en-IN" sz="6600" dirty="0" smtClean="0">
                <a:solidFill>
                  <a:schemeClr val="tx1"/>
                </a:solidFill>
                <a:latin typeface="Times New Roman" pitchFamily="18" charset="0"/>
                <a:cs typeface="Times New Roman" pitchFamily="18" charset="0"/>
              </a:rPr>
              <a:t>mage Processing</a:t>
            </a:r>
          </a:p>
          <a:p>
            <a:endParaRPr lang="en-IN" sz="6600" dirty="0">
              <a:solidFill>
                <a:schemeClr val="tx1"/>
              </a:solidFill>
            </a:endParaRPr>
          </a:p>
          <a:p>
            <a:pPr algn="l"/>
            <a:r>
              <a:rPr lang="en-US" sz="1200" dirty="0" smtClean="0">
                <a:solidFill>
                  <a:schemeClr val="tx1"/>
                </a:solidFill>
              </a:rPr>
              <a:t>                                                                                                                                                                                                                     </a:t>
            </a:r>
          </a:p>
          <a:p>
            <a:pPr algn="l"/>
            <a:endParaRPr lang="en-US" sz="1200" dirty="0">
              <a:solidFill>
                <a:schemeClr val="tx1"/>
              </a:solidFill>
            </a:endParaRPr>
          </a:p>
          <a:p>
            <a:pPr algn="l"/>
            <a:endParaRPr lang="en-US" sz="1200" dirty="0" smtClean="0">
              <a:solidFill>
                <a:schemeClr val="tx1"/>
              </a:solidFill>
            </a:endParaRPr>
          </a:p>
          <a:p>
            <a:pPr algn="l"/>
            <a:r>
              <a:rPr lang="en-US" sz="1400" dirty="0" smtClean="0">
                <a:solidFill>
                  <a:schemeClr val="tx1"/>
                </a:solidFill>
              </a:rPr>
              <a:t>                                                                                                                                       </a:t>
            </a:r>
            <a:r>
              <a:rPr lang="en-US" sz="1400" dirty="0" smtClean="0">
                <a:solidFill>
                  <a:schemeClr val="tx1"/>
                </a:solidFill>
                <a:latin typeface="Times New Roman" pitchFamily="18" charset="0"/>
                <a:cs typeface="Times New Roman" pitchFamily="18" charset="0"/>
              </a:rPr>
              <a:t>TEAM MEMBERS:-</a:t>
            </a:r>
          </a:p>
          <a:p>
            <a:pPr algn="l"/>
            <a:r>
              <a:rPr lang="en-US" sz="1400" dirty="0">
                <a:solidFill>
                  <a:schemeClr val="tx1"/>
                </a:solidFill>
              </a:rPr>
              <a:t>	</a:t>
            </a:r>
            <a:r>
              <a:rPr lang="en-US" sz="1400" dirty="0" smtClean="0">
                <a:solidFill>
                  <a:schemeClr val="tx1"/>
                </a:solidFill>
              </a:rPr>
              <a:t>				</a:t>
            </a:r>
            <a:r>
              <a:rPr lang="en-US" sz="1400" dirty="0">
                <a:solidFill>
                  <a:schemeClr val="tx1"/>
                </a:solidFill>
              </a:rPr>
              <a:t> </a:t>
            </a:r>
            <a:r>
              <a:rPr lang="en-US" sz="1400" dirty="0" smtClean="0">
                <a:solidFill>
                  <a:schemeClr val="tx1"/>
                </a:solidFill>
              </a:rPr>
              <a:t>      </a:t>
            </a:r>
            <a:r>
              <a:rPr lang="en-US" sz="1400" dirty="0" smtClean="0">
                <a:solidFill>
                  <a:schemeClr val="tx1"/>
                </a:solidFill>
                <a:latin typeface="Times New Roman" pitchFamily="18" charset="0"/>
                <a:cs typeface="Times New Roman" pitchFamily="18" charset="0"/>
              </a:rPr>
              <a:t>1. PRAGYA CHAURASIA</a:t>
            </a:r>
          </a:p>
          <a:p>
            <a:pPr algn="l"/>
            <a:r>
              <a:rPr lang="en-US" sz="1400" dirty="0">
                <a:solidFill>
                  <a:schemeClr val="tx1"/>
                </a:solidFill>
              </a:rPr>
              <a:t> </a:t>
            </a:r>
            <a:r>
              <a:rPr lang="en-US" sz="1400" dirty="0" smtClean="0">
                <a:solidFill>
                  <a:schemeClr val="tx1"/>
                </a:solidFill>
              </a:rPr>
              <a:t>              			</a:t>
            </a:r>
            <a:r>
              <a:rPr lang="en-US" sz="1400" dirty="0">
                <a:solidFill>
                  <a:schemeClr val="tx1"/>
                </a:solidFill>
              </a:rPr>
              <a:t> </a:t>
            </a:r>
            <a:r>
              <a:rPr lang="en-US" sz="1400" dirty="0" smtClean="0">
                <a:solidFill>
                  <a:schemeClr val="tx1"/>
                </a:solidFill>
              </a:rPr>
              <a:t>                                                    2</a:t>
            </a:r>
            <a:r>
              <a:rPr lang="en-US" sz="1400" dirty="0" smtClean="0">
                <a:solidFill>
                  <a:schemeClr val="tx1"/>
                </a:solidFill>
                <a:latin typeface="Times New Roman" pitchFamily="18" charset="0"/>
                <a:cs typeface="Times New Roman" pitchFamily="18" charset="0"/>
              </a:rPr>
              <a:t>.  APOORVA VIKLRAM  SINGH</a:t>
            </a:r>
          </a:p>
          <a:p>
            <a:pPr algn="l"/>
            <a:r>
              <a:rPr lang="en-US" sz="1400" dirty="0">
                <a:solidFill>
                  <a:schemeClr val="tx1"/>
                </a:solidFill>
              </a:rPr>
              <a:t> </a:t>
            </a:r>
            <a:r>
              <a:rPr lang="en-US" sz="1400" dirty="0" smtClean="0">
                <a:solidFill>
                  <a:schemeClr val="tx1"/>
                </a:solidFill>
              </a:rPr>
              <a:t>                                                                                                                         3. </a:t>
            </a:r>
            <a:r>
              <a:rPr lang="en-US" sz="1400" dirty="0" smtClean="0">
                <a:solidFill>
                  <a:schemeClr val="tx1"/>
                </a:solidFill>
                <a:latin typeface="Times New Roman" pitchFamily="18" charset="0"/>
                <a:cs typeface="Times New Roman" pitchFamily="18" charset="0"/>
              </a:rPr>
              <a:t>SHIVAM YADAV</a:t>
            </a:r>
          </a:p>
          <a:p>
            <a:pPr algn="l"/>
            <a:r>
              <a:rPr lang="en-US" sz="1400" dirty="0">
                <a:solidFill>
                  <a:schemeClr val="tx1"/>
                </a:solidFill>
              </a:rPr>
              <a:t> </a:t>
            </a:r>
            <a:r>
              <a:rPr lang="en-US" sz="1400" dirty="0" smtClean="0">
                <a:solidFill>
                  <a:schemeClr val="tx1"/>
                </a:solidFill>
              </a:rPr>
              <a:t>                                                                                                                          4. </a:t>
            </a:r>
            <a:r>
              <a:rPr lang="en-US" sz="1400" dirty="0" smtClean="0">
                <a:solidFill>
                  <a:schemeClr val="tx1"/>
                </a:solidFill>
                <a:latin typeface="Times New Roman" pitchFamily="18" charset="0"/>
                <a:cs typeface="Times New Roman" pitchFamily="18" charset="0"/>
              </a:rPr>
              <a:t>MUKUL MISHRA</a:t>
            </a:r>
            <a:endParaRPr lang="en-US" sz="14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228600" y="533400"/>
            <a:ext cx="8458200" cy="609600"/>
          </a:xfrm>
        </p:spPr>
        <p:txBody>
          <a:bodyPr>
            <a:noAutofit/>
          </a:bodyPr>
          <a:lstStyle/>
          <a:p>
            <a:r>
              <a:rPr lang="en-US" sz="2400" dirty="0" smtClean="0">
                <a:solidFill>
                  <a:schemeClr val="tx1"/>
                </a:solidFill>
                <a:latin typeface="Times New Roman" pitchFamily="18" charset="0"/>
                <a:cs typeface="Times New Roman" pitchFamily="18" charset="0"/>
              </a:rPr>
              <a:t>PDPM INDIAN INSTITUTE OF INFORMATION TECHNOLOGY DESIGN AND MANUFACTURING JABALPUR</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419600"/>
            <a:ext cx="3731443" cy="1447800"/>
          </a:xfrm>
          <a:prstGeom prst="rect">
            <a:avLst/>
          </a:prstGeom>
        </p:spPr>
      </p:pic>
    </p:spTree>
    <p:extLst>
      <p:ext uri="{BB962C8B-B14F-4D97-AF65-F5344CB8AC3E}">
        <p14:creationId xmlns:p14="http://schemas.microsoft.com/office/powerpoint/2010/main" val="32945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sz="quarter" idx="1"/>
          </p:nvPr>
        </p:nvSpPr>
        <p:spPr>
          <a:xfrm>
            <a:off x="838200" y="990600"/>
            <a:ext cx="7772400" cy="6019800"/>
          </a:xfrm>
        </p:spPr>
        <p:txBody>
          <a:bodyPr/>
          <a:lstStyle/>
          <a:p>
            <a:pPr>
              <a:buFont typeface="Wingdings" pitchFamily="2" charset="2"/>
              <a:buChar char="Ø"/>
            </a:pPr>
            <a:r>
              <a:rPr lang="en-IN" dirty="0" smtClean="0">
                <a:latin typeface="Times New Roman" pitchFamily="18" charset="0"/>
                <a:cs typeface="Times New Roman" pitchFamily="18" charset="0"/>
              </a:rPr>
              <a:t>After doing so , we attacked our watermarked image.  There </a:t>
            </a:r>
            <a:r>
              <a:rPr lang="en-IN" dirty="0">
                <a:latin typeface="Times New Roman" pitchFamily="18" charset="0"/>
                <a:cs typeface="Times New Roman" pitchFamily="18" charset="0"/>
              </a:rPr>
              <a:t>are two types of </a:t>
            </a:r>
            <a:r>
              <a:rPr lang="en-IN" dirty="0" smtClean="0">
                <a:latin typeface="Times New Roman" pitchFamily="18" charset="0"/>
                <a:cs typeface="Times New Roman" pitchFamily="18" charset="0"/>
              </a:rPr>
              <a:t>attacks:</a:t>
            </a:r>
            <a:endParaRPr lang="en-US"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1.Geometrical </a:t>
            </a:r>
            <a:r>
              <a:rPr lang="en-IN" dirty="0">
                <a:latin typeface="Times New Roman" pitchFamily="18" charset="0"/>
                <a:cs typeface="Times New Roman" pitchFamily="18" charset="0"/>
              </a:rPr>
              <a:t>Processing</a:t>
            </a:r>
            <a:endParaRPr lang="en-US" dirty="0">
              <a:latin typeface="Times New Roman" pitchFamily="18" charset="0"/>
              <a:cs typeface="Times New Roman" pitchFamily="18" charset="0"/>
            </a:endParaRPr>
          </a:p>
          <a:p>
            <a:pPr marL="0" lvl="0" indent="0">
              <a:buNone/>
            </a:pPr>
            <a:r>
              <a:rPr lang="en-IN" dirty="0" smtClean="0">
                <a:latin typeface="Times New Roman" pitchFamily="18" charset="0"/>
                <a:cs typeface="Times New Roman" pitchFamily="18" charset="0"/>
              </a:rPr>
              <a:t>       2.Signal </a:t>
            </a:r>
            <a:r>
              <a:rPr lang="en-IN" dirty="0">
                <a:latin typeface="Times New Roman" pitchFamily="18" charset="0"/>
                <a:cs typeface="Times New Roman" pitchFamily="18" charset="0"/>
              </a:rPr>
              <a:t>Processing</a:t>
            </a:r>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After attacking , we extracted our watermark from the attacked watermarked image and compared it with our original watermark using </a:t>
            </a:r>
            <a:r>
              <a:rPr lang="en-US" b="1" u="sng" dirty="0" smtClean="0">
                <a:latin typeface="Times New Roman" pitchFamily="18" charset="0"/>
                <a:cs typeface="Times New Roman" pitchFamily="18" charset="0"/>
              </a:rPr>
              <a:t>BER</a:t>
            </a:r>
            <a:r>
              <a:rPr lang="en-US" dirty="0" smtClean="0">
                <a:latin typeface="Times New Roman" pitchFamily="18" charset="0"/>
                <a:cs typeface="Times New Roman" pitchFamily="18" charset="0"/>
              </a:rPr>
              <a:t> commands:</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Font typeface="Wingdings" pitchFamily="2" charset="2"/>
              <a:buChar char="Ø"/>
            </a:pPr>
            <a:r>
              <a:rPr lang="en-IN" b="1" u="sng" dirty="0">
                <a:latin typeface="Times New Roman" pitchFamily="18" charset="0"/>
                <a:cs typeface="Times New Roman" pitchFamily="18" charset="0"/>
              </a:rPr>
              <a:t>BER </a:t>
            </a:r>
            <a:r>
              <a:rPr lang="en-IN" dirty="0">
                <a:latin typeface="Times New Roman" pitchFamily="18" charset="0"/>
                <a:cs typeface="Times New Roman" pitchFamily="18" charset="0"/>
              </a:rPr>
              <a:t>= Number of wrong bits/total bits</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86541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792162"/>
          </a:xfrm>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TAMPERING</a:t>
            </a:r>
            <a:r>
              <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pPr>
              <a:buFont typeface="Wingdings" pitchFamily="2" charset="2"/>
              <a:buChar char="Ø"/>
            </a:pPr>
            <a:r>
              <a:rPr lang="en-IN" dirty="0">
                <a:latin typeface="Times New Roman" pitchFamily="18" charset="0"/>
                <a:cs typeface="Times New Roman" pitchFamily="18" charset="0"/>
              </a:rPr>
              <a:t>Whenever image is distorted or changed in anyway then it is called tampering of an </a:t>
            </a:r>
            <a:r>
              <a:rPr lang="en-IN" dirty="0" smtClean="0">
                <a:latin typeface="Times New Roman" pitchFamily="18" charset="0"/>
                <a:cs typeface="Times New Roman" pitchFamily="18" charset="0"/>
              </a:rPr>
              <a:t>image.</a:t>
            </a:r>
          </a:p>
          <a:p>
            <a:pPr marL="0" indent="0">
              <a:buNone/>
            </a:pPr>
            <a:r>
              <a:rPr lang="en-IN" b="1" dirty="0" smtClean="0">
                <a:latin typeface="Times New Roman" pitchFamily="18" charset="0"/>
                <a:cs typeface="Times New Roman" pitchFamily="18" charset="0"/>
              </a:rPr>
              <a:t>                        </a:t>
            </a:r>
          </a:p>
          <a:p>
            <a:pPr marL="0" indent="0">
              <a:buNone/>
            </a:pP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METHODOLOGY</a:t>
            </a:r>
          </a:p>
          <a:p>
            <a:pPr marL="0" indent="0">
              <a:buNone/>
            </a:pPr>
            <a:endParaRPr lang="en-IN" b="1" u="sng"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e </a:t>
            </a:r>
            <a:r>
              <a:rPr lang="en-IN" dirty="0">
                <a:latin typeface="Times New Roman" pitchFamily="18" charset="0"/>
                <a:cs typeface="Times New Roman" pitchFamily="18" charset="0"/>
              </a:rPr>
              <a:t>took an image and replaced its last four bits to first four bits in this way we got an </a:t>
            </a:r>
            <a:r>
              <a:rPr lang="en-IN" dirty="0" smtClean="0">
                <a:latin typeface="Times New Roman" pitchFamily="18" charset="0"/>
                <a:cs typeface="Times New Roman" pitchFamily="18" charset="0"/>
              </a:rPr>
              <a:t>image </a:t>
            </a:r>
            <a:r>
              <a:rPr lang="en-IN" dirty="0">
                <a:latin typeface="Times New Roman" pitchFamily="18" charset="0"/>
                <a:cs typeface="Times New Roman" pitchFamily="18" charset="0"/>
              </a:rPr>
              <a:t>which is almost similar to original one. </a:t>
            </a:r>
            <a:endParaRPr lang="en-US"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Now </a:t>
            </a:r>
            <a:r>
              <a:rPr lang="en-IN" dirty="0">
                <a:latin typeface="Times New Roman" pitchFamily="18" charset="0"/>
                <a:cs typeface="Times New Roman" pitchFamily="18" charset="0"/>
              </a:rPr>
              <a:t>if someone tampered it then we will check those last bits again with the previous </a:t>
            </a:r>
            <a:r>
              <a:rPr lang="en-IN" dirty="0" smtClean="0">
                <a:latin typeface="Times New Roman" pitchFamily="18" charset="0"/>
                <a:cs typeface="Times New Roman" pitchFamily="18" charset="0"/>
              </a:rPr>
              <a:t>one and </a:t>
            </a:r>
            <a:r>
              <a:rPr lang="en-IN" dirty="0">
                <a:latin typeface="Times New Roman" pitchFamily="18" charset="0"/>
                <a:cs typeface="Times New Roman" pitchFamily="18" charset="0"/>
              </a:rPr>
              <a:t>will report that image is tampered. </a:t>
            </a:r>
            <a:endParaRPr lang="en-US" dirty="0">
              <a:latin typeface="Times New Roman" pitchFamily="18" charset="0"/>
              <a:cs typeface="Times New Roman" pitchFamily="18" charset="0"/>
            </a:endParaRPr>
          </a:p>
          <a:p>
            <a:pPr marL="0" indent="0">
              <a:buNone/>
            </a:pPr>
            <a:r>
              <a:rPr lang="en-IN" dirty="0"/>
              <a:t> </a:t>
            </a:r>
            <a:endParaRPr lang="en-US" dirty="0"/>
          </a:p>
          <a:p>
            <a:pPr marL="0" indent="0">
              <a:buNone/>
            </a:pPr>
            <a:endParaRPr lang="en-US" dirty="0"/>
          </a:p>
        </p:txBody>
      </p:sp>
    </p:spTree>
    <p:extLst>
      <p:ext uri="{BB962C8B-B14F-4D97-AF65-F5344CB8AC3E}">
        <p14:creationId xmlns:p14="http://schemas.microsoft.com/office/powerpoint/2010/main" val="344069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
            <a:ext cx="7772400" cy="944562"/>
          </a:xfrm>
        </p:spPr>
        <p:txBody>
          <a:bodyPr/>
          <a:lstStyle/>
          <a:p>
            <a:pPr algn="ctr"/>
            <a:r>
              <a:rPr lang="en-US"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RESULTS</a:t>
            </a:r>
            <a:endPar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b="1" u="sng" dirty="0" smtClean="0"/>
              <a:t>RESULT 1:-</a:t>
            </a:r>
          </a:p>
          <a:p>
            <a:pPr marL="0" indent="0">
              <a:buNone/>
            </a:pPr>
            <a:r>
              <a:rPr lang="en-IN" dirty="0" smtClean="0"/>
              <a:t>    Comparison of </a:t>
            </a:r>
            <a:r>
              <a:rPr lang="en-IN" dirty="0"/>
              <a:t>original </a:t>
            </a:r>
            <a:r>
              <a:rPr lang="en-IN" dirty="0" smtClean="0"/>
              <a:t>image </a:t>
            </a:r>
            <a:r>
              <a:rPr lang="en-IN" dirty="0"/>
              <a:t>with the watermarked </a:t>
            </a:r>
            <a:r>
              <a:rPr lang="en-IN" dirty="0" smtClean="0"/>
              <a:t>image</a:t>
            </a:r>
          </a:p>
          <a:p>
            <a:pPr marL="0" indent="0">
              <a:buNone/>
            </a:pPr>
            <a:r>
              <a:rPr lang="en-IN" dirty="0"/>
              <a:t> </a:t>
            </a:r>
            <a:r>
              <a:rPr lang="en-IN" dirty="0" smtClean="0"/>
              <a:t>    We got the following result: </a:t>
            </a:r>
          </a:p>
          <a:p>
            <a:pPr marL="0" indent="0">
              <a:buNone/>
            </a:pPr>
            <a:r>
              <a:rPr lang="en-IN"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4799665"/>
              </p:ext>
            </p:extLst>
          </p:nvPr>
        </p:nvGraphicFramePr>
        <p:xfrm>
          <a:off x="1676400" y="3200400"/>
          <a:ext cx="5868670" cy="3276600"/>
        </p:xfrm>
        <a:graphic>
          <a:graphicData uri="http://schemas.openxmlformats.org/drawingml/2006/table">
            <a:tbl>
              <a:tblPr>
                <a:tableStyleId>{5C22544A-7EE6-4342-B048-85BDC9FD1C3A}</a:tableStyleId>
              </a:tblPr>
              <a:tblGrid>
                <a:gridCol w="1466850"/>
                <a:gridCol w="1466850"/>
                <a:gridCol w="1467485"/>
                <a:gridCol w="1467485"/>
              </a:tblGrid>
              <a:tr h="867298">
                <a:tc gridSpan="4">
                  <a:txBody>
                    <a:bodyPr/>
                    <a:lstStyle/>
                    <a:p>
                      <a:pPr marL="0" marR="0" algn="ctr">
                        <a:lnSpc>
                          <a:spcPct val="115000"/>
                        </a:lnSpc>
                        <a:spcBef>
                          <a:spcPts val="0"/>
                        </a:spcBef>
                        <a:spcAft>
                          <a:spcPts val="0"/>
                        </a:spcAft>
                      </a:pPr>
                      <a:r>
                        <a:rPr lang="en-IN" sz="2800" dirty="0" smtClean="0">
                          <a:solidFill>
                            <a:schemeClr val="bg1"/>
                          </a:solidFill>
                          <a:effectLst/>
                          <a:latin typeface="Times New Roman" pitchFamily="18" charset="0"/>
                          <a:cs typeface="Times New Roman" pitchFamily="18" charset="0"/>
                        </a:rPr>
                        <a:t>Watermark 1</a:t>
                      </a:r>
                      <a:endParaRPr lang="en-US" sz="2800" dirty="0">
                        <a:solidFill>
                          <a:schemeClr val="bg1"/>
                        </a:solidFill>
                        <a:effectLst/>
                        <a:latin typeface="Times New Roman" pitchFamily="18" charset="0"/>
                        <a:ea typeface="Calibri"/>
                        <a:cs typeface="Times New Roman" pitchFamily="18" charset="0"/>
                      </a:endParaRPr>
                    </a:p>
                  </a:txBody>
                  <a:tcPr marL="68580" marR="68580" marT="0" marB="0">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85947">
                <a:tc>
                  <a:txBody>
                    <a:bodyPr/>
                    <a:lstStyle/>
                    <a:p>
                      <a:pPr marL="0" marR="0">
                        <a:lnSpc>
                          <a:spcPct val="115000"/>
                        </a:lnSpc>
                        <a:spcBef>
                          <a:spcPts val="0"/>
                        </a:spcBef>
                        <a:spcAft>
                          <a:spcPts val="0"/>
                        </a:spcAft>
                      </a:pPr>
                      <a:r>
                        <a:rPr lang="en-IN" sz="12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ssimval</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err="1">
                          <a:effectLst/>
                          <a:latin typeface="Times New Roman" pitchFamily="18" charset="0"/>
                          <a:cs typeface="Times New Roman" pitchFamily="18" charset="0"/>
                        </a:rPr>
                        <a:t>peaksnr</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err="1">
                          <a:effectLst/>
                          <a:latin typeface="Times New Roman" pitchFamily="18" charset="0"/>
                          <a:cs typeface="Times New Roman" pitchFamily="18" charset="0"/>
                        </a:rPr>
                        <a:t>Mse</a:t>
                      </a:r>
                      <a:endParaRPr lang="en-US" sz="1600" dirty="0">
                        <a:effectLst/>
                        <a:latin typeface="Times New Roman" pitchFamily="18" charset="0"/>
                        <a:ea typeface="Calibri"/>
                        <a:cs typeface="Times New Roman" pitchFamily="18" charset="0"/>
                      </a:endParaRPr>
                    </a:p>
                  </a:txBody>
                  <a:tcPr marL="68580" marR="68580" marT="0" marB="0"/>
                </a:tc>
              </a:tr>
              <a:tr h="385947">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Image1.jpg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0.9982</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50.088</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0.6371</a:t>
                      </a:r>
                      <a:endParaRPr lang="en-US" sz="1600" dirty="0">
                        <a:effectLst/>
                        <a:latin typeface="Times New Roman" pitchFamily="18" charset="0"/>
                        <a:ea typeface="Calibri"/>
                        <a:cs typeface="Times New Roman" pitchFamily="18" charset="0"/>
                      </a:endParaRPr>
                    </a:p>
                  </a:txBody>
                  <a:tcPr marL="68580" marR="68580" marT="0" marB="0"/>
                </a:tc>
              </a:tr>
              <a:tr h="385947">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Image2.jpg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0.9981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49.9081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0.6642</a:t>
                      </a:r>
                      <a:endParaRPr lang="en-US" sz="1600" dirty="0">
                        <a:effectLst/>
                        <a:latin typeface="Times New Roman" pitchFamily="18" charset="0"/>
                        <a:ea typeface="Calibri"/>
                        <a:cs typeface="Times New Roman" pitchFamily="18" charset="0"/>
                      </a:endParaRPr>
                    </a:p>
                  </a:txBody>
                  <a:tcPr marL="68580" marR="68580" marT="0" marB="0"/>
                </a:tc>
              </a:tr>
              <a:tr h="385947">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Image3.jpg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0.9982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49.7368</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0.6909</a:t>
                      </a:r>
                      <a:endParaRPr lang="en-US" sz="1600" dirty="0">
                        <a:effectLst/>
                        <a:latin typeface="Times New Roman" pitchFamily="18" charset="0"/>
                        <a:ea typeface="Calibri"/>
                        <a:cs typeface="Times New Roman" pitchFamily="18" charset="0"/>
                      </a:endParaRPr>
                    </a:p>
                  </a:txBody>
                  <a:tcPr marL="68580" marR="68580" marT="0" marB="0"/>
                </a:tc>
              </a:tr>
              <a:tr h="385947">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Image4.png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0.9982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49.6911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0.6982</a:t>
                      </a:r>
                      <a:endParaRPr lang="en-US" sz="1600" dirty="0">
                        <a:effectLst/>
                        <a:latin typeface="Times New Roman" pitchFamily="18" charset="0"/>
                        <a:ea typeface="Calibri"/>
                        <a:cs typeface="Times New Roman" pitchFamily="18" charset="0"/>
                      </a:endParaRPr>
                    </a:p>
                  </a:txBody>
                  <a:tcPr marL="68580" marR="68580" marT="0" marB="0"/>
                </a:tc>
              </a:tr>
              <a:tr h="479567">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Image5.png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0.9983</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49.6621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0.7029</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41737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temp\LSB watermarking\download 2.jpg"/>
          <p:cNvPicPr>
            <a:picLocks noGrp="1"/>
          </p:cNvPicPr>
          <p:nvPr>
            <p:ph sz="quarter" idx="1"/>
          </p:nvPr>
        </p:nvPicPr>
        <p:blipFill>
          <a:blip r:embed="rId2"/>
          <a:srcRect r="40070" b="67447"/>
          <a:stretch>
            <a:fillRect/>
          </a:stretch>
        </p:blipFill>
        <p:spPr bwMode="auto">
          <a:xfrm>
            <a:off x="797362" y="1219200"/>
            <a:ext cx="2922666" cy="1587545"/>
          </a:xfrm>
          <a:prstGeom prst="rect">
            <a:avLst/>
          </a:prstGeom>
          <a:noFill/>
          <a:ln w="9525">
            <a:noFill/>
            <a:miter lim="800000"/>
            <a:headEnd/>
            <a:tailEnd/>
          </a:ln>
        </p:spPr>
      </p:pic>
      <p:pic>
        <p:nvPicPr>
          <p:cNvPr id="5" name="Picture 4" descr="C:\temp\LSB watermarking\download 6.jpg"/>
          <p:cNvPicPr/>
          <p:nvPr/>
        </p:nvPicPr>
        <p:blipFill>
          <a:blip r:embed="rId3"/>
          <a:srcRect r="53211" b="55286"/>
          <a:stretch>
            <a:fillRect/>
          </a:stretch>
        </p:blipFill>
        <p:spPr bwMode="auto">
          <a:xfrm>
            <a:off x="5579491" y="762000"/>
            <a:ext cx="2282190" cy="2227580"/>
          </a:xfrm>
          <a:prstGeom prst="rect">
            <a:avLst/>
          </a:prstGeom>
          <a:noFill/>
          <a:ln w="9525">
            <a:noFill/>
            <a:miter lim="800000"/>
            <a:headEnd/>
            <a:tailEnd/>
          </a:ln>
        </p:spPr>
      </p:pic>
      <p:pic>
        <p:nvPicPr>
          <p:cNvPr id="6" name="Picture 5" descr="C:\temp\LSB watermarking\download 5.jpg"/>
          <p:cNvPicPr/>
          <p:nvPr/>
        </p:nvPicPr>
        <p:blipFill>
          <a:blip r:embed="rId4"/>
          <a:srcRect r="77124" b="74569"/>
          <a:stretch>
            <a:fillRect/>
          </a:stretch>
        </p:blipFill>
        <p:spPr bwMode="auto">
          <a:xfrm>
            <a:off x="1143000" y="4191000"/>
            <a:ext cx="1115695" cy="1240155"/>
          </a:xfrm>
          <a:prstGeom prst="rect">
            <a:avLst/>
          </a:prstGeom>
          <a:noFill/>
          <a:ln w="9525">
            <a:noFill/>
            <a:miter lim="800000"/>
            <a:headEnd/>
            <a:tailEnd/>
          </a:ln>
        </p:spPr>
      </p:pic>
      <p:pic>
        <p:nvPicPr>
          <p:cNvPr id="7" name="Picture 6" descr="C:\temp\LSB watermarking\download 68.png"/>
          <p:cNvPicPr/>
          <p:nvPr/>
        </p:nvPicPr>
        <p:blipFill>
          <a:blip r:embed="rId5"/>
          <a:srcRect r="70405" b="72414"/>
          <a:stretch>
            <a:fillRect/>
          </a:stretch>
        </p:blipFill>
        <p:spPr bwMode="auto">
          <a:xfrm>
            <a:off x="3581400" y="4086225"/>
            <a:ext cx="1448435" cy="1344930"/>
          </a:xfrm>
          <a:prstGeom prst="rect">
            <a:avLst/>
          </a:prstGeom>
          <a:noFill/>
          <a:ln w="9525">
            <a:noFill/>
            <a:miter lim="800000"/>
            <a:headEnd/>
            <a:tailEnd/>
          </a:ln>
        </p:spPr>
      </p:pic>
      <p:pic>
        <p:nvPicPr>
          <p:cNvPr id="8" name="Picture 7" descr="C:\temp\LSB watermarking\download 4.png"/>
          <p:cNvPicPr/>
          <p:nvPr/>
        </p:nvPicPr>
        <p:blipFill>
          <a:blip r:embed="rId6"/>
          <a:srcRect r="72600" b="73491"/>
          <a:stretch>
            <a:fillRect/>
          </a:stretch>
        </p:blipFill>
        <p:spPr bwMode="auto">
          <a:xfrm>
            <a:off x="6172200" y="4086225"/>
            <a:ext cx="1336675" cy="1292225"/>
          </a:xfrm>
          <a:prstGeom prst="rect">
            <a:avLst/>
          </a:prstGeom>
          <a:noFill/>
          <a:ln w="9525">
            <a:noFill/>
            <a:miter lim="800000"/>
            <a:headEnd/>
            <a:tailEnd/>
          </a:ln>
        </p:spPr>
      </p:pic>
      <p:sp>
        <p:nvSpPr>
          <p:cNvPr id="10" name="Rectangle 9"/>
          <p:cNvSpPr/>
          <p:nvPr/>
        </p:nvSpPr>
        <p:spPr>
          <a:xfrm>
            <a:off x="1447800" y="3059668"/>
            <a:ext cx="1229824" cy="369332"/>
          </a:xfrm>
          <a:prstGeom prst="rect">
            <a:avLst/>
          </a:prstGeom>
        </p:spPr>
        <p:txBody>
          <a:bodyPr wrap="none">
            <a:spAutoFit/>
          </a:bodyPr>
          <a:lstStyle/>
          <a:p>
            <a:r>
              <a:rPr lang="en-IN" dirty="0">
                <a:solidFill>
                  <a:srgbClr val="333333"/>
                </a:solidFill>
                <a:latin typeface="Times New Roman"/>
                <a:ea typeface="Times New Roman"/>
              </a:rPr>
              <a:t>Image1.jpg</a:t>
            </a:r>
            <a:endParaRPr lang="en-US" dirty="0"/>
          </a:p>
        </p:txBody>
      </p:sp>
      <p:sp>
        <p:nvSpPr>
          <p:cNvPr id="11" name="Rectangle 10"/>
          <p:cNvSpPr/>
          <p:nvPr/>
        </p:nvSpPr>
        <p:spPr>
          <a:xfrm>
            <a:off x="6105674" y="3124200"/>
            <a:ext cx="1229824" cy="369332"/>
          </a:xfrm>
          <a:prstGeom prst="rect">
            <a:avLst/>
          </a:prstGeom>
        </p:spPr>
        <p:txBody>
          <a:bodyPr wrap="none">
            <a:spAutoFit/>
          </a:bodyPr>
          <a:lstStyle/>
          <a:p>
            <a:r>
              <a:rPr lang="en-IN" dirty="0">
                <a:solidFill>
                  <a:srgbClr val="333333"/>
                </a:solidFill>
                <a:latin typeface="Times New Roman"/>
                <a:ea typeface="Times New Roman"/>
              </a:rPr>
              <a:t>Image2.jpg</a:t>
            </a:r>
            <a:endParaRPr lang="en-US" dirty="0"/>
          </a:p>
        </p:txBody>
      </p:sp>
      <p:sp>
        <p:nvSpPr>
          <p:cNvPr id="12" name="Rectangle 11"/>
          <p:cNvSpPr/>
          <p:nvPr/>
        </p:nvSpPr>
        <p:spPr>
          <a:xfrm>
            <a:off x="3697117" y="5751576"/>
            <a:ext cx="1217000" cy="369332"/>
          </a:xfrm>
          <a:prstGeom prst="rect">
            <a:avLst/>
          </a:prstGeom>
        </p:spPr>
        <p:txBody>
          <a:bodyPr wrap="none">
            <a:spAutoFit/>
          </a:bodyPr>
          <a:lstStyle/>
          <a:p>
            <a:r>
              <a:rPr lang="en-IN" dirty="0"/>
              <a:t>Image4.png </a:t>
            </a:r>
            <a:endParaRPr lang="en-US" dirty="0"/>
          </a:p>
        </p:txBody>
      </p:sp>
      <p:sp>
        <p:nvSpPr>
          <p:cNvPr id="13" name="Rectangle 12"/>
          <p:cNvSpPr/>
          <p:nvPr/>
        </p:nvSpPr>
        <p:spPr>
          <a:xfrm>
            <a:off x="1094594" y="5713214"/>
            <a:ext cx="1164101" cy="369332"/>
          </a:xfrm>
          <a:prstGeom prst="rect">
            <a:avLst/>
          </a:prstGeom>
        </p:spPr>
        <p:txBody>
          <a:bodyPr wrap="none">
            <a:spAutoFit/>
          </a:bodyPr>
          <a:lstStyle/>
          <a:p>
            <a:r>
              <a:rPr lang="en-IN" dirty="0"/>
              <a:t>Image3.jpg </a:t>
            </a:r>
            <a:endParaRPr lang="en-US" dirty="0"/>
          </a:p>
        </p:txBody>
      </p:sp>
      <p:sp>
        <p:nvSpPr>
          <p:cNvPr id="14" name="Rectangle 13"/>
          <p:cNvSpPr/>
          <p:nvPr/>
        </p:nvSpPr>
        <p:spPr>
          <a:xfrm>
            <a:off x="6102626" y="5638800"/>
            <a:ext cx="1217000" cy="369332"/>
          </a:xfrm>
          <a:prstGeom prst="rect">
            <a:avLst/>
          </a:prstGeom>
        </p:spPr>
        <p:txBody>
          <a:bodyPr wrap="none">
            <a:spAutoFit/>
          </a:bodyPr>
          <a:lstStyle/>
          <a:p>
            <a:r>
              <a:rPr lang="en-IN" dirty="0"/>
              <a:t>Image5.png </a:t>
            </a:r>
            <a:endParaRPr lang="en-US" dirty="0"/>
          </a:p>
        </p:txBody>
      </p:sp>
    </p:spTree>
    <p:extLst>
      <p:ext uri="{BB962C8B-B14F-4D97-AF65-F5344CB8AC3E}">
        <p14:creationId xmlns:p14="http://schemas.microsoft.com/office/powerpoint/2010/main" val="16908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5999" y="1371600"/>
            <a:ext cx="457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57600" y="609600"/>
            <a:ext cx="2203617" cy="584775"/>
          </a:xfrm>
          <a:prstGeom prst="rect">
            <a:avLst/>
          </a:prstGeom>
        </p:spPr>
        <p:txBody>
          <a:bodyPr wrap="none">
            <a:spAutoFit/>
          </a:bodyPr>
          <a:lstStyle/>
          <a:p>
            <a:r>
              <a:rPr lang="en-IN" sz="3200" dirty="0">
                <a:latin typeface="Times New Roman" pitchFamily="18" charset="0"/>
                <a:cs typeface="Times New Roman" pitchFamily="18" charset="0"/>
              </a:rPr>
              <a:t>Watermark1</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2145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304800"/>
            <a:ext cx="7772400" cy="5867400"/>
          </a:xfrm>
        </p:spPr>
        <p:txBody>
          <a:bodyPr/>
          <a:lstStyle/>
          <a:p>
            <a:pPr>
              <a:buFont typeface="Wingdings" pitchFamily="2" charset="2"/>
              <a:buChar char="Ø"/>
            </a:pPr>
            <a:r>
              <a:rPr lang="en-US" b="1" u="sng" dirty="0" smtClean="0">
                <a:latin typeface="Times New Roman" pitchFamily="18" charset="0"/>
                <a:cs typeface="Times New Roman" pitchFamily="18" charset="0"/>
              </a:rPr>
              <a:t>RESULT 2:-</a:t>
            </a:r>
          </a:p>
          <a:p>
            <a:pPr marL="0" indent="0">
              <a:buNone/>
            </a:pPr>
            <a:r>
              <a:rPr lang="en-IN" dirty="0" smtClean="0">
                <a:latin typeface="Times New Roman" pitchFamily="18" charset="0"/>
                <a:cs typeface="Times New Roman" pitchFamily="18" charset="0"/>
              </a:rPr>
              <a:t>After </a:t>
            </a:r>
            <a:r>
              <a:rPr lang="en-IN" dirty="0">
                <a:latin typeface="Times New Roman" pitchFamily="18" charset="0"/>
                <a:cs typeface="Times New Roman" pitchFamily="18" charset="0"/>
              </a:rPr>
              <a:t>watermarking we attacked the watermarked </a:t>
            </a:r>
            <a:r>
              <a:rPr lang="en-IN" dirty="0" smtClean="0">
                <a:latin typeface="Times New Roman" pitchFamily="18" charset="0"/>
                <a:cs typeface="Times New Roman" pitchFamily="18" charset="0"/>
              </a:rPr>
              <a:t>image using </a:t>
            </a:r>
            <a:r>
              <a:rPr lang="en-IN" dirty="0">
                <a:latin typeface="Times New Roman" pitchFamily="18" charset="0"/>
                <a:cs typeface="Times New Roman" pitchFamily="18" charset="0"/>
              </a:rPr>
              <a:t>different </a:t>
            </a:r>
            <a:r>
              <a:rPr lang="en-IN" dirty="0" smtClean="0">
                <a:latin typeface="Times New Roman" pitchFamily="18" charset="0"/>
                <a:cs typeface="Times New Roman" pitchFamily="18" charset="0"/>
              </a:rPr>
              <a:t>attack  and after that we extracted the watermark from attacked image and compared it with the</a:t>
            </a:r>
            <a:r>
              <a:rPr lang="en-US"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original watermark and got the following result.</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1732758"/>
              </p:ext>
            </p:extLst>
          </p:nvPr>
        </p:nvGraphicFramePr>
        <p:xfrm>
          <a:off x="838199" y="2895600"/>
          <a:ext cx="7467602" cy="3657598"/>
        </p:xfrm>
        <a:graphic>
          <a:graphicData uri="http://schemas.openxmlformats.org/drawingml/2006/table">
            <a:tbl>
              <a:tblPr firstRow="1" firstCol="1" bandRow="1">
                <a:tableStyleId>{5C22544A-7EE6-4342-B048-85BDC9FD1C3A}</a:tableStyleId>
              </a:tblPr>
              <a:tblGrid>
                <a:gridCol w="895271"/>
                <a:gridCol w="1314530"/>
                <a:gridCol w="860626"/>
                <a:gridCol w="1126362"/>
                <a:gridCol w="1126362"/>
                <a:gridCol w="1126362"/>
                <a:gridCol w="1018089"/>
              </a:tblGrid>
              <a:tr h="400402">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HOST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WATRMRK</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medfilt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Resize</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Adjust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Noise(g)</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translate</a:t>
                      </a:r>
                      <a:endParaRPr lang="en-US" sz="1600" dirty="0">
                        <a:effectLst/>
                        <a:latin typeface="Times New Roman" pitchFamily="18" charset="0"/>
                        <a:ea typeface="Calibri"/>
                        <a:cs typeface="Times New Roman" pitchFamily="18" charset="0"/>
                      </a:endParaRPr>
                    </a:p>
                  </a:txBody>
                  <a:tcPr marL="68580" marR="68580" marT="0" marB="0"/>
                </a:tc>
              </a:tr>
              <a:tr h="814299">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Lena</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Watermark1</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1320,0.005</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129476,0.4939</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153376,0.5851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128890,0.4917</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18608,0.071</a:t>
                      </a:r>
                      <a:endParaRPr lang="en-US" sz="1600" dirty="0">
                        <a:effectLst/>
                        <a:latin typeface="Times New Roman" pitchFamily="18" charset="0"/>
                        <a:ea typeface="Calibri"/>
                        <a:cs typeface="Times New Roman" pitchFamily="18" charset="0"/>
                      </a:endParaRPr>
                    </a:p>
                  </a:txBody>
                  <a:tcPr marL="68580" marR="68580" marT="0" marB="0"/>
                </a:tc>
              </a:tr>
              <a:tr h="814299">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Lena</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Watermark2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25436,0.097</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129463,0.4939</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15793,0.5867</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129165,0.4927</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79189,0.3.21</a:t>
                      </a:r>
                      <a:endParaRPr lang="en-US" sz="1600" dirty="0">
                        <a:effectLst/>
                        <a:latin typeface="Times New Roman" pitchFamily="18" charset="0"/>
                        <a:ea typeface="Calibri"/>
                        <a:cs typeface="Times New Roman" pitchFamily="18" charset="0"/>
                      </a:endParaRPr>
                    </a:p>
                  </a:txBody>
                  <a:tcPr marL="68580" marR="68580" marT="0" marB="0"/>
                </a:tc>
              </a:tr>
              <a:tr h="814299">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Baboon</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Watermark1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1357,0.0052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130936,0.4995</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145014,0.5532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131303,0.5009</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18608,0.071</a:t>
                      </a:r>
                      <a:endParaRPr lang="en-US" sz="1600" dirty="0">
                        <a:effectLst/>
                        <a:latin typeface="Times New Roman" pitchFamily="18" charset="0"/>
                        <a:ea typeface="Calibri"/>
                        <a:cs typeface="Times New Roman" pitchFamily="18" charset="0"/>
                      </a:endParaRPr>
                    </a:p>
                  </a:txBody>
                  <a:tcPr marL="68580" marR="68580" marT="0" marB="0"/>
                </a:tc>
              </a:tr>
              <a:tr h="814299">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Baboon</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Watermark2</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27265,0.104</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130955,0.4996</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a:effectLst/>
                          <a:latin typeface="Times New Roman" pitchFamily="18" charset="0"/>
                          <a:cs typeface="Times New Roman" pitchFamily="18" charset="0"/>
                        </a:rPr>
                        <a:t>145004,0.5531</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130928,0.4995</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1600" dirty="0">
                          <a:effectLst/>
                          <a:latin typeface="Times New Roman" pitchFamily="18" charset="0"/>
                          <a:cs typeface="Times New Roman" pitchFamily="18" charset="0"/>
                        </a:rPr>
                        <a:t>79189,0.3.21</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43781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boon.png"/>
          <p:cNvPicPr>
            <a:picLocks noGrp="1"/>
          </p:cNvPicPr>
          <p:nvPr>
            <p:ph sz="quarter" idx="1"/>
          </p:nvPr>
        </p:nvPicPr>
        <p:blipFill>
          <a:blip r:embed="rId2"/>
          <a:stretch>
            <a:fillRect/>
          </a:stretch>
        </p:blipFill>
        <p:spPr>
          <a:xfrm>
            <a:off x="609600" y="1828800"/>
            <a:ext cx="3901440" cy="3901440"/>
          </a:xfrm>
          <a:prstGeom prst="rect">
            <a:avLst/>
          </a:prstGeom>
        </p:spPr>
      </p:pic>
      <p:pic>
        <p:nvPicPr>
          <p:cNvPr id="5" name="Picture 4" descr="Lena.png"/>
          <p:cNvPicPr/>
          <p:nvPr/>
        </p:nvPicPr>
        <p:blipFill>
          <a:blip r:embed="rId3"/>
          <a:stretch>
            <a:fillRect/>
          </a:stretch>
        </p:blipFill>
        <p:spPr>
          <a:xfrm>
            <a:off x="5867400" y="2362200"/>
            <a:ext cx="2566035" cy="2711450"/>
          </a:xfrm>
          <a:prstGeom prst="rect">
            <a:avLst/>
          </a:prstGeom>
        </p:spPr>
      </p:pic>
      <p:sp>
        <p:nvSpPr>
          <p:cNvPr id="6" name="Rectangle 5"/>
          <p:cNvSpPr/>
          <p:nvPr/>
        </p:nvSpPr>
        <p:spPr>
          <a:xfrm>
            <a:off x="1828800" y="990600"/>
            <a:ext cx="987514" cy="369332"/>
          </a:xfrm>
          <a:prstGeom prst="rect">
            <a:avLst/>
          </a:prstGeom>
        </p:spPr>
        <p:txBody>
          <a:bodyPr wrap="none">
            <a:spAutoFit/>
          </a:bodyPr>
          <a:lstStyle/>
          <a:p>
            <a:r>
              <a:rPr lang="en-IN" b="1" dirty="0"/>
              <a:t>Baboon </a:t>
            </a:r>
            <a:endParaRPr lang="en-US" dirty="0"/>
          </a:p>
        </p:txBody>
      </p:sp>
      <p:sp>
        <p:nvSpPr>
          <p:cNvPr id="7" name="Rectangle 6"/>
          <p:cNvSpPr/>
          <p:nvPr/>
        </p:nvSpPr>
        <p:spPr>
          <a:xfrm>
            <a:off x="6827251" y="990600"/>
            <a:ext cx="646331" cy="369332"/>
          </a:xfrm>
          <a:prstGeom prst="rect">
            <a:avLst/>
          </a:prstGeom>
        </p:spPr>
        <p:txBody>
          <a:bodyPr wrap="none">
            <a:spAutoFit/>
          </a:bodyPr>
          <a:lstStyle/>
          <a:p>
            <a:r>
              <a:rPr lang="en-IN" b="1" dirty="0"/>
              <a:t>Lena</a:t>
            </a:r>
            <a:endParaRPr lang="en-US" dirty="0"/>
          </a:p>
        </p:txBody>
      </p:sp>
    </p:spTree>
    <p:extLst>
      <p:ext uri="{BB962C8B-B14F-4D97-AF65-F5344CB8AC3E}">
        <p14:creationId xmlns:p14="http://schemas.microsoft.com/office/powerpoint/2010/main" val="413880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agya 2.png"/>
          <p:cNvPicPr>
            <a:picLocks noGrp="1"/>
          </p:cNvPicPr>
          <p:nvPr>
            <p:ph sz="quarter" idx="1"/>
          </p:nvPr>
        </p:nvPicPr>
        <p:blipFill>
          <a:blip r:embed="rId2"/>
          <a:stretch>
            <a:fillRect/>
          </a:stretch>
        </p:blipFill>
        <p:spPr>
          <a:xfrm>
            <a:off x="381000" y="1447800"/>
            <a:ext cx="4572000" cy="4572000"/>
          </a:xfrm>
          <a:prstGeom prst="rect">
            <a:avLst/>
          </a:prstGeom>
        </p:spPr>
      </p:pic>
      <p:pic>
        <p:nvPicPr>
          <p:cNvPr id="5" name="Picture 4" descr="watermark.jpg"/>
          <p:cNvPicPr/>
          <p:nvPr/>
        </p:nvPicPr>
        <p:blipFill>
          <a:blip r:embed="rId3"/>
          <a:stretch>
            <a:fillRect/>
          </a:stretch>
        </p:blipFill>
        <p:spPr>
          <a:xfrm>
            <a:off x="5867400" y="2438400"/>
            <a:ext cx="3134360" cy="2343785"/>
          </a:xfrm>
          <a:prstGeom prst="rect">
            <a:avLst/>
          </a:prstGeom>
        </p:spPr>
      </p:pic>
      <p:sp>
        <p:nvSpPr>
          <p:cNvPr id="6" name="Rectangle 5"/>
          <p:cNvSpPr/>
          <p:nvPr/>
        </p:nvSpPr>
        <p:spPr>
          <a:xfrm>
            <a:off x="1752600" y="685800"/>
            <a:ext cx="1302729" cy="369332"/>
          </a:xfrm>
          <a:prstGeom prst="rect">
            <a:avLst/>
          </a:prstGeom>
        </p:spPr>
        <p:txBody>
          <a:bodyPr wrap="none">
            <a:spAutoFit/>
          </a:bodyPr>
          <a:lstStyle/>
          <a:p>
            <a:r>
              <a:rPr lang="en-IN" b="1" dirty="0"/>
              <a:t> Watermark</a:t>
            </a:r>
            <a:endParaRPr lang="en-US" dirty="0"/>
          </a:p>
        </p:txBody>
      </p:sp>
      <p:sp>
        <p:nvSpPr>
          <p:cNvPr id="7" name="Rectangle 6"/>
          <p:cNvSpPr/>
          <p:nvPr/>
        </p:nvSpPr>
        <p:spPr>
          <a:xfrm>
            <a:off x="6400800" y="685800"/>
            <a:ext cx="1386085" cy="369332"/>
          </a:xfrm>
          <a:prstGeom prst="rect">
            <a:avLst/>
          </a:prstGeom>
        </p:spPr>
        <p:txBody>
          <a:bodyPr wrap="none">
            <a:spAutoFit/>
          </a:bodyPr>
          <a:lstStyle/>
          <a:p>
            <a:r>
              <a:rPr lang="en-IN" b="1" dirty="0"/>
              <a:t>Watermark1</a:t>
            </a:r>
            <a:endParaRPr lang="en-US" dirty="0"/>
          </a:p>
        </p:txBody>
      </p:sp>
    </p:spTree>
    <p:extLst>
      <p:ext uri="{BB962C8B-B14F-4D97-AF65-F5344CB8AC3E}">
        <p14:creationId xmlns:p14="http://schemas.microsoft.com/office/powerpoint/2010/main" val="35337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na.png"/>
          <p:cNvPicPr>
            <a:picLocks noGrp="1"/>
          </p:cNvPicPr>
          <p:nvPr>
            <p:ph sz="quarter" idx="1"/>
          </p:nvPr>
        </p:nvPicPr>
        <p:blipFill>
          <a:blip r:embed="rId2"/>
          <a:stretch>
            <a:fillRect/>
          </a:stretch>
        </p:blipFill>
        <p:spPr>
          <a:xfrm>
            <a:off x="838200" y="1600200"/>
            <a:ext cx="3901440" cy="3901440"/>
          </a:xfrm>
          <a:prstGeom prst="rect">
            <a:avLst/>
          </a:prstGeom>
        </p:spPr>
      </p:pic>
      <p:pic>
        <p:nvPicPr>
          <p:cNvPr id="5" name="Picture 4" descr="pragya 2.png"/>
          <p:cNvPicPr/>
          <p:nvPr/>
        </p:nvPicPr>
        <p:blipFill>
          <a:blip r:embed="rId3"/>
          <a:stretch>
            <a:fillRect/>
          </a:stretch>
        </p:blipFill>
        <p:spPr>
          <a:xfrm>
            <a:off x="5638800" y="2286000"/>
            <a:ext cx="2503170" cy="2122805"/>
          </a:xfrm>
          <a:prstGeom prst="rect">
            <a:avLst/>
          </a:prstGeom>
        </p:spPr>
      </p:pic>
      <p:sp>
        <p:nvSpPr>
          <p:cNvPr id="6" name="Rectangle 5"/>
          <p:cNvSpPr/>
          <p:nvPr/>
        </p:nvSpPr>
        <p:spPr>
          <a:xfrm>
            <a:off x="3048001" y="457200"/>
            <a:ext cx="2210946" cy="523220"/>
          </a:xfrm>
          <a:prstGeom prst="rect">
            <a:avLst/>
          </a:prstGeom>
        </p:spPr>
        <p:txBody>
          <a:bodyPr wrap="square">
            <a:spAutoFit/>
          </a:bodyPr>
          <a:lstStyle/>
          <a:p>
            <a:pPr algn="ctr"/>
            <a:r>
              <a:rPr lang="en-IN" sz="2800" b="1" dirty="0">
                <a:latin typeface="Times New Roman" pitchFamily="18" charset="0"/>
                <a:cs typeface="Times New Roman" pitchFamily="18" charset="0"/>
              </a:rPr>
              <a:t>Watermark2</a:t>
            </a:r>
            <a:endParaRPr lang="en-US" sz="2800" dirty="0">
              <a:latin typeface="Times New Roman" pitchFamily="18" charset="0"/>
              <a:cs typeface="Times New Roman" pitchFamily="18" charset="0"/>
            </a:endParaRPr>
          </a:p>
        </p:txBody>
      </p:sp>
      <p:sp>
        <p:nvSpPr>
          <p:cNvPr id="7" name="Rectangle 6"/>
          <p:cNvSpPr/>
          <p:nvPr/>
        </p:nvSpPr>
        <p:spPr>
          <a:xfrm>
            <a:off x="2057400" y="5867400"/>
            <a:ext cx="1083951" cy="369332"/>
          </a:xfrm>
          <a:prstGeom prst="rect">
            <a:avLst/>
          </a:prstGeom>
        </p:spPr>
        <p:txBody>
          <a:bodyPr wrap="none">
            <a:spAutoFit/>
          </a:bodyPr>
          <a:lstStyle/>
          <a:p>
            <a:r>
              <a:rPr lang="en-IN" b="1" dirty="0"/>
              <a:t>Lena.png</a:t>
            </a:r>
            <a:endParaRPr lang="en-US" dirty="0"/>
          </a:p>
        </p:txBody>
      </p:sp>
      <p:sp>
        <p:nvSpPr>
          <p:cNvPr id="8" name="Rectangle 7"/>
          <p:cNvSpPr/>
          <p:nvPr/>
        </p:nvSpPr>
        <p:spPr>
          <a:xfrm>
            <a:off x="6197342" y="4648200"/>
            <a:ext cx="1386085" cy="369332"/>
          </a:xfrm>
          <a:prstGeom prst="rect">
            <a:avLst/>
          </a:prstGeom>
        </p:spPr>
        <p:txBody>
          <a:bodyPr wrap="none">
            <a:spAutoFit/>
          </a:bodyPr>
          <a:lstStyle/>
          <a:p>
            <a:r>
              <a:rPr lang="en-IN" b="1" dirty="0"/>
              <a:t>Watermark1</a:t>
            </a:r>
            <a:endParaRPr lang="en-US" dirty="0"/>
          </a:p>
        </p:txBody>
      </p:sp>
    </p:spTree>
    <p:extLst>
      <p:ext uri="{BB962C8B-B14F-4D97-AF65-F5344CB8AC3E}">
        <p14:creationId xmlns:p14="http://schemas.microsoft.com/office/powerpoint/2010/main" val="394377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762000" y="304800"/>
            <a:ext cx="7772400" cy="4572000"/>
          </a:xfrm>
        </p:spPr>
        <p:txBody>
          <a:bodyPr/>
          <a:lstStyle/>
          <a:p>
            <a:pPr>
              <a:buFont typeface="Wingdings" pitchFamily="2" charset="2"/>
              <a:buChar char="Ø"/>
            </a:pPr>
            <a:r>
              <a:rPr lang="en-US" b="1" u="sng" dirty="0" smtClean="0">
                <a:latin typeface="Times New Roman" pitchFamily="18" charset="0"/>
                <a:cs typeface="Times New Roman" pitchFamily="18" charset="0"/>
              </a:rPr>
              <a:t>RESULT 3:-</a:t>
            </a:r>
          </a:p>
          <a:p>
            <a:pPr marL="0" indent="0">
              <a:buNone/>
            </a:pPr>
            <a:r>
              <a:rPr lang="en-US" dirty="0" smtClean="0">
                <a:latin typeface="Times New Roman" pitchFamily="18" charset="0"/>
                <a:cs typeface="Times New Roman" pitchFamily="18" charset="0"/>
              </a:rPr>
              <a:t>Comparison when watermarking is done by changing at every bit one by one and we got the following result .</a:t>
            </a:r>
          </a:p>
          <a:p>
            <a:pPr marL="0" indent="0">
              <a:buNone/>
            </a:pPr>
            <a:endParaRPr lang="en-US" dirty="0"/>
          </a:p>
          <a:p>
            <a:pPr marL="0" indent="0">
              <a:buNone/>
            </a:pPr>
            <a:r>
              <a:rPr lang="en-US" dirty="0" smtClean="0"/>
              <a:t>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93495111"/>
              </p:ext>
            </p:extLst>
          </p:nvPr>
        </p:nvGraphicFramePr>
        <p:xfrm>
          <a:off x="990600" y="1905000"/>
          <a:ext cx="7315200" cy="4419603"/>
        </p:xfrm>
        <a:graphic>
          <a:graphicData uri="http://schemas.openxmlformats.org/drawingml/2006/table">
            <a:tbl>
              <a:tblPr firstRow="1" firstCol="1" bandRow="1">
                <a:tableStyleId>{5C22544A-7EE6-4342-B048-85BDC9FD1C3A}</a:tableStyleId>
              </a:tblPr>
              <a:tblGrid>
                <a:gridCol w="2437872"/>
                <a:gridCol w="2438664"/>
                <a:gridCol w="2438664"/>
              </a:tblGrid>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Bit Position</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psnr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ber</a:t>
                      </a:r>
                      <a:endParaRPr lang="en-US" sz="200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smtClean="0">
                          <a:effectLst/>
                          <a:latin typeface="Times New Roman" pitchFamily="18" charset="0"/>
                          <a:cs typeface="Times New Roman" pitchFamily="18" charset="0"/>
                        </a:rPr>
                        <a:t>8(LSB)</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49.7436</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0.5063</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7</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43.7321</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0.5059</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6</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37.7037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0.5082</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5</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31.6985</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0.5055</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4</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25.6657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0.5081</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3</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19.6316</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0.5115</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2</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13.6279</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0.5093</a:t>
                      </a:r>
                      <a:endParaRPr lang="en-US" sz="2000" dirty="0">
                        <a:effectLst/>
                        <a:latin typeface="Times New Roman" pitchFamily="18" charset="0"/>
                        <a:ea typeface="Calibri"/>
                        <a:cs typeface="Times New Roman" pitchFamily="18" charset="0"/>
                      </a:endParaRPr>
                    </a:p>
                  </a:txBody>
                  <a:tcPr marL="68580" marR="68580" marT="0" marB="0"/>
                </a:tc>
              </a:tr>
              <a:tr h="491067">
                <a:tc>
                  <a:txBody>
                    <a:bodyPr/>
                    <a:lstStyle/>
                    <a:p>
                      <a:pPr marL="0" marR="0">
                        <a:lnSpc>
                          <a:spcPct val="115000"/>
                        </a:lnSpc>
                        <a:spcBef>
                          <a:spcPts val="0"/>
                        </a:spcBef>
                        <a:spcAft>
                          <a:spcPts val="0"/>
                        </a:spcAft>
                      </a:pPr>
                      <a:r>
                        <a:rPr lang="en-IN" sz="2000" dirty="0" smtClean="0">
                          <a:effectLst/>
                          <a:latin typeface="Times New Roman" pitchFamily="18" charset="0"/>
                          <a:cs typeface="Times New Roman" pitchFamily="18" charset="0"/>
                        </a:rPr>
                        <a:t>1(MSB)</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a:effectLst/>
                          <a:latin typeface="Times New Roman" pitchFamily="18" charset="0"/>
                          <a:cs typeface="Times New Roman" pitchFamily="18" charset="0"/>
                        </a:rPr>
                        <a:t>7.5728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cs typeface="Times New Roman" pitchFamily="18" charset="0"/>
                        </a:rPr>
                        <a:t>0.0970</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5224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INTRODUCTION</a:t>
            </a: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a:buFont typeface="Wingdings" pitchFamily="2" charset="2"/>
              <a:buChar char="Ø"/>
            </a:pPr>
            <a:r>
              <a:rPr lang="en-IN" dirty="0">
                <a:latin typeface="Times New Roman" pitchFamily="18" charset="0"/>
                <a:cs typeface="Times New Roman" pitchFamily="18" charset="0"/>
              </a:rPr>
              <a:t>We worked in the field of </a:t>
            </a:r>
            <a:r>
              <a:rPr lang="en-IN" b="1" u="sng" dirty="0">
                <a:latin typeface="Times New Roman" pitchFamily="18" charset="0"/>
                <a:cs typeface="Times New Roman" pitchFamily="18" charset="0"/>
              </a:rPr>
              <a:t>image processing</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Now</a:t>
            </a:r>
            <a:r>
              <a:rPr lang="en-IN" dirty="0">
                <a:latin typeface="Times New Roman" pitchFamily="18" charset="0"/>
                <a:cs typeface="Times New Roman" pitchFamily="18" charset="0"/>
              </a:rPr>
              <a:t>, What is </a:t>
            </a:r>
            <a:r>
              <a:rPr lang="en-IN" b="1" u="sng" dirty="0">
                <a:latin typeface="Times New Roman" pitchFamily="18" charset="0"/>
                <a:cs typeface="Times New Roman" pitchFamily="18" charset="0"/>
              </a:rPr>
              <a:t>image processing</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Font typeface="Wingdings" pitchFamily="2" charset="2"/>
              <a:buChar char="Ø"/>
            </a:pPr>
            <a:r>
              <a:rPr lang="en-IN" b="1" u="sng" dirty="0" smtClean="0">
                <a:latin typeface="Times New Roman" pitchFamily="18" charset="0"/>
                <a:cs typeface="Times New Roman" pitchFamily="18" charset="0"/>
              </a:rPr>
              <a:t>Image </a:t>
            </a:r>
            <a:r>
              <a:rPr lang="en-IN" b="1" u="sng" dirty="0">
                <a:latin typeface="Times New Roman" pitchFamily="18" charset="0"/>
                <a:cs typeface="Times New Roman" pitchFamily="18" charset="0"/>
              </a:rPr>
              <a:t>processing </a:t>
            </a:r>
            <a:r>
              <a:rPr lang="en-IN" dirty="0">
                <a:latin typeface="Times New Roman" pitchFamily="18" charset="0"/>
                <a:cs typeface="Times New Roman" pitchFamily="18" charset="0"/>
              </a:rPr>
              <a:t>is a method to convert image into digital form and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to perform some operations on an image, in order to get an </a:t>
            </a:r>
            <a:r>
              <a:rPr lang="en-US" dirty="0" smtClean="0">
                <a:latin typeface="Times New Roman" pitchFamily="18" charset="0"/>
                <a:cs typeface="Times New Roman" pitchFamily="18" charset="0"/>
              </a:rPr>
              <a:t>enhanced image</a:t>
            </a:r>
            <a:r>
              <a:rPr lang="en-US" dirty="0">
                <a:latin typeface="Times New Roman" pitchFamily="18" charset="0"/>
                <a:cs typeface="Times New Roman" pitchFamily="18" charset="0"/>
              </a:rPr>
              <a:t> or to extract some useful information from it.</a:t>
            </a:r>
          </a:p>
          <a:p>
            <a:pPr marL="0" indent="0">
              <a:buNone/>
            </a:pPr>
            <a:endParaRPr lang="en-US" dirty="0"/>
          </a:p>
        </p:txBody>
      </p:sp>
    </p:spTree>
    <p:extLst>
      <p:ext uri="{BB962C8B-B14F-4D97-AF65-F5344CB8AC3E}">
        <p14:creationId xmlns:p14="http://schemas.microsoft.com/office/powerpoint/2010/main" val="125984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457200"/>
            <a:ext cx="7772400" cy="6553200"/>
          </a:xfrm>
        </p:spPr>
        <p:txBody>
          <a:bodyPr>
            <a:normAutofit/>
          </a:bodyPr>
          <a:lstStyle/>
          <a:p>
            <a:pPr>
              <a:buFont typeface="Wingdings" pitchFamily="2" charset="2"/>
              <a:buChar char="Ø"/>
            </a:pPr>
            <a:r>
              <a:rPr lang="en-US" b="1" u="sng" dirty="0" smtClean="0">
                <a:latin typeface="Times New Roman" pitchFamily="18" charset="0"/>
                <a:cs typeface="Times New Roman" pitchFamily="18" charset="0"/>
              </a:rPr>
              <a:t>RESULT 4:-</a:t>
            </a:r>
          </a:p>
          <a:p>
            <a:pPr marL="0" indent="0">
              <a:buNone/>
            </a:pPr>
            <a:r>
              <a:rPr lang="en-IN" sz="2400" dirty="0">
                <a:latin typeface="Times New Roman" pitchFamily="18" charset="0"/>
                <a:cs typeface="Times New Roman" pitchFamily="18" charset="0"/>
              </a:rPr>
              <a:t>We took an image and changed the last 4 bits of its each pixel with the first 4 bits of the same pixel. After doing so, we tampered the image using MS – paint and then we  compared the first 4 bits of each pixel  with the last 4 bits of the same </a:t>
            </a:r>
            <a:r>
              <a:rPr lang="en-IN" sz="2400" dirty="0" smtClean="0">
                <a:latin typeface="Times New Roman" pitchFamily="18" charset="0"/>
                <a:cs typeface="Times New Roman" pitchFamily="18" charset="0"/>
              </a:rPr>
              <a:t>pixel . if </a:t>
            </a:r>
            <a:r>
              <a:rPr lang="en-IN" sz="2400" dirty="0">
                <a:latin typeface="Times New Roman" pitchFamily="18" charset="0"/>
                <a:cs typeface="Times New Roman" pitchFamily="18" charset="0"/>
              </a:rPr>
              <a:t>the values </a:t>
            </a:r>
            <a:r>
              <a:rPr lang="en-IN" sz="2400" dirty="0" smtClean="0">
                <a:latin typeface="Times New Roman" pitchFamily="18" charset="0"/>
                <a:cs typeface="Times New Roman" pitchFamily="18" charset="0"/>
              </a:rPr>
              <a:t>matched , we </a:t>
            </a:r>
            <a:r>
              <a:rPr lang="en-IN" sz="2400" dirty="0">
                <a:latin typeface="Times New Roman" pitchFamily="18" charset="0"/>
                <a:cs typeface="Times New Roman" pitchFamily="18" charset="0"/>
              </a:rPr>
              <a:t>left the  it as it </a:t>
            </a:r>
            <a:r>
              <a:rPr lang="en-IN" sz="2400" dirty="0" smtClean="0">
                <a:latin typeface="Times New Roman" pitchFamily="18" charset="0"/>
                <a:cs typeface="Times New Roman" pitchFamily="18" charset="0"/>
              </a:rPr>
              <a:t>is . And </a:t>
            </a:r>
            <a:r>
              <a:rPr lang="en-IN" sz="2400" dirty="0">
                <a:latin typeface="Times New Roman" pitchFamily="18" charset="0"/>
                <a:cs typeface="Times New Roman" pitchFamily="18" charset="0"/>
              </a:rPr>
              <a:t>if the values does not </a:t>
            </a:r>
            <a:r>
              <a:rPr lang="en-IN" sz="2400" dirty="0" smtClean="0">
                <a:latin typeface="Times New Roman" pitchFamily="18" charset="0"/>
                <a:cs typeface="Times New Roman" pitchFamily="18" charset="0"/>
              </a:rPr>
              <a:t>matched , we </a:t>
            </a:r>
            <a:r>
              <a:rPr lang="en-IN" sz="2400" dirty="0">
                <a:latin typeface="Times New Roman" pitchFamily="18" charset="0"/>
                <a:cs typeface="Times New Roman" pitchFamily="18" charset="0"/>
              </a:rPr>
              <a:t>changed the bits of that pixel with 0 which result in the change of that portion into </a:t>
            </a:r>
            <a:r>
              <a:rPr lang="en-IN" sz="2400" dirty="0" smtClean="0">
                <a:latin typeface="Times New Roman" pitchFamily="18" charset="0"/>
                <a:cs typeface="Times New Roman" pitchFamily="18" charset="0"/>
              </a:rPr>
              <a:t>black .  And </a:t>
            </a:r>
            <a:r>
              <a:rPr lang="en-IN" sz="2400" dirty="0">
                <a:latin typeface="Times New Roman" pitchFamily="18" charset="0"/>
                <a:cs typeface="Times New Roman" pitchFamily="18" charset="0"/>
              </a:rPr>
              <a:t>this gave us the idea that at what position the  image was tampered</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watermark 2</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tampered detected</a:t>
            </a:r>
            <a:endParaRPr lang="en-US" sz="2400" u="sng" dirty="0" smtClean="0">
              <a:latin typeface="Times New Roman" pitchFamily="18" charset="0"/>
              <a:cs typeface="Times New Roman" pitchFamily="18" charset="0"/>
            </a:endParaRPr>
          </a:p>
          <a:p>
            <a:pPr marL="0" indent="0">
              <a:buNone/>
            </a:pPr>
            <a:r>
              <a:rPr lang="en-US" sz="2400" u="sng" dirty="0">
                <a:latin typeface="Times New Roman" pitchFamily="18" charset="0"/>
                <a:cs typeface="Times New Roman" pitchFamily="18" charset="0"/>
              </a:rPr>
              <a:t> </a:t>
            </a:r>
          </a:p>
        </p:txBody>
      </p:sp>
      <p:pic>
        <p:nvPicPr>
          <p:cNvPr id="4" name="Picture 3" descr="C:\Users\User\Downloads\pic11.png"/>
          <p:cNvPicPr/>
          <p:nvPr/>
        </p:nvPicPr>
        <p:blipFill>
          <a:blip r:embed="rId2"/>
          <a:srcRect r="60512" b="67790"/>
          <a:stretch>
            <a:fillRect/>
          </a:stretch>
        </p:blipFill>
        <p:spPr bwMode="auto">
          <a:xfrm>
            <a:off x="1088136" y="4715510"/>
            <a:ext cx="2266950" cy="1658620"/>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776" y="4849495"/>
            <a:ext cx="2176463"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55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14400"/>
          </a:xfrm>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CONCLUSION</a:t>
            </a:r>
            <a:r>
              <a:rPr lang="en-US" dirty="0"/>
              <a:t/>
            </a:r>
            <a:br>
              <a:rPr lang="en-US" dirty="0"/>
            </a:br>
            <a:endParaRPr lang="en-US" dirty="0"/>
          </a:p>
        </p:txBody>
      </p:sp>
      <p:sp>
        <p:nvSpPr>
          <p:cNvPr id="3" name="Content Placeholder 2"/>
          <p:cNvSpPr>
            <a:spLocks noGrp="1"/>
          </p:cNvSpPr>
          <p:nvPr>
            <p:ph sz="quarter" idx="1"/>
          </p:nvPr>
        </p:nvSpPr>
        <p:spPr>
          <a:xfrm>
            <a:off x="838200" y="1371600"/>
            <a:ext cx="7772400" cy="5562600"/>
          </a:xfrm>
        </p:spPr>
        <p:txBody>
          <a:bodyPr>
            <a:normAutofit fontScale="77500" lnSpcReduction="20000"/>
          </a:bodyPr>
          <a:lstStyle/>
          <a:p>
            <a:pPr>
              <a:buFont typeface="Wingdings" pitchFamily="2" charset="2"/>
              <a:buChar char="Ø"/>
            </a:pPr>
            <a:r>
              <a:rPr lang="en-IN" b="1" u="sng" dirty="0">
                <a:latin typeface="Times New Roman" pitchFamily="18" charset="0"/>
                <a:cs typeface="Times New Roman" pitchFamily="18" charset="0"/>
              </a:rPr>
              <a:t>Conclusion 1.</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We </a:t>
            </a:r>
            <a:r>
              <a:rPr lang="en-IN" dirty="0">
                <a:latin typeface="Times New Roman" pitchFamily="18" charset="0"/>
                <a:cs typeface="Times New Roman" pitchFamily="18" charset="0"/>
              </a:rPr>
              <a:t>have seen that after changing LSB of each pixel to that of pixel of </a:t>
            </a:r>
            <a:r>
              <a:rPr lang="en-IN" dirty="0" smtClean="0">
                <a:latin typeface="Times New Roman" pitchFamily="18" charset="0"/>
                <a:cs typeface="Times New Roman" pitchFamily="18" charset="0"/>
              </a:rPr>
              <a:t> watermark  </a:t>
            </a:r>
            <a:r>
              <a:rPr lang="en-IN" dirty="0">
                <a:latin typeface="Times New Roman" pitchFamily="18" charset="0"/>
                <a:cs typeface="Times New Roman" pitchFamily="18" charset="0"/>
              </a:rPr>
              <a:t>, we are not getting much differences means there  is similarity , images are almost similar and watermark is also inserted , so we can conclude that we are getting psnr values somewhat greater than 35db which showing similarity in the two images</a:t>
            </a:r>
            <a:r>
              <a:rPr lang="en-IN" dirty="0" smtClean="0">
                <a:latin typeface="Times New Roman" pitchFamily="18" charset="0"/>
                <a:cs typeface="Times New Roman" pitchFamily="18" charset="0"/>
              </a:rPr>
              <a:t>.</a:t>
            </a:r>
          </a:p>
          <a:p>
            <a:pPr marL="0" indent="0">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Font typeface="Wingdings" pitchFamily="2" charset="2"/>
              <a:buChar char="Ø"/>
            </a:pPr>
            <a:r>
              <a:rPr lang="en-IN" b="1" u="sng" dirty="0">
                <a:latin typeface="Times New Roman" pitchFamily="18" charset="0"/>
                <a:cs typeface="Times New Roman" pitchFamily="18" charset="0"/>
              </a:rPr>
              <a:t>Conclusion 2. </a:t>
            </a:r>
            <a:r>
              <a:rPr lang="en-IN" dirty="0">
                <a:latin typeface="Times New Roman" pitchFamily="18" charset="0"/>
                <a:cs typeface="Times New Roman" pitchFamily="18" charset="0"/>
              </a:rPr>
              <a:t>After attacking on images we distorted it and when we extracted watermark from attacked watermarked image we have seem ber values are not as much we need as this ratio should be nearly zero but it is not coming so we can say that LSB based watermarking is not useful as extracted watermark is not much similar to original one</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Font typeface="Wingdings" pitchFamily="2" charset="2"/>
              <a:buChar char="Ø"/>
            </a:pPr>
            <a:r>
              <a:rPr lang="en-IN" b="1" u="sng" dirty="0" smtClean="0">
                <a:latin typeface="Times New Roman" pitchFamily="18" charset="0"/>
                <a:cs typeface="Times New Roman" pitchFamily="18" charset="0"/>
              </a:rPr>
              <a:t>Conclusion </a:t>
            </a:r>
            <a:r>
              <a:rPr lang="en-IN" b="1" u="sng" dirty="0">
                <a:latin typeface="Times New Roman" pitchFamily="18" charset="0"/>
                <a:cs typeface="Times New Roman" pitchFamily="18" charset="0"/>
              </a:rPr>
              <a:t>3. </a:t>
            </a:r>
            <a:r>
              <a:rPr lang="en-IN" dirty="0">
                <a:latin typeface="Times New Roman" pitchFamily="18" charset="0"/>
                <a:cs typeface="Times New Roman" pitchFamily="18" charset="0"/>
              </a:rPr>
              <a:t>So as concluded above LSB is not correct position to embed watermark so now we checked psnr and ber values for all position and for MSB ber is very nearly zero but psnr is very low than 35db </a:t>
            </a:r>
            <a:r>
              <a:rPr lang="en-IN" dirty="0" smtClean="0">
                <a:latin typeface="Times New Roman" pitchFamily="18" charset="0"/>
                <a:cs typeface="Times New Roman" pitchFamily="18" charset="0"/>
              </a:rPr>
              <a:t>so , the </a:t>
            </a:r>
            <a:r>
              <a:rPr lang="en-IN" dirty="0">
                <a:latin typeface="Times New Roman" pitchFamily="18" charset="0"/>
                <a:cs typeface="Times New Roman" pitchFamily="18" charset="0"/>
              </a:rPr>
              <a:t>best position which we got where ber  is nearly zero and psnr is greater than 35dbis the  middle position. </a:t>
            </a:r>
            <a:br>
              <a:rPr lang="en-IN"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97245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715962"/>
          </a:xfrm>
        </p:spPr>
        <p:txBody>
          <a:bodyPr>
            <a:normAutofit fontScale="90000"/>
          </a:bodyPr>
          <a:lstStyle/>
          <a:p>
            <a:pPr algn="ctr"/>
            <a:r>
              <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REFERENCES</a:t>
            </a:r>
            <a:r>
              <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762000" y="1143000"/>
            <a:ext cx="7772400" cy="4572000"/>
          </a:xfrm>
        </p:spPr>
        <p:txBody>
          <a:bodyPr>
            <a:normAutofit fontScale="25000" lnSpcReduction="20000"/>
          </a:bodyPr>
          <a:lstStyle/>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Mathworks</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YouTube</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www.tutorialspoint.com</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Watermarks Attacks by S. Voloshynovskiy CSE Department, University of Geneva, Switzerland</a:t>
            </a: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Wikipedia</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Quora</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Unacademy</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ieeexplore.ieee.org</a:t>
            </a:r>
            <a:endParaRPr lang="en-US" sz="8000" dirty="0" smtClean="0">
              <a:latin typeface="Times New Roman" pitchFamily="18" charset="0"/>
              <a:ea typeface="Tahoma" pitchFamily="34" charset="0"/>
              <a:cs typeface="Times New Roman" pitchFamily="18" charset="0"/>
            </a:endParaRPr>
          </a:p>
          <a:p>
            <a:pPr lvl="0">
              <a:lnSpc>
                <a:spcPct val="170000"/>
              </a:lnSpc>
              <a:buFont typeface="Wingdings" pitchFamily="2" charset="2"/>
              <a:buChar char="Ø"/>
            </a:pPr>
            <a:r>
              <a:rPr lang="en-IN" sz="8000" dirty="0" smtClean="0">
                <a:latin typeface="Times New Roman" pitchFamily="18" charset="0"/>
                <a:ea typeface="Tahoma" pitchFamily="34" charset="0"/>
                <a:cs typeface="Times New Roman" pitchFamily="18" charset="0"/>
              </a:rPr>
              <a:t>www.udemi.com</a:t>
            </a:r>
            <a:endParaRPr lang="en-US" sz="8000" dirty="0" smtClean="0">
              <a:latin typeface="Times New Roman" pitchFamily="18" charset="0"/>
              <a:ea typeface="Tahoma" pitchFamily="34" charset="0"/>
              <a:cs typeface="Times New Roman" pitchFamily="18" charset="0"/>
            </a:endParaRPr>
          </a:p>
          <a:p>
            <a:pPr marL="0" indent="0">
              <a:buNone/>
            </a:pPr>
            <a:r>
              <a:rPr lang="en-IN" dirty="0" smtClean="0">
                <a:latin typeface="Times New Roman" pitchFamily="18" charset="0"/>
                <a:ea typeface="Tahoma" pitchFamily="34" charset="0"/>
                <a:cs typeface="Times New Roman" pitchFamily="18" charset="0"/>
              </a:rPr>
              <a:t> </a:t>
            </a:r>
            <a:endParaRPr lang="en-US" dirty="0" smtClean="0">
              <a:latin typeface="Times New Roman" pitchFamily="18" charset="0"/>
              <a:ea typeface="Tahoma" pitchFamily="34" charset="0"/>
              <a:cs typeface="Times New Roman" pitchFamily="18" charset="0"/>
            </a:endParaRPr>
          </a:p>
          <a:p>
            <a:pPr lvl="0">
              <a:buFont typeface="Wingdings" pitchFamily="2" charset="2"/>
              <a:buChar char="Ø"/>
            </a:pPr>
            <a:endParaRPr lang="en-US" dirty="0" smtClean="0">
              <a:latin typeface="Times New Roman" pitchFamily="18" charset="0"/>
              <a:ea typeface="Tahoma" pitchFamily="34" charset="0"/>
              <a:cs typeface="Times New Roman" pitchFamily="18" charset="0"/>
            </a:endParaRPr>
          </a:p>
          <a:p>
            <a:pPr marL="0" indent="0">
              <a:buNone/>
            </a:pPr>
            <a:r>
              <a:rPr lang="en-IN" dirty="0" smtClean="0">
                <a:latin typeface="Times New Roman" pitchFamily="18" charset="0"/>
                <a:ea typeface="Tahoma" pitchFamily="34" charset="0"/>
                <a:cs typeface="Times New Roman" pitchFamily="18" charset="0"/>
              </a:rPr>
              <a:t> </a:t>
            </a:r>
            <a:endParaRPr lang="en-US" dirty="0" smtClean="0">
              <a:latin typeface="Times New Roman" pitchFamily="18" charset="0"/>
              <a:ea typeface="Tahoma" pitchFamily="34"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19011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09800"/>
            <a:ext cx="7772400" cy="3810000"/>
          </a:xfrm>
        </p:spPr>
        <p:txBody>
          <a:bodyPr>
            <a:normAutofit/>
          </a:bodyPr>
          <a:lstStyle/>
          <a:p>
            <a:pPr marL="0" indent="0">
              <a:buNone/>
            </a:pPr>
            <a:r>
              <a:rPr lang="en-US" sz="9600" u="sng"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9600"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482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715962"/>
          </a:xfrm>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Purpose of Image processing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dirty="0">
                <a:latin typeface="Times New Roman" pitchFamily="18" charset="0"/>
                <a:cs typeface="Times New Roman" pitchFamily="18" charset="0"/>
              </a:rPr>
              <a:t>1.      </a:t>
            </a:r>
            <a:r>
              <a:rPr lang="en-IN" dirty="0" smtClean="0">
                <a:latin typeface="Times New Roman" pitchFamily="18" charset="0"/>
                <a:cs typeface="Times New Roman" pitchFamily="18" charset="0"/>
              </a:rPr>
              <a:t>Visualization</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2.      Image sharpening and restoration </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3.      Image retrieval </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4.      Measurement of pattern </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5.      Image Recognition </a:t>
            </a:r>
            <a:endParaRPr lang="en-US" dirty="0">
              <a:latin typeface="Times New Roman" pitchFamily="18" charset="0"/>
              <a:cs typeface="Times New Roman" pitchFamily="18" charset="0"/>
            </a:endParaRPr>
          </a:p>
          <a:p>
            <a:pPr marL="0" indent="0">
              <a:buNone/>
            </a:pPr>
            <a:r>
              <a:rPr lang="en-IN" dirty="0"/>
              <a:t> </a:t>
            </a:r>
            <a:endParaRPr lang="en-US" dirty="0"/>
          </a:p>
          <a:p>
            <a:pPr marL="0" indent="0">
              <a:buNone/>
            </a:pPr>
            <a:r>
              <a:rPr lang="en-IN" dirty="0" smtClean="0">
                <a:latin typeface="Times New Roman" pitchFamily="18" charset="0"/>
                <a:cs typeface="Times New Roman" pitchFamily="18" charset="0"/>
              </a:rPr>
              <a:t>Image Processing </a:t>
            </a:r>
            <a:r>
              <a:rPr lang="en-IN" dirty="0">
                <a:latin typeface="Times New Roman" pitchFamily="18" charset="0"/>
                <a:cs typeface="Times New Roman" pitchFamily="18" charset="0"/>
              </a:rPr>
              <a:t>includes many domains , the field in </a:t>
            </a:r>
            <a:r>
              <a:rPr lang="en-IN" dirty="0" smtClean="0">
                <a:latin typeface="Times New Roman" pitchFamily="18" charset="0"/>
                <a:cs typeface="Times New Roman" pitchFamily="18" charset="0"/>
              </a:rPr>
              <a:t>                    which </a:t>
            </a:r>
            <a:r>
              <a:rPr lang="en-IN" dirty="0">
                <a:latin typeface="Times New Roman" pitchFamily="18" charset="0"/>
                <a:cs typeface="Times New Roman" pitchFamily="18" charset="0"/>
              </a:rPr>
              <a:t>we worked </a:t>
            </a:r>
            <a:r>
              <a:rPr lang="en-IN" dirty="0" smtClean="0">
                <a:latin typeface="Times New Roman" pitchFamily="18" charset="0"/>
                <a:cs typeface="Times New Roman" pitchFamily="18" charset="0"/>
              </a:rPr>
              <a:t>is:-</a:t>
            </a:r>
          </a:p>
          <a:p>
            <a:pPr marL="0" indent="0">
              <a:buNone/>
            </a:pP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IMAGE  WATERMARKING</a:t>
            </a:r>
            <a:r>
              <a:rPr lang="en-IN"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5074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solidFill>
                  <a:schemeClr val="tx1"/>
                </a:solidFill>
                <a:latin typeface="Times New Roman" pitchFamily="18" charset="0"/>
                <a:cs typeface="Times New Roman" pitchFamily="18" charset="0"/>
              </a:rPr>
              <a:t>TECHNIQUE USED</a:t>
            </a:r>
            <a:r>
              <a:rPr lang="en-US" b="1" u="sng" dirty="0">
                <a:solidFill>
                  <a:schemeClr val="tx1"/>
                </a:solidFill>
                <a:latin typeface="Times New Roman" pitchFamily="18" charset="0"/>
                <a:cs typeface="Times New Roman" pitchFamily="18" charset="0"/>
              </a:rPr>
              <a:t/>
            </a:r>
            <a:br>
              <a:rPr lang="en-US" b="1" u="sng" dirty="0">
                <a:solidFill>
                  <a:schemeClr val="tx1"/>
                </a:solidFill>
                <a:latin typeface="Times New Roman" pitchFamily="18" charset="0"/>
                <a:cs typeface="Times New Roman" pitchFamily="18" charset="0"/>
              </a:rPr>
            </a:b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6200" y="1371600"/>
            <a:ext cx="9601200" cy="4572000"/>
          </a:xfrm>
        </p:spPr>
        <p:txBody>
          <a:bodyPr/>
          <a:lstStyle/>
          <a:p>
            <a:pPr marL="0" indent="0" algn="ctr">
              <a:buNone/>
            </a:pPr>
            <a:r>
              <a:rPr lang="en-IN" sz="3600" dirty="0">
                <a:latin typeface="Times New Roman" pitchFamily="18" charset="0"/>
                <a:cs typeface="Times New Roman" pitchFamily="18" charset="0"/>
              </a:rPr>
              <a:t>In our whole project we used</a:t>
            </a:r>
            <a:r>
              <a:rPr lang="en-IN" sz="3600"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Matlab2016</a:t>
            </a:r>
            <a:endParaRPr lang="en-US"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Windows 10</a:t>
            </a: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RAM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4.00 GB</a:t>
            </a: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Processor : INTEL(R) Core(TM) i3-6006U CPU @ 2.00GHz 1.99GHz</a:t>
            </a: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64 bit operating system, x64 based </a:t>
            </a:r>
            <a:r>
              <a:rPr lang="en-IN" dirty="0" smtClean="0">
                <a:latin typeface="Times New Roman" pitchFamily="18" charset="0"/>
                <a:cs typeface="Times New Roman" pitchFamily="18" charset="0"/>
              </a:rPr>
              <a:t>processor </a:t>
            </a:r>
          </a:p>
          <a:p>
            <a:pPr lvl="0">
              <a:buFont typeface="Wingdings" pitchFamily="2" charset="2"/>
              <a:buChar char="Ø"/>
            </a:pPr>
            <a:r>
              <a:rPr lang="en-IN" dirty="0" smtClean="0">
                <a:latin typeface="Times New Roman" pitchFamily="18" charset="0"/>
                <a:cs typeface="Times New Roman" pitchFamily="18" charset="0"/>
              </a:rPr>
              <a:t>MS-Paint</a:t>
            </a: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5964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162800" cy="639762"/>
          </a:xfrm>
        </p:spPr>
        <p:txBody>
          <a:bodyPr>
            <a:normAutofit/>
          </a:bodyPr>
          <a:lstStyle/>
          <a:p>
            <a:pPr algn="ctr"/>
            <a:r>
              <a:rPr lang="en-US" sz="24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INTRODUTION TO IMAGE WATERMARKING</a:t>
            </a:r>
            <a:endParaRPr lang="en-US" sz="24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ctr">
              <a:buNone/>
            </a:pPr>
            <a:r>
              <a:rPr lang="en-US" b="1" u="sng" dirty="0" smtClean="0">
                <a:latin typeface="Times New Roman" pitchFamily="18" charset="0"/>
                <a:cs typeface="Times New Roman" pitchFamily="18" charset="0"/>
              </a:rPr>
              <a:t>IMAGE WATERMARKING </a:t>
            </a:r>
          </a:p>
          <a:p>
            <a:pPr marL="0" indent="0" algn="ctr">
              <a:buNone/>
            </a:pPr>
            <a:endParaRPr lang="en-US" b="1" u="sng"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It is a process in which we embed a message or image in a host image so that the watermark(an image) is hidden in the host image. By this process we can check the ownership of our host image in case if there is any change in our watermarked image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70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44562"/>
          </a:xfrm>
        </p:spPr>
        <p:txBody>
          <a:bodyPr>
            <a:normAutofit/>
          </a:bodyPr>
          <a:lstStyle/>
          <a:p>
            <a:pPr algn="ctr"/>
            <a:r>
              <a:rPr lang="en-US"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IMAGE</a:t>
            </a:r>
            <a:endParaRPr lang="en-US"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dirty="0"/>
              <a:t>Image is stored in the form of matrix which contains pixels. </a:t>
            </a:r>
            <a:endParaRPr lang="en-IN" dirty="0" smtClean="0"/>
          </a:p>
          <a:p>
            <a:pPr marL="0" indent="0">
              <a:buNone/>
            </a:pPr>
            <a:endParaRPr lang="en-IN" dirty="0" smtClean="0"/>
          </a:p>
          <a:p>
            <a:pPr marL="0" indent="0">
              <a:buNone/>
            </a:pPr>
            <a:r>
              <a:rPr lang="en-IN" dirty="0" smtClean="0"/>
              <a:t>Images </a:t>
            </a:r>
            <a:r>
              <a:rPr lang="en-IN" dirty="0"/>
              <a:t>are broadly classified into </a:t>
            </a:r>
            <a:r>
              <a:rPr lang="en-IN" dirty="0" smtClean="0"/>
              <a:t>four types :-</a:t>
            </a:r>
          </a:p>
          <a:p>
            <a:pPr marL="0" indent="0">
              <a:buNone/>
            </a:pPr>
            <a:endParaRPr lang="en-US" dirty="0"/>
          </a:p>
          <a:p>
            <a:pPr lvl="0">
              <a:buFont typeface="Wingdings" pitchFamily="2" charset="2"/>
              <a:buChar char="Ø"/>
            </a:pPr>
            <a:r>
              <a:rPr lang="en-IN" b="1" dirty="0">
                <a:latin typeface="Times New Roman" pitchFamily="18" charset="0"/>
                <a:cs typeface="Times New Roman" pitchFamily="18" charset="0"/>
              </a:rPr>
              <a:t>Binary Image(Black and White) </a:t>
            </a:r>
            <a:endParaRPr lang="en-US" b="1" dirty="0">
              <a:latin typeface="Times New Roman" pitchFamily="18" charset="0"/>
              <a:cs typeface="Times New Roman" pitchFamily="18" charset="0"/>
            </a:endParaRPr>
          </a:p>
          <a:p>
            <a:pPr lvl="0">
              <a:buFont typeface="Wingdings" pitchFamily="2" charset="2"/>
              <a:buChar char="Ø"/>
            </a:pPr>
            <a:r>
              <a:rPr lang="en-IN" b="1" dirty="0">
                <a:latin typeface="Times New Roman" pitchFamily="18" charset="0"/>
                <a:cs typeface="Times New Roman" pitchFamily="18" charset="0"/>
              </a:rPr>
              <a:t>Grayscale Image </a:t>
            </a:r>
            <a:endParaRPr lang="en-US" b="1" dirty="0">
              <a:latin typeface="Times New Roman" pitchFamily="18" charset="0"/>
              <a:cs typeface="Times New Roman" pitchFamily="18" charset="0"/>
            </a:endParaRPr>
          </a:p>
          <a:p>
            <a:pPr lvl="0">
              <a:buFont typeface="Wingdings" pitchFamily="2" charset="2"/>
              <a:buChar char="Ø"/>
            </a:pPr>
            <a:r>
              <a:rPr lang="en-IN" b="1" dirty="0">
                <a:latin typeface="Times New Roman" pitchFamily="18" charset="0"/>
                <a:cs typeface="Times New Roman" pitchFamily="18" charset="0"/>
              </a:rPr>
              <a:t>Coloured Image(RGB) </a:t>
            </a:r>
            <a:endParaRPr lang="en-IN" b="1" dirty="0" smtClean="0">
              <a:latin typeface="Times New Roman" pitchFamily="18" charset="0"/>
              <a:cs typeface="Times New Roman" pitchFamily="18" charset="0"/>
            </a:endParaRPr>
          </a:p>
          <a:p>
            <a:pPr lvl="0">
              <a:buFont typeface="Wingdings" pitchFamily="2" charset="2"/>
              <a:buChar char="Ø"/>
            </a:pPr>
            <a:r>
              <a:rPr lang="en-IN" b="1" dirty="0" smtClean="0">
                <a:latin typeface="Times New Roman" pitchFamily="18" charset="0"/>
                <a:cs typeface="Times New Roman" pitchFamily="18" charset="0"/>
              </a:rPr>
              <a:t>Index Color</a:t>
            </a:r>
            <a:endParaRPr lang="en-US"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41858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IMAGE WATERMARKING</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this field we basically worked in two </a:t>
            </a:r>
            <a:r>
              <a:rPr lang="en-IN" dirty="0" smtClean="0">
                <a:latin typeface="Times New Roman" pitchFamily="18" charset="0"/>
                <a:cs typeface="Times New Roman" pitchFamily="18" charset="0"/>
              </a:rPr>
              <a:t>domains namely:-</a:t>
            </a:r>
          </a:p>
          <a:p>
            <a:pPr marL="0" indent="0">
              <a:buNone/>
            </a:pPr>
            <a:endParaRPr lang="en-IN" dirty="0" smtClean="0">
              <a:latin typeface="Times New Roman" pitchFamily="18" charset="0"/>
              <a:cs typeface="Times New Roman" pitchFamily="18" charset="0"/>
            </a:endParaRPr>
          </a:p>
          <a:p>
            <a:pPr>
              <a:buFont typeface="Wingdings" pitchFamily="2" charset="2"/>
              <a:buChar char="Ø"/>
            </a:pPr>
            <a:r>
              <a:rPr lang="en-IN" b="1" u="sng" dirty="0" smtClean="0">
                <a:latin typeface="Times New Roman" pitchFamily="18" charset="0"/>
                <a:cs typeface="Times New Roman" pitchFamily="18" charset="0"/>
              </a:rPr>
              <a:t>Ownership </a:t>
            </a:r>
            <a:r>
              <a:rPr lang="en-IN" b="1"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We </a:t>
            </a:r>
            <a:r>
              <a:rPr lang="en-IN" dirty="0">
                <a:latin typeface="Times New Roman" pitchFamily="18" charset="0"/>
                <a:cs typeface="Times New Roman" pitchFamily="18" charset="0"/>
              </a:rPr>
              <a:t>basically check the one who owns the image or to </a:t>
            </a:r>
            <a:r>
              <a:rPr lang="en-IN" dirty="0" smtClean="0">
                <a:latin typeface="Times New Roman" pitchFamily="18" charset="0"/>
                <a:cs typeface="Times New Roman" pitchFamily="18" charset="0"/>
              </a:rPr>
              <a:t>          whom </a:t>
            </a:r>
            <a:r>
              <a:rPr lang="en-IN" dirty="0">
                <a:latin typeface="Times New Roman" pitchFamily="18" charset="0"/>
                <a:cs typeface="Times New Roman" pitchFamily="18" charset="0"/>
              </a:rPr>
              <a:t>the image belongs remains same or not while travelling of image from one place to </a:t>
            </a:r>
            <a:r>
              <a:rPr lang="en-IN" dirty="0" smtClean="0">
                <a:latin typeface="Times New Roman" pitchFamily="18" charset="0"/>
                <a:cs typeface="Times New Roman" pitchFamily="18" charset="0"/>
              </a:rPr>
              <a:t>other.</a:t>
            </a:r>
          </a:p>
          <a:p>
            <a:pPr marL="0" indent="0">
              <a:buNone/>
            </a:pPr>
            <a:endParaRPr lang="en-IN" dirty="0" smtClean="0">
              <a:latin typeface="Times New Roman" pitchFamily="18" charset="0"/>
              <a:cs typeface="Times New Roman" pitchFamily="18" charset="0"/>
            </a:endParaRPr>
          </a:p>
          <a:p>
            <a:pPr>
              <a:buFont typeface="Wingdings" pitchFamily="2" charset="2"/>
              <a:buChar char="Ø"/>
            </a:pPr>
            <a:r>
              <a:rPr lang="en-IN" b="1" u="sng" dirty="0" smtClean="0">
                <a:latin typeface="Times New Roman" pitchFamily="18" charset="0"/>
                <a:cs typeface="Times New Roman" pitchFamily="18" charset="0"/>
              </a:rPr>
              <a:t>Tampering</a:t>
            </a:r>
            <a:r>
              <a:rPr lang="en-IN" b="1" dirty="0" smtClean="0">
                <a:latin typeface="Times New Roman" pitchFamily="18" charset="0"/>
                <a:cs typeface="Times New Roman" pitchFamily="18" charset="0"/>
              </a:rPr>
              <a:t> </a:t>
            </a:r>
            <a:r>
              <a:rPr lang="en-IN" b="1" dirty="0" smtClean="0"/>
              <a:t> :-</a:t>
            </a:r>
          </a:p>
          <a:p>
            <a:pPr marL="0" indent="0">
              <a:buNone/>
            </a:pPr>
            <a:r>
              <a:rPr lang="en-IN" dirty="0" smtClean="0"/>
              <a:t>Here, in this method we </a:t>
            </a:r>
            <a:r>
              <a:rPr lang="en-IN" dirty="0"/>
              <a:t>check that whether image which we </a:t>
            </a:r>
            <a:r>
              <a:rPr lang="en-IN" dirty="0" smtClean="0"/>
              <a:t>    got is original </a:t>
            </a:r>
            <a:r>
              <a:rPr lang="en-IN" dirty="0"/>
              <a:t>one or  </a:t>
            </a:r>
            <a:r>
              <a:rPr lang="en-IN" dirty="0" smtClean="0"/>
              <a:t>not.</a:t>
            </a: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79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715962"/>
          </a:xfrm>
        </p:spPr>
        <p:txBody>
          <a:bodyPr>
            <a:normAutofit fontScale="90000"/>
          </a:bodyPr>
          <a:lstStyle/>
          <a:p>
            <a:pPr algn="ctr"/>
            <a:r>
              <a:rPr lang="en-IN"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OWNERSHIP</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sz="quarter" idx="1"/>
          </p:nvPr>
        </p:nvSpPr>
        <p:spPr>
          <a:xfrm>
            <a:off x="914400" y="914400"/>
            <a:ext cx="7772400" cy="5791200"/>
          </a:xfrm>
        </p:spPr>
        <p:txBody>
          <a:bodyPr>
            <a:normAutofit lnSpcReduction="10000"/>
          </a:bodyPr>
          <a:lstStyle/>
          <a:p>
            <a:pPr marL="0" indent="0">
              <a:buNone/>
            </a:pPr>
            <a:r>
              <a:rPr lang="en-IN" dirty="0">
                <a:latin typeface="Times New Roman" pitchFamily="18" charset="0"/>
                <a:cs typeface="Times New Roman" pitchFamily="18" charset="0"/>
              </a:rPr>
              <a:t>Image watermarking are of two types :</a:t>
            </a: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Invisible </a:t>
            </a:r>
            <a:endParaRPr lang="en-US" dirty="0">
              <a:latin typeface="Times New Roman" pitchFamily="18" charset="0"/>
              <a:cs typeface="Times New Roman" pitchFamily="18" charset="0"/>
            </a:endParaRPr>
          </a:p>
          <a:p>
            <a:pPr lvl="0">
              <a:buFont typeface="Wingdings" pitchFamily="2" charset="2"/>
              <a:buChar char="Ø"/>
            </a:pPr>
            <a:r>
              <a:rPr lang="en-IN" dirty="0">
                <a:latin typeface="Times New Roman" pitchFamily="18" charset="0"/>
                <a:cs typeface="Times New Roman" pitchFamily="18" charset="0"/>
              </a:rPr>
              <a:t>Visible</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For ownership check we use invisible watermarking</a:t>
            </a:r>
            <a:r>
              <a:rPr lang="en-IN" dirty="0"/>
              <a:t>. </a:t>
            </a:r>
            <a:endParaRPr lang="en-US" dirty="0"/>
          </a:p>
          <a:p>
            <a:pPr marL="0" indent="0">
              <a:buNone/>
            </a:pPr>
            <a:r>
              <a:rPr lang="en-IN" b="1" dirty="0" smtClean="0"/>
              <a:t>                            </a:t>
            </a:r>
          </a:p>
          <a:p>
            <a:pPr marL="0" indent="0" algn="just">
              <a:buNone/>
            </a:pPr>
            <a:r>
              <a:rPr lang="en-IN" b="1" dirty="0"/>
              <a:t> </a:t>
            </a:r>
            <a:r>
              <a:rPr lang="en-IN" b="1" dirty="0" smtClean="0"/>
              <a:t>                                </a:t>
            </a:r>
            <a:r>
              <a:rPr lang="en-IN" b="1" u="sng" dirty="0" smtClean="0"/>
              <a:t>METHODOLOGY</a:t>
            </a:r>
          </a:p>
          <a:p>
            <a:pPr marL="0" indent="0">
              <a:buNone/>
            </a:pPr>
            <a:endParaRPr lang="en-US" dirty="0"/>
          </a:p>
          <a:p>
            <a:pPr>
              <a:buFont typeface="Wingdings" pitchFamily="2" charset="2"/>
              <a:buChar char="Ø"/>
            </a:pPr>
            <a:r>
              <a:rPr lang="en-IN" dirty="0">
                <a:latin typeface="Times New Roman" pitchFamily="18" charset="0"/>
                <a:cs typeface="Times New Roman" pitchFamily="18" charset="0"/>
              </a:rPr>
              <a:t>We take an image which we will be using as a hidden image technically it will be our watermark. Now the idea is to embed this watermark to our host image , now whenever someone will guarantee that this image is owned by him we will now check the watermark embedded and will assure that he is the right owner.</a:t>
            </a:r>
            <a:endParaRPr lang="en-US"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1408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27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LSB Based Image Watermarking</a:t>
            </a:r>
            <a:r>
              <a:rPr lang="en-US" dirty="0"/>
              <a:t/>
            </a:r>
            <a:br>
              <a:rPr lang="en-US" dirty="0"/>
            </a:br>
            <a:endParaRPr lang="en-US" dirty="0"/>
          </a:p>
        </p:txBody>
      </p:sp>
      <p:sp>
        <p:nvSpPr>
          <p:cNvPr id="3" name="Content Placeholder 2"/>
          <p:cNvSpPr>
            <a:spLocks noGrp="1"/>
          </p:cNvSpPr>
          <p:nvPr>
            <p:ph sz="quarter" idx="1"/>
          </p:nvPr>
        </p:nvSpPr>
        <p:spPr>
          <a:xfrm>
            <a:off x="914400" y="990600"/>
            <a:ext cx="7772400" cy="4572000"/>
          </a:xfrm>
        </p:spPr>
        <p:txBody>
          <a:bodyPr>
            <a:normAutofit fontScale="92500"/>
          </a:bodyPr>
          <a:lstStyle/>
          <a:p>
            <a:pPr>
              <a:buFont typeface="Wingdings" pitchFamily="2" charset="2"/>
              <a:buChar char="Ø"/>
            </a:pPr>
            <a:r>
              <a:rPr lang="en-IN" dirty="0" smtClean="0">
                <a:latin typeface="Times New Roman" pitchFamily="18" charset="0"/>
                <a:cs typeface="Times New Roman" pitchFamily="18" charset="0"/>
              </a:rPr>
              <a:t>Here , LSB </a:t>
            </a:r>
            <a:r>
              <a:rPr lang="en-IN" dirty="0">
                <a:latin typeface="Times New Roman" pitchFamily="18" charset="0"/>
                <a:cs typeface="Times New Roman" pitchFamily="18" charset="0"/>
              </a:rPr>
              <a:t>stands for least significant </a:t>
            </a:r>
            <a:r>
              <a:rPr lang="en-IN" dirty="0" smtClean="0">
                <a:latin typeface="Times New Roman" pitchFamily="18" charset="0"/>
                <a:cs typeface="Times New Roman" pitchFamily="18" charset="0"/>
              </a:rPr>
              <a:t>bit. </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I</a:t>
            </a:r>
            <a:r>
              <a:rPr lang="en-IN" dirty="0" smtClean="0">
                <a:latin typeface="Times New Roman" pitchFamily="18" charset="0"/>
                <a:cs typeface="Times New Roman" pitchFamily="18" charset="0"/>
              </a:rPr>
              <a:t>n </a:t>
            </a:r>
            <a:r>
              <a:rPr lang="en-IN" sz="2400" dirty="0" smtClean="0">
                <a:latin typeface="Times New Roman" pitchFamily="18" charset="0"/>
                <a:cs typeface="Times New Roman" pitchFamily="18" charset="0"/>
              </a:rPr>
              <a:t>LSB </a:t>
            </a:r>
            <a:r>
              <a:rPr lang="en-IN" sz="2400" dirty="0">
                <a:latin typeface="Times New Roman" pitchFamily="18" charset="0"/>
                <a:cs typeface="Times New Roman" pitchFamily="18" charset="0"/>
              </a:rPr>
              <a:t>Based Image </a:t>
            </a:r>
            <a:r>
              <a:rPr lang="en-IN" sz="2400" dirty="0" smtClean="0">
                <a:latin typeface="Times New Roman" pitchFamily="18" charset="0"/>
                <a:cs typeface="Times New Roman" pitchFamily="18" charset="0"/>
              </a:rPr>
              <a:t>Watermarking , we will change the last bit of binary form of each pixel of the host image by the pixel values of our watermark image.</a:t>
            </a:r>
          </a:p>
          <a:p>
            <a:pPr>
              <a:buFont typeface="Wingdings" pitchFamily="2" charset="2"/>
              <a:buChar char="Ø"/>
            </a:pPr>
            <a:r>
              <a:rPr lang="en-IN" dirty="0"/>
              <a:t>A</a:t>
            </a:r>
            <a:r>
              <a:rPr lang="en-IN" dirty="0" smtClean="0"/>
              <a:t>fter </a:t>
            </a:r>
            <a:r>
              <a:rPr lang="en-IN" dirty="0"/>
              <a:t>that we will get a new image called watermarked </a:t>
            </a:r>
            <a:r>
              <a:rPr lang="en-IN" dirty="0" smtClean="0"/>
              <a:t>image in which we will have our watermark hidden in the host image. </a:t>
            </a:r>
          </a:p>
          <a:p>
            <a:pPr>
              <a:buFont typeface="Wingdings" pitchFamily="2" charset="2"/>
              <a:buChar char="Ø"/>
            </a:pPr>
            <a:r>
              <a:rPr lang="en-IN" dirty="0" smtClean="0"/>
              <a:t>We compared the watermarked image with our host image using the following command.</a:t>
            </a:r>
          </a:p>
          <a:p>
            <a:pPr marL="0" lvl="0" indent="0">
              <a:buNone/>
            </a:pPr>
            <a:r>
              <a:rPr lang="en-IN" dirty="0" smtClean="0"/>
              <a:t>        1. Peak </a:t>
            </a:r>
            <a:r>
              <a:rPr lang="en-IN" dirty="0"/>
              <a:t>signal to noise ratio(</a:t>
            </a:r>
            <a:r>
              <a:rPr lang="en-IN" dirty="0" err="1"/>
              <a:t>psnr</a:t>
            </a:r>
            <a:r>
              <a:rPr lang="en-IN" dirty="0"/>
              <a:t>)</a:t>
            </a:r>
            <a:endParaRPr lang="en-US" dirty="0"/>
          </a:p>
          <a:p>
            <a:pPr marL="0" lvl="0" indent="0">
              <a:buNone/>
            </a:pPr>
            <a:r>
              <a:rPr lang="en-IN" dirty="0" smtClean="0"/>
              <a:t>        2. Structural </a:t>
            </a:r>
            <a:r>
              <a:rPr lang="en-IN" dirty="0"/>
              <a:t>similarity index(</a:t>
            </a:r>
            <a:r>
              <a:rPr lang="en-IN" dirty="0" err="1"/>
              <a:t>ssim</a:t>
            </a:r>
            <a:r>
              <a:rPr lang="en-IN" dirty="0"/>
              <a:t>)</a:t>
            </a:r>
            <a:endParaRPr lang="en-US" dirty="0"/>
          </a:p>
          <a:p>
            <a:pPr marL="0" lvl="0" indent="0">
              <a:buNone/>
            </a:pPr>
            <a:r>
              <a:rPr lang="en-IN" dirty="0" smtClean="0"/>
              <a:t>        3. Mean </a:t>
            </a:r>
            <a:r>
              <a:rPr lang="en-IN" dirty="0"/>
              <a:t>squared error(</a:t>
            </a:r>
            <a:r>
              <a:rPr lang="en-IN" dirty="0" err="1"/>
              <a:t>immse</a:t>
            </a:r>
            <a:r>
              <a:rPr lang="en-IN" dirty="0" smtClean="0"/>
              <a:t>)</a:t>
            </a:r>
            <a:r>
              <a:rPr lang="en-IN" dirty="0"/>
              <a:t> </a:t>
            </a:r>
            <a:endParaRPr lang="en-US" dirty="0"/>
          </a:p>
          <a:p>
            <a:pPr marL="0" indent="0">
              <a:buNone/>
            </a:pPr>
            <a:endParaRPr lang="en-US" dirty="0"/>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265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2752</TotalTime>
  <Words>967</Words>
  <Application>Microsoft Office PowerPoint</Application>
  <PresentationFormat>On-screen Show (4:3)</PresentationFormat>
  <Paragraphs>225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PDPM INDIAN INSTITUTE OF INFORMATION TECHNOLOGY DESIGN AND MANUFACTURING JABALPUR</vt:lpstr>
      <vt:lpstr>              INTRODUCTION </vt:lpstr>
      <vt:lpstr>Purpose of Image processing </vt:lpstr>
      <vt:lpstr>TECHNIQUE USED </vt:lpstr>
      <vt:lpstr>INTRODUTION TO IMAGE WATERMARKING</vt:lpstr>
      <vt:lpstr>IMAGE</vt:lpstr>
      <vt:lpstr>IMAGE WATERMARKING </vt:lpstr>
      <vt:lpstr>OWNERSHIP </vt:lpstr>
      <vt:lpstr>LSB Based Image Watermarking </vt:lpstr>
      <vt:lpstr>PowerPoint Presentation</vt:lpstr>
      <vt:lpstr>TAMPERING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 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Windows User</cp:lastModifiedBy>
  <cp:revision>30</cp:revision>
  <dcterms:created xsi:type="dcterms:W3CDTF">2018-04-13T17:36:14Z</dcterms:created>
  <dcterms:modified xsi:type="dcterms:W3CDTF">2018-04-15T21:39:19Z</dcterms:modified>
</cp:coreProperties>
</file>