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46E8B7-5D0D-4113-A862-8A339449F011}"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6499C-787D-458C-8C01-F7E39042FD83}" type="slidenum">
              <a:rPr lang="en-IN" smtClean="0"/>
              <a:t>‹#›</a:t>
            </a:fld>
            <a:endParaRPr lang="en-IN"/>
          </a:p>
        </p:txBody>
      </p:sp>
    </p:spTree>
    <p:extLst>
      <p:ext uri="{BB962C8B-B14F-4D97-AF65-F5344CB8AC3E}">
        <p14:creationId xmlns:p14="http://schemas.microsoft.com/office/powerpoint/2010/main" val="1864030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46E8B7-5D0D-4113-A862-8A339449F011}"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26499C-787D-458C-8C01-F7E39042FD83}" type="slidenum">
              <a:rPr lang="en-IN" smtClean="0"/>
              <a:t>‹#›</a:t>
            </a:fld>
            <a:endParaRPr lang="en-IN"/>
          </a:p>
        </p:txBody>
      </p:sp>
    </p:spTree>
    <p:extLst>
      <p:ext uri="{BB962C8B-B14F-4D97-AF65-F5344CB8AC3E}">
        <p14:creationId xmlns:p14="http://schemas.microsoft.com/office/powerpoint/2010/main" val="3341148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46E8B7-5D0D-4113-A862-8A339449F011}"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6499C-787D-458C-8C01-F7E39042FD83}" type="slidenum">
              <a:rPr lang="en-IN" smtClean="0"/>
              <a:t>‹#›</a:t>
            </a:fld>
            <a:endParaRPr lang="en-IN"/>
          </a:p>
        </p:txBody>
      </p:sp>
    </p:spTree>
    <p:extLst>
      <p:ext uri="{BB962C8B-B14F-4D97-AF65-F5344CB8AC3E}">
        <p14:creationId xmlns:p14="http://schemas.microsoft.com/office/powerpoint/2010/main" val="1228877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46E8B7-5D0D-4113-A862-8A339449F011}"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6499C-787D-458C-8C01-F7E39042FD8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83607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6E8B7-5D0D-4113-A862-8A339449F011}"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6499C-787D-458C-8C01-F7E39042FD83}" type="slidenum">
              <a:rPr lang="en-IN" smtClean="0"/>
              <a:t>‹#›</a:t>
            </a:fld>
            <a:endParaRPr lang="en-IN"/>
          </a:p>
        </p:txBody>
      </p:sp>
    </p:spTree>
    <p:extLst>
      <p:ext uri="{BB962C8B-B14F-4D97-AF65-F5344CB8AC3E}">
        <p14:creationId xmlns:p14="http://schemas.microsoft.com/office/powerpoint/2010/main" val="4168882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46E8B7-5D0D-4113-A862-8A339449F011}" type="datetimeFigureOut">
              <a:rPr lang="en-IN" smtClean="0"/>
              <a:t>23-07-2024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6499C-787D-458C-8C01-F7E39042FD83}" type="slidenum">
              <a:rPr lang="en-IN" smtClean="0"/>
              <a:t>‹#›</a:t>
            </a:fld>
            <a:endParaRPr lang="en-IN"/>
          </a:p>
        </p:txBody>
      </p:sp>
    </p:spTree>
    <p:extLst>
      <p:ext uri="{BB962C8B-B14F-4D97-AF65-F5344CB8AC3E}">
        <p14:creationId xmlns:p14="http://schemas.microsoft.com/office/powerpoint/2010/main" val="422525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46E8B7-5D0D-4113-A862-8A339449F011}" type="datetimeFigureOut">
              <a:rPr lang="en-IN" smtClean="0"/>
              <a:t>23-07-2024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6499C-787D-458C-8C01-F7E39042FD83}" type="slidenum">
              <a:rPr lang="en-IN" smtClean="0"/>
              <a:t>‹#›</a:t>
            </a:fld>
            <a:endParaRPr lang="en-IN"/>
          </a:p>
        </p:txBody>
      </p:sp>
    </p:spTree>
    <p:extLst>
      <p:ext uri="{BB962C8B-B14F-4D97-AF65-F5344CB8AC3E}">
        <p14:creationId xmlns:p14="http://schemas.microsoft.com/office/powerpoint/2010/main" val="17243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46E8B7-5D0D-4113-A862-8A339449F011}"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6499C-787D-458C-8C01-F7E39042FD83}" type="slidenum">
              <a:rPr lang="en-IN" smtClean="0"/>
              <a:t>‹#›</a:t>
            </a:fld>
            <a:endParaRPr lang="en-IN"/>
          </a:p>
        </p:txBody>
      </p:sp>
    </p:spTree>
    <p:extLst>
      <p:ext uri="{BB962C8B-B14F-4D97-AF65-F5344CB8AC3E}">
        <p14:creationId xmlns:p14="http://schemas.microsoft.com/office/powerpoint/2010/main" val="1519019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46E8B7-5D0D-4113-A862-8A339449F011}"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6499C-787D-458C-8C01-F7E39042FD83}" type="slidenum">
              <a:rPr lang="en-IN" smtClean="0"/>
              <a:t>‹#›</a:t>
            </a:fld>
            <a:endParaRPr lang="en-IN"/>
          </a:p>
        </p:txBody>
      </p:sp>
    </p:spTree>
    <p:extLst>
      <p:ext uri="{BB962C8B-B14F-4D97-AF65-F5344CB8AC3E}">
        <p14:creationId xmlns:p14="http://schemas.microsoft.com/office/powerpoint/2010/main" val="508857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E46E8B7-5D0D-4113-A862-8A339449F011}"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6499C-787D-458C-8C01-F7E39042FD83}" type="slidenum">
              <a:rPr lang="en-IN" smtClean="0"/>
              <a:t>‹#›</a:t>
            </a:fld>
            <a:endParaRPr lang="en-IN"/>
          </a:p>
        </p:txBody>
      </p:sp>
    </p:spTree>
    <p:extLst>
      <p:ext uri="{BB962C8B-B14F-4D97-AF65-F5344CB8AC3E}">
        <p14:creationId xmlns:p14="http://schemas.microsoft.com/office/powerpoint/2010/main" val="245541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6E8B7-5D0D-4113-A862-8A339449F011}"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6499C-787D-458C-8C01-F7E39042FD83}" type="slidenum">
              <a:rPr lang="en-IN" smtClean="0"/>
              <a:t>‹#›</a:t>
            </a:fld>
            <a:endParaRPr lang="en-IN"/>
          </a:p>
        </p:txBody>
      </p:sp>
    </p:spTree>
    <p:extLst>
      <p:ext uri="{BB962C8B-B14F-4D97-AF65-F5344CB8AC3E}">
        <p14:creationId xmlns:p14="http://schemas.microsoft.com/office/powerpoint/2010/main" val="113413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46E8B7-5D0D-4113-A862-8A339449F011}"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26499C-787D-458C-8C01-F7E39042FD83}" type="slidenum">
              <a:rPr lang="en-IN" smtClean="0"/>
              <a:t>‹#›</a:t>
            </a:fld>
            <a:endParaRPr lang="en-IN"/>
          </a:p>
        </p:txBody>
      </p:sp>
    </p:spTree>
    <p:extLst>
      <p:ext uri="{BB962C8B-B14F-4D97-AF65-F5344CB8AC3E}">
        <p14:creationId xmlns:p14="http://schemas.microsoft.com/office/powerpoint/2010/main" val="1384529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46E8B7-5D0D-4113-A862-8A339449F011}" type="datetimeFigureOut">
              <a:rPr lang="en-IN" smtClean="0"/>
              <a:t>23-07-2024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26499C-787D-458C-8C01-F7E39042FD83}" type="slidenum">
              <a:rPr lang="en-IN" smtClean="0"/>
              <a:t>‹#›</a:t>
            </a:fld>
            <a:endParaRPr lang="en-IN"/>
          </a:p>
        </p:txBody>
      </p:sp>
    </p:spTree>
    <p:extLst>
      <p:ext uri="{BB962C8B-B14F-4D97-AF65-F5344CB8AC3E}">
        <p14:creationId xmlns:p14="http://schemas.microsoft.com/office/powerpoint/2010/main" val="211941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E46E8B7-5D0D-4113-A862-8A339449F011}" type="datetimeFigureOut">
              <a:rPr lang="en-IN" smtClean="0"/>
              <a:t>23-07-2024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426499C-787D-458C-8C01-F7E39042FD83}" type="slidenum">
              <a:rPr lang="en-IN" smtClean="0"/>
              <a:t>‹#›</a:t>
            </a:fld>
            <a:endParaRPr lang="en-IN"/>
          </a:p>
        </p:txBody>
      </p:sp>
    </p:spTree>
    <p:extLst>
      <p:ext uri="{BB962C8B-B14F-4D97-AF65-F5344CB8AC3E}">
        <p14:creationId xmlns:p14="http://schemas.microsoft.com/office/powerpoint/2010/main" val="283434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E46E8B7-5D0D-4113-A862-8A339449F011}" type="datetimeFigureOut">
              <a:rPr lang="en-IN" smtClean="0"/>
              <a:t>23-07-2024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426499C-787D-458C-8C01-F7E39042FD83}" type="slidenum">
              <a:rPr lang="en-IN" smtClean="0"/>
              <a:t>‹#›</a:t>
            </a:fld>
            <a:endParaRPr lang="en-IN"/>
          </a:p>
        </p:txBody>
      </p:sp>
    </p:spTree>
    <p:extLst>
      <p:ext uri="{BB962C8B-B14F-4D97-AF65-F5344CB8AC3E}">
        <p14:creationId xmlns:p14="http://schemas.microsoft.com/office/powerpoint/2010/main" val="162664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E46E8B7-5D0D-4113-A862-8A339449F011}" type="datetimeFigureOut">
              <a:rPr lang="en-IN" smtClean="0"/>
              <a:t>23-07-2024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426499C-787D-458C-8C01-F7E39042FD83}" type="slidenum">
              <a:rPr lang="en-IN" smtClean="0"/>
              <a:t>‹#›</a:t>
            </a:fld>
            <a:endParaRPr lang="en-IN"/>
          </a:p>
        </p:txBody>
      </p:sp>
    </p:spTree>
    <p:extLst>
      <p:ext uri="{BB962C8B-B14F-4D97-AF65-F5344CB8AC3E}">
        <p14:creationId xmlns:p14="http://schemas.microsoft.com/office/powerpoint/2010/main" val="3453578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46E8B7-5D0D-4113-A862-8A339449F011}"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26499C-787D-458C-8C01-F7E39042FD83}" type="slidenum">
              <a:rPr lang="en-IN" smtClean="0"/>
              <a:t>‹#›</a:t>
            </a:fld>
            <a:endParaRPr lang="en-IN"/>
          </a:p>
        </p:txBody>
      </p:sp>
    </p:spTree>
    <p:extLst>
      <p:ext uri="{BB962C8B-B14F-4D97-AF65-F5344CB8AC3E}">
        <p14:creationId xmlns:p14="http://schemas.microsoft.com/office/powerpoint/2010/main" val="345624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E46E8B7-5D0D-4113-A862-8A339449F011}" type="datetimeFigureOut">
              <a:rPr lang="en-IN" smtClean="0"/>
              <a:t>23-07-2024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426499C-787D-458C-8C01-F7E39042FD83}" type="slidenum">
              <a:rPr lang="en-IN" smtClean="0"/>
              <a:t>‹#›</a:t>
            </a:fld>
            <a:endParaRPr lang="en-IN"/>
          </a:p>
        </p:txBody>
      </p:sp>
    </p:spTree>
    <p:extLst>
      <p:ext uri="{BB962C8B-B14F-4D97-AF65-F5344CB8AC3E}">
        <p14:creationId xmlns:p14="http://schemas.microsoft.com/office/powerpoint/2010/main" val="25482924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9C66D-D8F3-6363-1B86-FBEF13ECC201}"/>
              </a:ext>
            </a:extLst>
          </p:cNvPr>
          <p:cNvSpPr txBox="1"/>
          <p:nvPr/>
        </p:nvSpPr>
        <p:spPr>
          <a:xfrm>
            <a:off x="1366683" y="974692"/>
            <a:ext cx="9655278" cy="4154984"/>
          </a:xfrm>
          <a:prstGeom prst="rect">
            <a:avLst/>
          </a:prstGeom>
          <a:noFill/>
        </p:spPr>
        <p:txBody>
          <a:bodyPr wrap="square">
            <a:spAutoFit/>
          </a:bodyPr>
          <a:lstStyle/>
          <a:p>
            <a:r>
              <a:rPr lang="en-US" sz="6600" dirty="0"/>
              <a:t>Analyzing Customer Trends and Revenue for British Airways Holidays</a:t>
            </a:r>
            <a:endParaRPr lang="en-IN" sz="6600" dirty="0"/>
          </a:p>
        </p:txBody>
      </p:sp>
    </p:spTree>
    <p:extLst>
      <p:ext uri="{BB962C8B-B14F-4D97-AF65-F5344CB8AC3E}">
        <p14:creationId xmlns:p14="http://schemas.microsoft.com/office/powerpoint/2010/main" val="108632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821939-AE89-7DAB-2752-EB4D0B1EE56E}"/>
              </a:ext>
            </a:extLst>
          </p:cNvPr>
          <p:cNvSpPr>
            <a:spLocks noChangeArrowheads="1"/>
          </p:cNvSpPr>
          <p:nvPr/>
        </p:nvSpPr>
        <p:spPr bwMode="auto">
          <a:xfrm>
            <a:off x="0" y="0"/>
            <a:ext cx="12016640"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3">
                    <a:lumMod val="60000"/>
                    <a:lumOff val="40000"/>
                  </a:schemeClr>
                </a:solidFill>
                <a:effectLst/>
                <a:latin typeface="Arial" panose="020B0604020202020204" pitchFamily="34" charset="0"/>
              </a:rPr>
              <a:t>Findings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Major Sources of Bookings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0" i="0" u="none" strike="noStrike" cap="none" normalizeH="0" baseline="0" dirty="0">
                <a:ln>
                  <a:noFill/>
                </a:ln>
                <a:solidFill>
                  <a:schemeClr val="tx1"/>
                </a:solidFill>
                <a:effectLst/>
                <a:latin typeface="Arial" panose="020B0604020202020204" pitchFamily="34" charset="0"/>
              </a:rPr>
              <a:t>The analysis identified the top 5 booking origins contributing the most to bookings. These regions are crucial for the business and should be the focus of targeted marketing campaigns.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rPr>
              <a:t>Revenue Optimization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0" i="0" u="none" strike="noStrike" cap="none" normalizeH="0" baseline="0" dirty="0">
                <a:ln>
                  <a:noFill/>
                </a:ln>
                <a:solidFill>
                  <a:schemeClr val="tx1"/>
                </a:solidFill>
                <a:effectLst/>
                <a:latin typeface="Arial" panose="020B0604020202020204" pitchFamily="34" charset="0"/>
              </a:rPr>
              <a:t>The top booking origins also contribute significantly to the overall revenue. By focusing on these regions, the company can optimize its revenue streams.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rPr>
              <a:t>Seasonal Trends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0" i="0" u="none" strike="noStrike" cap="none" normalizeH="0" baseline="0" dirty="0">
                <a:ln>
                  <a:noFill/>
                </a:ln>
                <a:solidFill>
                  <a:schemeClr val="tx1"/>
                </a:solidFill>
                <a:effectLst/>
                <a:latin typeface="Arial" panose="020B0604020202020204" pitchFamily="34" charset="0"/>
              </a:rPr>
              <a:t>Clear seasonal trends were identified, with peak booking periods corresponding to holiday seasons and promotional campaigns. Understanding these trends can help in planning future marketing strategies.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Arial" panose="020B0604020202020204" pitchFamily="34" charset="0"/>
              </a:rPr>
              <a:t>Customer Preferences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0" i="0" u="none" strike="noStrike" cap="none" normalizeH="0" baseline="0" dirty="0">
                <a:ln>
                  <a:noFill/>
                </a:ln>
                <a:solidFill>
                  <a:schemeClr val="tx1"/>
                </a:solidFill>
                <a:effectLst/>
                <a:latin typeface="Arial" panose="020B0604020202020204" pitchFamily="34" charset="0"/>
              </a:rPr>
              <a:t>Different booking origins show distinct preferences in terms of destinations and travel periods. Tailoring offers and promotions to these preferences can improve customer satisfaction and retention.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2"/>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Enhanced Data Collection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0" i="0" u="none" strike="noStrike" cap="none" normalizeH="0" baseline="0" dirty="0">
                <a:ln>
                  <a:noFill/>
                </a:ln>
                <a:solidFill>
                  <a:schemeClr val="tx1"/>
                </a:solidFill>
                <a:effectLst/>
                <a:latin typeface="Arial" panose="020B0604020202020204" pitchFamily="34" charset="0"/>
              </a:rPr>
              <a:t>Improve the data collection process to capture more detailed customer information, including demographics and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rPr>
              <a:t>Personalized Marketing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0" i="0" u="none" strike="noStrike" cap="none" normalizeH="0" baseline="0" dirty="0">
                <a:ln>
                  <a:noFill/>
                </a:ln>
                <a:solidFill>
                  <a:schemeClr val="tx1"/>
                </a:solidFill>
                <a:effectLst/>
                <a:latin typeface="Arial" panose="020B0604020202020204" pitchFamily="34" charset="0"/>
              </a:rPr>
              <a:t>Use the insights from the analysis to create personalized marketing campaigns targeting the top booking origins.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rPr>
              <a:t>Resource Allocation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0" i="0" u="none" strike="noStrike" cap="none" normalizeH="0" baseline="0" dirty="0">
                <a:ln>
                  <a:noFill/>
                </a:ln>
                <a:solidFill>
                  <a:schemeClr val="tx1"/>
                </a:solidFill>
                <a:effectLst/>
                <a:latin typeface="Arial" panose="020B0604020202020204" pitchFamily="34" charset="0"/>
              </a:rPr>
              <a:t>Allocate resources more effectively based on the demand patterns identified in the analysis.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Arial" panose="020B0604020202020204" pitchFamily="34" charset="0"/>
              </a:rPr>
              <a:t>Customer Feedback</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0" i="0" u="none" strike="noStrike" cap="none" normalizeH="0" baseline="0" dirty="0">
                <a:ln>
                  <a:noFill/>
                </a:ln>
                <a:solidFill>
                  <a:schemeClr val="tx1"/>
                </a:solidFill>
                <a:effectLst/>
                <a:latin typeface="Arial" panose="020B0604020202020204" pitchFamily="34" charset="0"/>
              </a:rPr>
              <a:t>Collect and analyze customer feedback to understand their needs better and improve service delivery.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Arial" panose="020B0604020202020204" pitchFamily="34" charset="0"/>
              </a:rPr>
              <a:t>Continuous Monitoring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0" i="0" u="none" strike="noStrike" cap="none" normalizeH="0" baseline="0" dirty="0">
                <a:ln>
                  <a:noFill/>
                </a:ln>
                <a:solidFill>
                  <a:schemeClr val="tx1"/>
                </a:solidFill>
                <a:effectLst/>
                <a:latin typeface="Arial" panose="020B0604020202020204" pitchFamily="34" charset="0"/>
              </a:rPr>
              <a:t>Continuously monitor the booking patterns and update the strategies based on real-time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Conclusion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Arial" panose="020B0604020202020204" pitchFamily="34" charset="0"/>
              </a:rPr>
              <a:t>The analysis provided valuable insights into the booking patterns and customer preferences for British Airways Holidays. By focusing on the top booking origins and understanding the seasonal trends, the company can improve its marketing strategies and operational efficiency, leading to increased customer satisfaction and revenue optimization.</a:t>
            </a:r>
          </a:p>
        </p:txBody>
      </p:sp>
      <p:sp>
        <p:nvSpPr>
          <p:cNvPr id="3" name="Rectangle 2">
            <a:extLst>
              <a:ext uri="{FF2B5EF4-FFF2-40B4-BE49-F238E27FC236}">
                <a16:creationId xmlns:a16="http://schemas.microsoft.com/office/drawing/2014/main" id="{108A4DA1-47DD-69B3-9A58-D565D85AC01B}"/>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17883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TotalTime>
  <Words>274</Words>
  <Application>Microsoft Office PowerPoint</Application>
  <PresentationFormat>Widescreen</PresentationFormat>
  <Paragraphs>26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Century Gothic</vt:lpstr>
      <vt:lpstr>Wingdings</vt:lpstr>
      <vt:lpstr>Wingdings 3</vt:lpstr>
      <vt:lpstr>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 Yadav</dc:creator>
  <cp:lastModifiedBy>shiva Yadav</cp:lastModifiedBy>
  <cp:revision>1</cp:revision>
  <dcterms:created xsi:type="dcterms:W3CDTF">2024-07-23T07:10:58Z</dcterms:created>
  <dcterms:modified xsi:type="dcterms:W3CDTF">2024-07-23T07:26:31Z</dcterms:modified>
</cp:coreProperties>
</file>